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xml" ContentType="application/vnd.openxmlformats-officedocument.themeOverr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5.xml" ContentType="application/vnd.openxmlformats-officedocument.themeOverride+xml"/>
  <Override PartName="/ppt/notesSlides/notesSlide57.xml" ContentType="application/vnd.openxmlformats-officedocument.presentationml.notesSlide+xml"/>
  <Override PartName="/ppt/theme/themeOverride6.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7.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14"/>
  </p:notesMasterIdLst>
  <p:handoutMasterIdLst>
    <p:handoutMasterId r:id="rId115"/>
  </p:handoutMasterIdLst>
  <p:sldIdLst>
    <p:sldId id="1791" r:id="rId2"/>
    <p:sldId id="1792" r:id="rId3"/>
    <p:sldId id="1794" r:id="rId4"/>
    <p:sldId id="1795" r:id="rId5"/>
    <p:sldId id="1793" r:id="rId6"/>
    <p:sldId id="1796" r:id="rId7"/>
    <p:sldId id="1797" r:id="rId8"/>
    <p:sldId id="1798" r:id="rId9"/>
    <p:sldId id="1799" r:id="rId10"/>
    <p:sldId id="1800" r:id="rId11"/>
    <p:sldId id="1801" r:id="rId12"/>
    <p:sldId id="1492" r:id="rId13"/>
    <p:sldId id="1578" r:id="rId14"/>
    <p:sldId id="1580" r:id="rId15"/>
    <p:sldId id="1582" r:id="rId16"/>
    <p:sldId id="1583" r:id="rId17"/>
    <p:sldId id="1138" r:id="rId18"/>
    <p:sldId id="1587" r:id="rId19"/>
    <p:sldId id="1592" r:id="rId20"/>
    <p:sldId id="1594" r:id="rId21"/>
    <p:sldId id="1598" r:id="rId22"/>
    <p:sldId id="1605" r:id="rId23"/>
    <p:sldId id="1613" r:id="rId24"/>
    <p:sldId id="1617" r:id="rId25"/>
    <p:sldId id="1636" r:id="rId26"/>
    <p:sldId id="1664" r:id="rId27"/>
    <p:sldId id="1665" r:id="rId28"/>
    <p:sldId id="1666" r:id="rId29"/>
    <p:sldId id="1678" r:id="rId30"/>
    <p:sldId id="1691" r:id="rId31"/>
    <p:sldId id="1705" r:id="rId32"/>
    <p:sldId id="1720" r:id="rId33"/>
    <p:sldId id="1735" r:id="rId34"/>
    <p:sldId id="1736" r:id="rId35"/>
    <p:sldId id="1752" r:id="rId36"/>
    <p:sldId id="1753" r:id="rId37"/>
    <p:sldId id="1771" r:id="rId38"/>
    <p:sldId id="1790" r:id="rId39"/>
    <p:sldId id="1142" r:id="rId40"/>
    <p:sldId id="1494" r:id="rId41"/>
    <p:sldId id="1425" r:id="rId42"/>
    <p:sldId id="1495" r:id="rId43"/>
    <p:sldId id="1174" r:id="rId44"/>
    <p:sldId id="1496" r:id="rId45"/>
    <p:sldId id="1570" r:id="rId46"/>
    <p:sldId id="1427" r:id="rId47"/>
    <p:sldId id="1497" r:id="rId48"/>
    <p:sldId id="1428" r:id="rId49"/>
    <p:sldId id="1457" r:id="rId50"/>
    <p:sldId id="1576" r:id="rId51"/>
    <p:sldId id="1577" r:id="rId52"/>
    <p:sldId id="1498" r:id="rId53"/>
    <p:sldId id="1254" r:id="rId54"/>
    <p:sldId id="1253" r:id="rId55"/>
    <p:sldId id="1555" r:id="rId56"/>
    <p:sldId id="1556" r:id="rId57"/>
    <p:sldId id="1557" r:id="rId58"/>
    <p:sldId id="1260" r:id="rId59"/>
    <p:sldId id="1500" r:id="rId60"/>
    <p:sldId id="1460" r:id="rId61"/>
    <p:sldId id="1274" r:id="rId62"/>
    <p:sldId id="1278" r:id="rId63"/>
    <p:sldId id="1433" r:id="rId64"/>
    <p:sldId id="1434" r:id="rId65"/>
    <p:sldId id="1290" r:id="rId66"/>
    <p:sldId id="1432" r:id="rId67"/>
    <p:sldId id="1485" r:id="rId68"/>
    <p:sldId id="1408" r:id="rId69"/>
    <p:sldId id="1438" r:id="rId70"/>
    <p:sldId id="1297" r:id="rId71"/>
    <p:sldId id="1507" r:id="rId72"/>
    <p:sldId id="1479" r:id="rId73"/>
    <p:sldId id="1314" r:id="rId74"/>
    <p:sldId id="1324" r:id="rId75"/>
    <p:sldId id="880" r:id="rId76"/>
    <p:sldId id="694" r:id="rId77"/>
    <p:sldId id="1112" r:id="rId78"/>
    <p:sldId id="1461" r:id="rId79"/>
    <p:sldId id="1456" r:id="rId80"/>
    <p:sldId id="1463" r:id="rId81"/>
    <p:sldId id="1106" r:id="rId82"/>
    <p:sldId id="1107" r:id="rId83"/>
    <p:sldId id="1558" r:id="rId84"/>
    <p:sldId id="1559" r:id="rId85"/>
    <p:sldId id="1574" r:id="rId86"/>
    <p:sldId id="1564" r:id="rId87"/>
    <p:sldId id="1573" r:id="rId88"/>
    <p:sldId id="1575" r:id="rId89"/>
    <p:sldId id="1565" r:id="rId90"/>
    <p:sldId id="1566" r:id="rId91"/>
    <p:sldId id="1567" r:id="rId92"/>
    <p:sldId id="1568" r:id="rId93"/>
    <p:sldId id="1569" r:id="rId94"/>
    <p:sldId id="1103" r:id="rId95"/>
    <p:sldId id="1104" r:id="rId96"/>
    <p:sldId id="1055" r:id="rId97"/>
    <p:sldId id="1516" r:id="rId98"/>
    <p:sldId id="900" r:id="rId99"/>
    <p:sldId id="1466" r:id="rId100"/>
    <p:sldId id="1471" r:id="rId101"/>
    <p:sldId id="1476" r:id="rId102"/>
    <p:sldId id="1517" r:id="rId103"/>
    <p:sldId id="1533" r:id="rId104"/>
    <p:sldId id="1454" r:id="rId105"/>
    <p:sldId id="1455" r:id="rId106"/>
    <p:sldId id="1542" r:id="rId107"/>
    <p:sldId id="1501" r:id="rId108"/>
    <p:sldId id="1560" r:id="rId109"/>
    <p:sldId id="1561" r:id="rId110"/>
    <p:sldId id="1571" r:id="rId111"/>
    <p:sldId id="1572" r:id="rId112"/>
    <p:sldId id="1439" r:id="rId11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570">
          <p15:clr>
            <a:srgbClr val="A4A3A4"/>
          </p15:clr>
        </p15:guide>
        <p15:guide id="2" orient="horz" pos="867">
          <p15:clr>
            <a:srgbClr val="A4A3A4"/>
          </p15:clr>
        </p15:guide>
        <p15:guide id="3" pos="29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4E4F"/>
    <a:srgbClr val="365154"/>
    <a:srgbClr val="CC66FF"/>
    <a:srgbClr val="FF0000"/>
    <a:srgbClr val="FFFF00"/>
    <a:srgbClr val="020C6C"/>
    <a:srgbClr val="121B1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autoAdjust="0"/>
  </p:normalViewPr>
  <p:slideViewPr>
    <p:cSldViewPr snapToGrid="0">
      <p:cViewPr varScale="1">
        <p:scale>
          <a:sx n="72" d="100"/>
          <a:sy n="72" d="100"/>
        </p:scale>
        <p:origin x="1350" y="78"/>
      </p:cViewPr>
      <p:guideLst>
        <p:guide orient="horz" pos="570"/>
        <p:guide orient="horz" pos="867"/>
        <p:guide pos="293"/>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37" d="100"/>
          <a:sy n="37" d="100"/>
        </p:scale>
        <p:origin x="-155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28.png"/><Relationship Id="rId1" Type="http://schemas.openxmlformats.org/officeDocument/2006/relationships/image" Target="../media/image27.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6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5.wmf"/><Relationship Id="rId7" Type="http://schemas.openxmlformats.org/officeDocument/2006/relationships/image" Target="../media/image89.png"/><Relationship Id="rId2" Type="http://schemas.openxmlformats.org/officeDocument/2006/relationships/image" Target="../media/image84.wmf"/><Relationship Id="rId1" Type="http://schemas.openxmlformats.org/officeDocument/2006/relationships/image" Target="../media/image83.png"/><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4.v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0018" name="Rectangle 2">
            <a:extLst>
              <a:ext uri="{FF2B5EF4-FFF2-40B4-BE49-F238E27FC236}">
                <a16:creationId xmlns:a16="http://schemas.microsoft.com/office/drawing/2014/main" id="{0C82FCDC-F588-462C-B4B2-2697F14D855B}"/>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it-IT" altLang="it-IT"/>
          </a:p>
        </p:txBody>
      </p:sp>
      <p:sp>
        <p:nvSpPr>
          <p:cNvPr id="1750019" name="Rectangle 3">
            <a:extLst>
              <a:ext uri="{FF2B5EF4-FFF2-40B4-BE49-F238E27FC236}">
                <a16:creationId xmlns:a16="http://schemas.microsoft.com/office/drawing/2014/main" id="{222FBC5B-95DD-48F5-A73A-5298EF68AF8A}"/>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ltLang="it-IT"/>
          </a:p>
        </p:txBody>
      </p:sp>
      <p:sp>
        <p:nvSpPr>
          <p:cNvPr id="1750020" name="Rectangle 4">
            <a:extLst>
              <a:ext uri="{FF2B5EF4-FFF2-40B4-BE49-F238E27FC236}">
                <a16:creationId xmlns:a16="http://schemas.microsoft.com/office/drawing/2014/main" id="{67FAAD61-B6A3-4581-9218-44D5252F5E29}"/>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it-IT" altLang="it-IT"/>
          </a:p>
        </p:txBody>
      </p:sp>
      <p:sp>
        <p:nvSpPr>
          <p:cNvPr id="1750021" name="Rectangle 5">
            <a:extLst>
              <a:ext uri="{FF2B5EF4-FFF2-40B4-BE49-F238E27FC236}">
                <a16:creationId xmlns:a16="http://schemas.microsoft.com/office/drawing/2014/main" id="{8C543A12-CFC6-469A-9D53-206A18391DEA}"/>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DCE2DF4-A813-45BA-A2EB-A4AB67F0745D}"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AEC01A53-F050-4105-8684-56224B265EF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it-IT"/>
          </a:p>
        </p:txBody>
      </p:sp>
      <p:sp>
        <p:nvSpPr>
          <p:cNvPr id="112643" name="Rectangle 3">
            <a:extLst>
              <a:ext uri="{FF2B5EF4-FFF2-40B4-BE49-F238E27FC236}">
                <a16:creationId xmlns:a16="http://schemas.microsoft.com/office/drawing/2014/main" id="{CC2DBD8B-0A35-4B1F-9FB9-C4611D3FA4AD}"/>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it-IT"/>
          </a:p>
        </p:txBody>
      </p:sp>
      <p:sp>
        <p:nvSpPr>
          <p:cNvPr id="3076" name="Rectangle 4">
            <a:extLst>
              <a:ext uri="{FF2B5EF4-FFF2-40B4-BE49-F238E27FC236}">
                <a16:creationId xmlns:a16="http://schemas.microsoft.com/office/drawing/2014/main" id="{46BD83F6-3C8F-48EB-9FC6-DAECA2711D3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45" name="Rectangle 5">
            <a:extLst>
              <a:ext uri="{FF2B5EF4-FFF2-40B4-BE49-F238E27FC236}">
                <a16:creationId xmlns:a16="http://schemas.microsoft.com/office/drawing/2014/main" id="{D283FCC0-A304-493B-AEAB-AA34A5A4FD97}"/>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noProof="0"/>
              <a:t>Click to edit Master text styles</a:t>
            </a:r>
          </a:p>
          <a:p>
            <a:pPr lvl="1"/>
            <a:r>
              <a:rPr lang="en-US" altLang="it-IT" noProof="0"/>
              <a:t>Second level</a:t>
            </a:r>
          </a:p>
          <a:p>
            <a:pPr lvl="2"/>
            <a:r>
              <a:rPr lang="en-US" altLang="it-IT" noProof="0"/>
              <a:t>Third level</a:t>
            </a:r>
          </a:p>
          <a:p>
            <a:pPr lvl="3"/>
            <a:r>
              <a:rPr lang="en-US" altLang="it-IT" noProof="0"/>
              <a:t>Fourth level</a:t>
            </a:r>
          </a:p>
          <a:p>
            <a:pPr lvl="4"/>
            <a:r>
              <a:rPr lang="en-US" altLang="it-IT" noProof="0"/>
              <a:t>Fifth level</a:t>
            </a:r>
          </a:p>
        </p:txBody>
      </p:sp>
      <p:sp>
        <p:nvSpPr>
          <p:cNvPr id="112646" name="Rectangle 6">
            <a:extLst>
              <a:ext uri="{FF2B5EF4-FFF2-40B4-BE49-F238E27FC236}">
                <a16:creationId xmlns:a16="http://schemas.microsoft.com/office/drawing/2014/main" id="{CD6204A7-8C81-4A47-860B-9E24749E2821}"/>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it-IT"/>
          </a:p>
        </p:txBody>
      </p:sp>
      <p:sp>
        <p:nvSpPr>
          <p:cNvPr id="112647" name="Rectangle 7">
            <a:extLst>
              <a:ext uri="{FF2B5EF4-FFF2-40B4-BE49-F238E27FC236}">
                <a16:creationId xmlns:a16="http://schemas.microsoft.com/office/drawing/2014/main" id="{64F9862A-F775-4071-9CF8-1B6C7C8C1001}"/>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702156D-48B0-483F-BE0A-838B80758D90}" type="slidenum">
              <a:rPr lang="en-US" altLang="it-IT"/>
              <a:pPr>
                <a:defRPr/>
              </a:pPr>
              <a:t>‹N›</a:t>
            </a:fld>
            <a:endParaRPr lang="en-US"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AFEEFD80-AC41-4BD5-8393-9CC9E7478E4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18A77B8-84C0-4DB3-BC65-CB8CC7985DBD}" type="slidenum">
              <a:rPr lang="en-US" altLang="it-IT" sz="1200"/>
              <a:pPr/>
              <a:t>12</a:t>
            </a:fld>
            <a:endParaRPr lang="en-US" altLang="it-IT" sz="1200"/>
          </a:p>
        </p:txBody>
      </p:sp>
      <p:sp>
        <p:nvSpPr>
          <p:cNvPr id="17411" name="Rectangle 2">
            <a:extLst>
              <a:ext uri="{FF2B5EF4-FFF2-40B4-BE49-F238E27FC236}">
                <a16:creationId xmlns:a16="http://schemas.microsoft.com/office/drawing/2014/main" id="{C534611A-41C6-42DF-BA2F-9FDA90458EB7}"/>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4925F745-8AE9-4C5A-B2CD-0164E5E2F460}"/>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95FD26DA-E1D1-4D67-90BB-52F86AAF599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22C71F-6B86-4C27-892F-62FA09647A76}" type="slidenum">
              <a:rPr lang="en-US" altLang="it-IT" sz="1200"/>
              <a:pPr/>
              <a:t>22</a:t>
            </a:fld>
            <a:endParaRPr lang="en-US" altLang="it-IT" sz="1200"/>
          </a:p>
        </p:txBody>
      </p:sp>
      <p:sp>
        <p:nvSpPr>
          <p:cNvPr id="36867" name="Rectangle 2">
            <a:extLst>
              <a:ext uri="{FF2B5EF4-FFF2-40B4-BE49-F238E27FC236}">
                <a16:creationId xmlns:a16="http://schemas.microsoft.com/office/drawing/2014/main" id="{2B98CB7E-FD1A-4D7F-B039-6F6F614AA7AF}"/>
              </a:ext>
            </a:extLst>
          </p:cNvPr>
          <p:cNvSpPr>
            <a:spLocks noGrp="1" noRot="1" noChangeAspect="1" noChangeArrowheads="1" noTextEdit="1"/>
          </p:cNvSpPr>
          <p:nvPr>
            <p:ph type="sldImg"/>
          </p:nvPr>
        </p:nvSpPr>
        <p:spPr>
          <a:xfrm>
            <a:off x="1150938" y="692150"/>
            <a:ext cx="4556125" cy="3416300"/>
          </a:xfrm>
          <a:solidFill>
            <a:srgbClr val="FFFFFF"/>
          </a:solidFill>
          <a:ln w="12700" cap="flat"/>
        </p:spPr>
      </p:sp>
      <p:sp>
        <p:nvSpPr>
          <p:cNvPr id="36868" name="Rectangle 3">
            <a:extLst>
              <a:ext uri="{FF2B5EF4-FFF2-40B4-BE49-F238E27FC236}">
                <a16:creationId xmlns:a16="http://schemas.microsoft.com/office/drawing/2014/main" id="{B119D583-9735-406F-80D7-43216C33DF06}"/>
              </a:ext>
            </a:extLst>
          </p:cNvPr>
          <p:cNvSpPr>
            <a:spLocks noGrp="1" noChangeArrowheads="1"/>
          </p:cNvSpPr>
          <p:nvPr>
            <p:ph type="body" idx="1"/>
          </p:nvPr>
        </p:nvSpPr>
        <p:spPr>
          <a:xfrm>
            <a:off x="915988" y="4344988"/>
            <a:ext cx="5026025" cy="4111625"/>
          </a:xfrm>
          <a:solidFill>
            <a:srgbClr val="FFFFFF"/>
          </a:solidFill>
          <a:ln w="1270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89692" tIns="44059" rIns="89692" bIns="44059"/>
          <a:lstStyle/>
          <a:p>
            <a:r>
              <a:rPr lang="en-US" altLang="it-IT"/>
              <a:t>Key Points: CR Therapy originated with the innovative use of standard pacemaker products by physicians largely on their own initiatives. Manufacturers adapted existing products and developed new ones in collaboration with innovating physicians. Medtronic, in its leadership role, was the first to introduce an entire system (the InSync system), using a transvenous stylet controlled approach to the LV, the first to have a chronic lead implanted using a guide catheter approach, and the first with a device combining CR and ICD therapy with separate control of the RV and the LV.</a:t>
            </a:r>
          </a:p>
          <a:p>
            <a:endParaRPr lang="en-US"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BFC18C1-EFB9-4AEA-B62A-7E9ACB16E1C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CF2D317-371D-4CFB-9A51-71B37E6F3D99}" type="slidenum">
              <a:rPr lang="en-US" altLang="it-IT" sz="1200"/>
              <a:pPr/>
              <a:t>24</a:t>
            </a:fld>
            <a:endParaRPr lang="en-US" altLang="it-IT" sz="1200"/>
          </a:p>
        </p:txBody>
      </p:sp>
      <p:sp>
        <p:nvSpPr>
          <p:cNvPr id="39939" name="Rectangle 2">
            <a:extLst>
              <a:ext uri="{FF2B5EF4-FFF2-40B4-BE49-F238E27FC236}">
                <a16:creationId xmlns:a16="http://schemas.microsoft.com/office/drawing/2014/main" id="{D02D4872-43FD-495D-8C81-DB2D1B5B87D6}"/>
              </a:ext>
            </a:extLst>
          </p:cNvPr>
          <p:cNvSpPr>
            <a:spLocks noGrp="1" noRot="1" noChangeAspect="1" noChangeArrowheads="1" noTextEdit="1"/>
          </p:cNvSpPr>
          <p:nvPr>
            <p:ph type="sldImg"/>
          </p:nvPr>
        </p:nvSpPr>
        <p:spPr>
          <a:xfrm>
            <a:off x="1150938" y="692150"/>
            <a:ext cx="4556125" cy="3416300"/>
          </a:xfrm>
          <a:solidFill>
            <a:srgbClr val="FFFFFF"/>
          </a:solidFill>
          <a:ln/>
        </p:spPr>
      </p:sp>
      <p:sp>
        <p:nvSpPr>
          <p:cNvPr id="39940" name="Rectangle 3">
            <a:extLst>
              <a:ext uri="{FF2B5EF4-FFF2-40B4-BE49-F238E27FC236}">
                <a16:creationId xmlns:a16="http://schemas.microsoft.com/office/drawing/2014/main" id="{DBC21D29-5283-4DFF-8683-BA68D734457C}"/>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347A8DE2-DBA3-426F-A4EA-3006F8F04AC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4CD0D1-F713-4DAA-A15D-39D87503A437}" type="slidenum">
              <a:rPr lang="en-US" altLang="it-IT" sz="1200"/>
              <a:pPr/>
              <a:t>26</a:t>
            </a:fld>
            <a:endParaRPr lang="en-US" altLang="it-IT" sz="1200"/>
          </a:p>
        </p:txBody>
      </p:sp>
      <p:sp>
        <p:nvSpPr>
          <p:cNvPr id="43011" name="Rectangle 2">
            <a:extLst>
              <a:ext uri="{FF2B5EF4-FFF2-40B4-BE49-F238E27FC236}">
                <a16:creationId xmlns:a16="http://schemas.microsoft.com/office/drawing/2014/main" id="{E72A30AA-6340-40D2-B3C6-D6F650587349}"/>
              </a:ext>
            </a:extLst>
          </p:cNvPr>
          <p:cNvSpPr>
            <a:spLocks noGrp="1" noRot="1" noChangeAspect="1" noChangeArrowheads="1" noTextEdit="1"/>
          </p:cNvSpPr>
          <p:nvPr>
            <p:ph type="sldImg"/>
          </p:nvPr>
        </p:nvSpPr>
        <p:spPr>
          <a:xfrm>
            <a:off x="912813" y="342900"/>
            <a:ext cx="5032375" cy="3775075"/>
          </a:xfrm>
          <a:solidFill>
            <a:srgbClr val="FFFFFF"/>
          </a:solidFill>
          <a:ln/>
        </p:spPr>
      </p:sp>
      <p:sp>
        <p:nvSpPr>
          <p:cNvPr id="43012" name="Rectangle 3">
            <a:extLst>
              <a:ext uri="{FF2B5EF4-FFF2-40B4-BE49-F238E27FC236}">
                <a16:creationId xmlns:a16="http://schemas.microsoft.com/office/drawing/2014/main" id="{3B8C239C-6C0E-4BB7-AE30-85311951D92F}"/>
              </a:ext>
            </a:extLst>
          </p:cNvPr>
          <p:cNvSpPr>
            <a:spLocks noGrp="1" noChangeArrowheads="1"/>
          </p:cNvSpPr>
          <p:nvPr>
            <p:ph type="body" idx="1"/>
          </p:nvPr>
        </p:nvSpPr>
        <p:spPr>
          <a:xfrm>
            <a:off x="854075" y="4191000"/>
            <a:ext cx="5394325" cy="4265613"/>
          </a:xfrm>
          <a:solidFill>
            <a:srgbClr val="FFFFFF"/>
          </a:solidFill>
          <a:ln w="12700">
            <a:solidFill>
              <a:srgbClr val="000000"/>
            </a:solidFill>
            <a:miter lim="800000"/>
            <a:headEnd/>
            <a:tailEnd/>
          </a:ln>
        </p:spPr>
        <p:txBody>
          <a:bodyPr/>
          <a:lstStyle/>
          <a:p>
            <a:r>
              <a:rPr lang="en-US" altLang="it-IT"/>
              <a:t>Heart failure has become an increasingly important health problem and accounts for 5-10% of all hospital admissions.  As heart failure progresses, the well-being and exercise tolerance of the patient dramatically deteriorates and the rate of hospitalization increases.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F062D03-0D11-4E53-AB4B-8E1AEBBCC72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B011295-7798-4EBD-80BA-F9E5DB9B44FF}" type="slidenum">
              <a:rPr lang="en-US" altLang="it-IT" sz="1200"/>
              <a:pPr/>
              <a:t>27</a:t>
            </a:fld>
            <a:endParaRPr lang="en-US" altLang="it-IT" sz="1200"/>
          </a:p>
        </p:txBody>
      </p:sp>
      <p:sp>
        <p:nvSpPr>
          <p:cNvPr id="45059" name="Rectangle 2">
            <a:extLst>
              <a:ext uri="{FF2B5EF4-FFF2-40B4-BE49-F238E27FC236}">
                <a16:creationId xmlns:a16="http://schemas.microsoft.com/office/drawing/2014/main" id="{0AD6CE09-4DBE-4A87-91FC-57C658439226}"/>
              </a:ext>
            </a:extLst>
          </p:cNvPr>
          <p:cNvSpPr>
            <a:spLocks noGrp="1" noRot="1" noChangeAspect="1" noChangeArrowheads="1" noTextEdit="1"/>
          </p:cNvSpPr>
          <p:nvPr>
            <p:ph type="sldImg"/>
          </p:nvPr>
        </p:nvSpPr>
        <p:spPr>
          <a:xfrm>
            <a:off x="1146175" y="685800"/>
            <a:ext cx="4568825" cy="3425825"/>
          </a:xfrm>
          <a:solidFill>
            <a:srgbClr val="FFFFFF"/>
          </a:solidFill>
          <a:ln w="12700" cap="flat"/>
        </p:spPr>
      </p:sp>
      <p:sp>
        <p:nvSpPr>
          <p:cNvPr id="45060" name="Rectangle 3">
            <a:extLst>
              <a:ext uri="{FF2B5EF4-FFF2-40B4-BE49-F238E27FC236}">
                <a16:creationId xmlns:a16="http://schemas.microsoft.com/office/drawing/2014/main" id="{76EF237E-68B3-4830-A405-798F550C781E}"/>
              </a:ext>
            </a:extLst>
          </p:cNvPr>
          <p:cNvSpPr>
            <a:spLocks noGrp="1" noChangeArrowheads="1"/>
          </p:cNvSpPr>
          <p:nvPr>
            <p:ph type="body" idx="1"/>
          </p:nvPr>
        </p:nvSpPr>
        <p:spPr>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412" tIns="47206" rIns="94412" bIns="47206"/>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07B98048-1BA2-4FAF-8EA1-99860D2E311B}"/>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B085933-634B-444E-8095-D10C3A512937}" type="slidenum">
              <a:rPr lang="en-US" altLang="it-IT" sz="1200"/>
              <a:pPr/>
              <a:t>28</a:t>
            </a:fld>
            <a:endParaRPr lang="en-US" altLang="it-IT" sz="1200"/>
          </a:p>
        </p:txBody>
      </p:sp>
      <p:sp>
        <p:nvSpPr>
          <p:cNvPr id="47107" name="Rectangle 2">
            <a:extLst>
              <a:ext uri="{FF2B5EF4-FFF2-40B4-BE49-F238E27FC236}">
                <a16:creationId xmlns:a16="http://schemas.microsoft.com/office/drawing/2014/main" id="{1C53302A-3F97-40C6-A86E-B5EE053D5058}"/>
              </a:ext>
            </a:extLst>
          </p:cNvPr>
          <p:cNvSpPr>
            <a:spLocks noGrp="1" noRot="1" noChangeAspect="1" noChangeArrowheads="1" noTextEdit="1"/>
          </p:cNvSpPr>
          <p:nvPr>
            <p:ph type="sldImg"/>
          </p:nvPr>
        </p:nvSpPr>
        <p:spPr>
          <a:xfrm>
            <a:off x="1146175" y="685800"/>
            <a:ext cx="4568825" cy="3425825"/>
          </a:xfrm>
          <a:solidFill>
            <a:srgbClr val="FFFFFF"/>
          </a:solidFill>
          <a:ln w="12700" cap="flat"/>
        </p:spPr>
      </p:sp>
      <p:sp>
        <p:nvSpPr>
          <p:cNvPr id="47108" name="Rectangle 3">
            <a:extLst>
              <a:ext uri="{FF2B5EF4-FFF2-40B4-BE49-F238E27FC236}">
                <a16:creationId xmlns:a16="http://schemas.microsoft.com/office/drawing/2014/main" id="{5B4D5FA5-1B21-4B54-9349-05140D98E402}"/>
              </a:ext>
            </a:extLst>
          </p:cNvPr>
          <p:cNvSpPr>
            <a:spLocks noGrp="1" noChangeArrowheads="1"/>
          </p:cNvSpPr>
          <p:nvPr>
            <p:ph type="body" idx="1"/>
          </p:nvPr>
        </p:nvSpPr>
        <p:spPr>
          <a:xfrm>
            <a:off x="914400" y="4343400"/>
            <a:ext cx="50292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412" tIns="47206" rIns="94412" bIns="47206"/>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0E967F3-B803-4F78-8314-C09B45BF4F4B}"/>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B0F319A-D295-4EF5-AD41-032B93766E66}" type="slidenum">
              <a:rPr lang="en-US" altLang="it-IT" sz="1200"/>
              <a:pPr/>
              <a:t>31</a:t>
            </a:fld>
            <a:endParaRPr lang="en-US" altLang="it-IT" sz="1200"/>
          </a:p>
        </p:txBody>
      </p:sp>
      <p:sp>
        <p:nvSpPr>
          <p:cNvPr id="51203" name="Rectangle 2">
            <a:extLst>
              <a:ext uri="{FF2B5EF4-FFF2-40B4-BE49-F238E27FC236}">
                <a16:creationId xmlns:a16="http://schemas.microsoft.com/office/drawing/2014/main" id="{B88F818B-4F7E-45CF-A925-163741C97826}"/>
              </a:ext>
            </a:extLst>
          </p:cNvPr>
          <p:cNvSpPr>
            <a:spLocks noGrp="1" noRot="1" noChangeAspect="1" noChangeArrowheads="1" noTextEdit="1"/>
          </p:cNvSpPr>
          <p:nvPr>
            <p:ph type="sldImg"/>
          </p:nvPr>
        </p:nvSpPr>
        <p:spPr>
          <a:xfrm>
            <a:off x="912813" y="342900"/>
            <a:ext cx="5032375" cy="3775075"/>
          </a:xfrm>
          <a:solidFill>
            <a:srgbClr val="FFFFFF"/>
          </a:solidFill>
          <a:ln/>
        </p:spPr>
      </p:sp>
      <p:sp>
        <p:nvSpPr>
          <p:cNvPr id="51204" name="Rectangle 3">
            <a:extLst>
              <a:ext uri="{FF2B5EF4-FFF2-40B4-BE49-F238E27FC236}">
                <a16:creationId xmlns:a16="http://schemas.microsoft.com/office/drawing/2014/main" id="{BD247443-6635-4E00-9E2E-69BAD1576C80}"/>
              </a:ext>
            </a:extLst>
          </p:cNvPr>
          <p:cNvSpPr>
            <a:spLocks noGrp="1" noChangeArrowheads="1"/>
          </p:cNvSpPr>
          <p:nvPr>
            <p:ph type="body" idx="1"/>
          </p:nvPr>
        </p:nvSpPr>
        <p:spPr>
          <a:xfrm>
            <a:off x="854075" y="4191000"/>
            <a:ext cx="5394325" cy="4265613"/>
          </a:xfrm>
          <a:solidFill>
            <a:srgbClr val="FFFFFF"/>
          </a:solidFill>
          <a:ln w="12700">
            <a:solidFill>
              <a:srgbClr val="000000"/>
            </a:solidFill>
            <a:miter lim="800000"/>
            <a:headEnd/>
            <a:tailEnd/>
          </a:ln>
        </p:spPr>
        <p:txBody>
          <a:bodyPr/>
          <a:lstStyle/>
          <a:p>
            <a:r>
              <a:rPr lang="en-US" altLang="it-IT"/>
              <a:t>Ventricular dysynchrony is defined as the effect caused by intra- or interventricular conduction defects. Dr. Tavazzi’s article contains a summary of the three potential causes of ventricular dysynchrony.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C1332DA8-8D79-42BA-9B87-09E792B0B84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CF59882-C084-4C2F-BD16-32830D2373C7}" type="slidenum">
              <a:rPr lang="en-US" altLang="it-IT" sz="1200"/>
              <a:pPr/>
              <a:t>32</a:t>
            </a:fld>
            <a:endParaRPr lang="en-US" altLang="it-IT" sz="1200"/>
          </a:p>
        </p:txBody>
      </p:sp>
      <p:sp>
        <p:nvSpPr>
          <p:cNvPr id="53251" name="Rectangle 2">
            <a:extLst>
              <a:ext uri="{FF2B5EF4-FFF2-40B4-BE49-F238E27FC236}">
                <a16:creationId xmlns:a16="http://schemas.microsoft.com/office/drawing/2014/main" id="{FA01E8A3-0197-4440-9E16-09D409D5C52B}"/>
              </a:ext>
            </a:extLst>
          </p:cNvPr>
          <p:cNvSpPr>
            <a:spLocks noGrp="1" noRot="1" noChangeAspect="1" noChangeArrowheads="1" noTextEdit="1"/>
          </p:cNvSpPr>
          <p:nvPr>
            <p:ph type="sldImg"/>
          </p:nvPr>
        </p:nvSpPr>
        <p:spPr>
          <a:xfrm>
            <a:off x="1152525" y="76200"/>
            <a:ext cx="4557713" cy="3417888"/>
          </a:xfrm>
          <a:solidFill>
            <a:srgbClr val="FFFFFF"/>
          </a:solidFill>
          <a:ln/>
        </p:spPr>
      </p:sp>
      <p:sp>
        <p:nvSpPr>
          <p:cNvPr id="53252" name="Rectangle 3">
            <a:extLst>
              <a:ext uri="{FF2B5EF4-FFF2-40B4-BE49-F238E27FC236}">
                <a16:creationId xmlns:a16="http://schemas.microsoft.com/office/drawing/2014/main" id="{A704FEF2-9B58-4EEC-B844-DC6D583EFCDD}"/>
              </a:ext>
            </a:extLst>
          </p:cNvPr>
          <p:cNvSpPr>
            <a:spLocks noGrp="1" noChangeArrowheads="1"/>
          </p:cNvSpPr>
          <p:nvPr>
            <p:ph type="body" idx="1"/>
          </p:nvPr>
        </p:nvSpPr>
        <p:spPr>
          <a:xfrm>
            <a:off x="373063" y="3656013"/>
            <a:ext cx="6126162" cy="5183187"/>
          </a:xfrm>
          <a:solidFill>
            <a:srgbClr val="FFFFFF"/>
          </a:solidFill>
          <a:ln w="12700">
            <a:solidFill>
              <a:srgbClr val="000000"/>
            </a:solidFill>
            <a:miter lim="800000"/>
            <a:headEnd/>
            <a:tailEnd/>
          </a:ln>
        </p:spPr>
        <p:txBody>
          <a:bodyPr lIns="91586" tIns="45793" rIns="91586" bIns="45793"/>
          <a:lstStyle/>
          <a:p>
            <a:r>
              <a:rPr lang="en-US" altLang="it-IT"/>
              <a:t>Havranek and colleagues studied the charts of 800 Medicare patients per (US) state, or 40,000, who were hospitalized with a principle diagnosis of heart failure. 34,587 were left after exclusing those &lt; 65 years old and other reasons, and of those 32,270 had EKG data available. 15.3% of those were identified as having LBBB.</a:t>
            </a:r>
          </a:p>
          <a:p>
            <a:r>
              <a:rPr lang="en-US" altLang="it-IT"/>
              <a:t>Shenkman analyzed patients from an integrated health care system in Detroit. Of the 29,686 patients identified with HF from 1989 to 1999, 3,474 had echo and ECG data available (interesting given the fact that these two tests are guideline mandated). This is really the first study to look at the epidemiology of QRS prolongation. They used 130 ms as the cut-off because the center is involved in the MIRACLE study. With a cut-off of 120 ms, the proportion is 19%, per discussion with the author. The fact that this is less than that of the other studies could be attributable to the fact that this was a more racially diverse cohort. This study and others (Aaronson) suggest that ventricular dyssynchrony may be more prevalent among whites than African-Americans.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142490FA-0C19-4DF9-A91B-1F36C0D451D2}"/>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7F0B869-373C-40D7-9DE3-C855B790720E}" type="slidenum">
              <a:rPr lang="en-US" altLang="it-IT" sz="1200"/>
              <a:pPr/>
              <a:t>33</a:t>
            </a:fld>
            <a:endParaRPr lang="en-US" altLang="it-IT" sz="1200"/>
          </a:p>
        </p:txBody>
      </p:sp>
      <p:sp>
        <p:nvSpPr>
          <p:cNvPr id="55299" name="Rectangle 2">
            <a:extLst>
              <a:ext uri="{FF2B5EF4-FFF2-40B4-BE49-F238E27FC236}">
                <a16:creationId xmlns:a16="http://schemas.microsoft.com/office/drawing/2014/main" id="{E7A86BEC-79D1-4F44-89F8-229313BD6E1F}"/>
              </a:ext>
            </a:extLst>
          </p:cNvPr>
          <p:cNvSpPr>
            <a:spLocks noGrp="1" noRot="1" noChangeAspect="1" noChangeArrowheads="1" noTextEdit="1"/>
          </p:cNvSpPr>
          <p:nvPr>
            <p:ph type="sldImg"/>
          </p:nvPr>
        </p:nvSpPr>
        <p:spPr>
          <a:xfrm>
            <a:off x="1152525" y="76200"/>
            <a:ext cx="4557713" cy="3417888"/>
          </a:xfrm>
          <a:solidFill>
            <a:srgbClr val="FFFFFF"/>
          </a:solidFill>
          <a:ln/>
        </p:spPr>
      </p:sp>
      <p:sp>
        <p:nvSpPr>
          <p:cNvPr id="55300" name="Rectangle 3">
            <a:extLst>
              <a:ext uri="{FF2B5EF4-FFF2-40B4-BE49-F238E27FC236}">
                <a16:creationId xmlns:a16="http://schemas.microsoft.com/office/drawing/2014/main" id="{C2EF8C39-16E5-4215-B3B7-3C9D20B82878}"/>
              </a:ext>
            </a:extLst>
          </p:cNvPr>
          <p:cNvSpPr>
            <a:spLocks noGrp="1" noChangeArrowheads="1"/>
          </p:cNvSpPr>
          <p:nvPr>
            <p:ph type="body" idx="1"/>
          </p:nvPr>
        </p:nvSpPr>
        <p:spPr>
          <a:xfrm>
            <a:off x="373063" y="3656013"/>
            <a:ext cx="6126162" cy="5183187"/>
          </a:xfrm>
          <a:solidFill>
            <a:srgbClr val="FFFFFF"/>
          </a:solidFill>
          <a:ln w="12700">
            <a:solidFill>
              <a:srgbClr val="000000"/>
            </a:solidFill>
            <a:miter lim="800000"/>
            <a:headEnd/>
            <a:tailEnd/>
          </a:ln>
        </p:spPr>
        <p:txBody>
          <a:bodyPr lIns="91586" tIns="45793" rIns="91586" bIns="45793"/>
          <a:lstStyle/>
          <a:p>
            <a:r>
              <a:rPr lang="en-US" altLang="it-IT"/>
              <a:t>Havranek and colleagues studied the charts of 800 Medicare patients per (US) state, or 40,000, who were hospitalized with a principle diagnosis of heart failure. 34,587 were left after exclusing those &lt; 65 years old and other reasons, and of those 32,270 had EKG data available. 15.3% of those were identified as having LBBB.</a:t>
            </a:r>
          </a:p>
          <a:p>
            <a:r>
              <a:rPr lang="en-US" altLang="it-IT"/>
              <a:t>Shenkman analyzed patients from an integrated health care system in Detroit. Of the 29,686 patients identified with HF from 1989 to 1999, 3,474 had echo and ECG data available (interesting given the fact that these two tests are guideline mandated). This is really the first study to look at the epidemiology of QRS prolongation. They used 130 ms as the cut-off because the center is involved in the MIRACLE study. With a cut-off of 120 ms, the proportion is 19%, per discussion with the author. The fact that this is less than that of the other studies could be attributable to the fact that this was a more racially diverse cohort. This study and others (Aaronson) suggest that ventricular dyssynchrony may be more prevalent among whites than African-Americans.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88B6DAB-F9E7-42D2-B9E9-0A6AF453680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F8D63EE-928D-461E-9DD4-4300E525F8A2}" type="slidenum">
              <a:rPr lang="en-US" altLang="it-IT" sz="1200"/>
              <a:pPr/>
              <a:t>34</a:t>
            </a:fld>
            <a:endParaRPr lang="en-US" altLang="it-IT" sz="1200"/>
          </a:p>
        </p:txBody>
      </p:sp>
      <p:sp>
        <p:nvSpPr>
          <p:cNvPr id="57347" name="Rectangle 2">
            <a:extLst>
              <a:ext uri="{FF2B5EF4-FFF2-40B4-BE49-F238E27FC236}">
                <a16:creationId xmlns:a16="http://schemas.microsoft.com/office/drawing/2014/main" id="{0B45FAA1-F750-4CA3-B463-6079F416B4AE}"/>
              </a:ext>
            </a:extLst>
          </p:cNvPr>
          <p:cNvSpPr>
            <a:spLocks noGrp="1" noRot="1" noChangeAspect="1" noChangeArrowheads="1" noTextEdit="1"/>
          </p:cNvSpPr>
          <p:nvPr>
            <p:ph type="sldImg"/>
          </p:nvPr>
        </p:nvSpPr>
        <p:spPr>
          <a:xfrm>
            <a:off x="1638300" y="76200"/>
            <a:ext cx="3556000" cy="2667000"/>
          </a:xfrm>
          <a:solidFill>
            <a:srgbClr val="FFFFFF"/>
          </a:solidFill>
          <a:ln w="12700" cap="flat"/>
        </p:spPr>
      </p:sp>
      <p:sp>
        <p:nvSpPr>
          <p:cNvPr id="57348" name="Rectangle 3">
            <a:extLst>
              <a:ext uri="{FF2B5EF4-FFF2-40B4-BE49-F238E27FC236}">
                <a16:creationId xmlns:a16="http://schemas.microsoft.com/office/drawing/2014/main" id="{D15D2579-A0BF-414A-BBCB-94875CA1CCB1}"/>
              </a:ext>
            </a:extLst>
          </p:cNvPr>
          <p:cNvSpPr>
            <a:spLocks noGrp="1" noChangeArrowheads="1"/>
          </p:cNvSpPr>
          <p:nvPr>
            <p:ph type="body" idx="1"/>
          </p:nvPr>
        </p:nvSpPr>
        <p:spPr>
          <a:xfrm>
            <a:off x="522288" y="2773363"/>
            <a:ext cx="5899150" cy="5018087"/>
          </a:xfrm>
          <a:noFill/>
        </p:spPr>
        <p:txBody>
          <a:bodyPr lIns="92197" tIns="45290" rIns="92197" bIns="45290"/>
          <a:lstStyle/>
          <a:p>
            <a:r>
              <a:rPr lang="en-US" altLang="it-IT" sz="1100" b="1">
                <a:latin typeface="Arial" panose="020B0604020202020204" pitchFamily="34" charset="0"/>
              </a:rPr>
              <a:t>Key message: QRS duration was an independent predictor of mortality in this analysis of the VEST results. Note that the 103 patients in the InSync trial conducted in Europe and Canada had a mean QRS duration of 178 </a:t>
            </a:r>
            <a:r>
              <a:rPr lang="en-US" altLang="it-IT" sz="1100" b="1"/>
              <a:t>± 28 msec</a:t>
            </a:r>
            <a:r>
              <a:rPr lang="en-US" altLang="it-IT" sz="1100"/>
              <a:t>.</a:t>
            </a:r>
            <a:endParaRPr lang="en-US" altLang="it-IT" sz="1100" b="1">
              <a:latin typeface="Arial" panose="020B0604020202020204" pitchFamily="34" charset="0"/>
            </a:endParaRPr>
          </a:p>
          <a:p>
            <a:endParaRPr lang="en-US" altLang="it-IT" sz="1100" b="1">
              <a:latin typeface="Arial" panose="020B0604020202020204" pitchFamily="34" charset="0"/>
            </a:endParaRPr>
          </a:p>
          <a:p>
            <a:r>
              <a:rPr lang="en-US" altLang="it-IT" sz="1100" b="1">
                <a:latin typeface="Arial" panose="020B0604020202020204" pitchFamily="34" charset="0"/>
              </a:rPr>
              <a:t>ACC 1999; Abstract: 847-4</a:t>
            </a:r>
            <a:endParaRPr lang="en-US" altLang="it-IT" sz="1100"/>
          </a:p>
          <a:p>
            <a:r>
              <a:rPr lang="en-US" altLang="it-IT" sz="1100" b="1">
                <a:latin typeface="Arial" panose="020B0604020202020204" pitchFamily="34" charset="0"/>
              </a:rPr>
              <a:t> </a:t>
            </a:r>
            <a:r>
              <a:rPr lang="en-US" altLang="it-IT" sz="1100"/>
              <a:t>The Resting Electrocardiogram Provides a Sensitive and Inexpensive Marker of Prognosis in Patients with Chronic Congestive Heart Failure</a:t>
            </a:r>
            <a:endParaRPr lang="en-US" altLang="it-IT" sz="1100" b="1">
              <a:latin typeface="Arial" panose="020B0604020202020204" pitchFamily="34" charset="0"/>
            </a:endParaRPr>
          </a:p>
          <a:p>
            <a:r>
              <a:rPr lang="en-US" altLang="it-IT" sz="1100" b="1" u="sng"/>
              <a:t>Venkateshwar K. Gottipaty</a:t>
            </a:r>
            <a:r>
              <a:rPr lang="en-US" altLang="it-IT" sz="1100"/>
              <a:t>, Steven P. Krelis, Fei Lu, Elizabeth P. Spencer, Vladimir Shusterman, Raul Weiss, Susan Brode, Amie White, Kelley P. Anderson, B.G. White, Arthur M. Feldman </a:t>
            </a:r>
            <a:r>
              <a:rPr lang="en-US" altLang="it-IT" sz="1100" i="1"/>
              <a:t>For the VEST investigators; University of Pittsburgh, Pittsburgh PA, USA</a:t>
            </a:r>
            <a:endParaRPr lang="en-US" altLang="it-IT" sz="1100"/>
          </a:p>
          <a:p>
            <a:r>
              <a:rPr lang="en-US" altLang="it-IT" sz="1100" i="1">
                <a:latin typeface="Arial" panose="020B0604020202020204" pitchFamily="34" charset="0"/>
              </a:rPr>
              <a:t> </a:t>
            </a:r>
            <a:r>
              <a:rPr lang="en-US" altLang="it-IT" sz="1100" b="1"/>
              <a:t>Background:</a:t>
            </a:r>
            <a:r>
              <a:rPr lang="en-US" altLang="it-IT" sz="1100"/>
              <a:t> Patients with dilated cardiomyopathies (DCM) routinely undergo 12-lead electrocardiographic (ECG) evaluation. Although ECGs are inexpensive and readily available, their utility in the management of patients with DCM has not been defined. We hypothesized that QRS duration (QRSd), a measure of cardiac depolarization, might provide a marker of risk in patients with DCM and congestive heart failure (CHF). To test this hypothesis we evaluated the resting baseline ECG in patients enrolled in the VEST trial, which assessed the efficacy of Vesnarinone in patients with class II-IV CHF.</a:t>
            </a:r>
          </a:p>
          <a:p>
            <a:r>
              <a:rPr lang="en-US" altLang="it-IT" sz="1100" b="1"/>
              <a:t>Methods:</a:t>
            </a:r>
            <a:r>
              <a:rPr lang="en-US" altLang="it-IT" sz="1100"/>
              <a:t> 3654 ECGs were digitally scanned and QRSd in lead II was measured by blinded readers, using electronic calipers. Follow up data were censured at 1 yr and analyzed using multivariate Cox proportional hazards regression, and Kaplan-Meier survival analysis.</a:t>
            </a:r>
          </a:p>
          <a:p>
            <a:r>
              <a:rPr lang="en-US" altLang="it-IT" sz="1100" b="1"/>
              <a:t>Results:</a:t>
            </a:r>
            <a:r>
              <a:rPr lang="en-US" altLang="it-IT" sz="1100"/>
              <a:t> The following clinical variables were found to be independent predictors of mortality in a analysis (p &lt; 0.0001): age, creatinine, LVEF, heart rate, and QRSd. Cumulative survival from all-cause mortality decreased proportionally with QRSd. The relative risk of the widest QRSd group was 5 times greater than the narrowest.</a:t>
            </a:r>
          </a:p>
          <a:p>
            <a:r>
              <a:rPr lang="en-US" altLang="it-IT" sz="1100">
                <a:latin typeface="Arial" panose="020B0604020202020204" pitchFamily="34" charset="0"/>
              </a:rPr>
              <a:t> </a:t>
            </a:r>
            <a:r>
              <a:rPr lang="en-US" altLang="it-IT" sz="1100" b="1"/>
              <a:t>Conclusion:</a:t>
            </a:r>
            <a:r>
              <a:rPr lang="en-US" altLang="it-IT" sz="1100"/>
              <a:t> We conclude that the resting ECG is a powerful yet accessible and inexpensive marker of prognosis in patients with DCM and CHF.</a:t>
            </a:r>
          </a:p>
          <a:p>
            <a:endParaRPr lang="en-US" altLang="it-IT" sz="1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ACDE0F4E-F9C5-4E29-AE4F-C602817E702F}"/>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ACE1FE5-5DC9-4E3B-9980-FC268A4BF52B}" type="slidenum">
              <a:rPr lang="en-US" altLang="it-IT" sz="1200"/>
              <a:pPr/>
              <a:t>35</a:t>
            </a:fld>
            <a:endParaRPr lang="en-US" altLang="it-IT" sz="1200"/>
          </a:p>
        </p:txBody>
      </p:sp>
      <p:sp>
        <p:nvSpPr>
          <p:cNvPr id="59395" name="Rectangle 2">
            <a:extLst>
              <a:ext uri="{FF2B5EF4-FFF2-40B4-BE49-F238E27FC236}">
                <a16:creationId xmlns:a16="http://schemas.microsoft.com/office/drawing/2014/main" id="{F22AFF19-11F5-4E97-960A-A952FB87892C}"/>
              </a:ext>
            </a:extLst>
          </p:cNvPr>
          <p:cNvSpPr>
            <a:spLocks noGrp="1" noRot="1" noChangeAspect="1" noChangeArrowheads="1" noTextEdit="1"/>
          </p:cNvSpPr>
          <p:nvPr>
            <p:ph type="sldImg"/>
          </p:nvPr>
        </p:nvSpPr>
        <p:spPr>
          <a:xfrm>
            <a:off x="1638300" y="76200"/>
            <a:ext cx="3556000" cy="2667000"/>
          </a:xfrm>
          <a:solidFill>
            <a:srgbClr val="FFFFFF"/>
          </a:solidFill>
          <a:ln w="12700" cap="flat"/>
        </p:spPr>
      </p:sp>
      <p:sp>
        <p:nvSpPr>
          <p:cNvPr id="59396" name="Rectangle 3">
            <a:extLst>
              <a:ext uri="{FF2B5EF4-FFF2-40B4-BE49-F238E27FC236}">
                <a16:creationId xmlns:a16="http://schemas.microsoft.com/office/drawing/2014/main" id="{F80F620C-DE03-4A31-8F7B-FF6ED78AB7E4}"/>
              </a:ext>
            </a:extLst>
          </p:cNvPr>
          <p:cNvSpPr>
            <a:spLocks noGrp="1" noChangeArrowheads="1"/>
          </p:cNvSpPr>
          <p:nvPr>
            <p:ph type="body" idx="1"/>
          </p:nvPr>
        </p:nvSpPr>
        <p:spPr>
          <a:xfrm>
            <a:off x="522288" y="2773363"/>
            <a:ext cx="5899150" cy="5018087"/>
          </a:xfrm>
          <a:noFill/>
        </p:spPr>
        <p:txBody>
          <a:bodyPr lIns="92197" tIns="45290" rIns="92197" bIns="45290"/>
          <a:lstStyle/>
          <a:p>
            <a:r>
              <a:rPr lang="en-US" altLang="it-IT" sz="1100" b="1">
                <a:latin typeface="Arial" panose="020B0604020202020204" pitchFamily="34" charset="0"/>
              </a:rPr>
              <a:t>Key message: QRS duration was an independent predictor of mortality in this analysis of the VEST results. Note that the 103 patients in the InSync trial conducted in Europe and Canada had a mean QRS duration of 178 </a:t>
            </a:r>
            <a:r>
              <a:rPr lang="en-US" altLang="it-IT" sz="1100" b="1"/>
              <a:t>± 28 msec</a:t>
            </a:r>
            <a:r>
              <a:rPr lang="en-US" altLang="it-IT" sz="1100"/>
              <a:t>.</a:t>
            </a:r>
            <a:endParaRPr lang="en-US" altLang="it-IT" sz="1100" b="1">
              <a:latin typeface="Arial" panose="020B0604020202020204" pitchFamily="34" charset="0"/>
            </a:endParaRPr>
          </a:p>
          <a:p>
            <a:endParaRPr lang="en-US" altLang="it-IT" sz="1100" b="1">
              <a:latin typeface="Arial" panose="020B0604020202020204" pitchFamily="34" charset="0"/>
            </a:endParaRPr>
          </a:p>
          <a:p>
            <a:r>
              <a:rPr lang="en-US" altLang="it-IT" sz="1100" b="1">
                <a:latin typeface="Arial" panose="020B0604020202020204" pitchFamily="34" charset="0"/>
              </a:rPr>
              <a:t>ACC 1999; Abstract: 847-4</a:t>
            </a:r>
            <a:endParaRPr lang="en-US" altLang="it-IT" sz="1100"/>
          </a:p>
          <a:p>
            <a:r>
              <a:rPr lang="en-US" altLang="it-IT" sz="1100" b="1">
                <a:latin typeface="Arial" panose="020B0604020202020204" pitchFamily="34" charset="0"/>
              </a:rPr>
              <a:t> </a:t>
            </a:r>
            <a:r>
              <a:rPr lang="en-US" altLang="it-IT" sz="1100"/>
              <a:t>The Resting Electrocardiogram Provides a Sensitive and Inexpensive Marker of Prognosis in Patients with Chronic Congestive Heart Failure</a:t>
            </a:r>
            <a:endParaRPr lang="en-US" altLang="it-IT" sz="1100" b="1">
              <a:latin typeface="Arial" panose="020B0604020202020204" pitchFamily="34" charset="0"/>
            </a:endParaRPr>
          </a:p>
          <a:p>
            <a:r>
              <a:rPr lang="en-US" altLang="it-IT" sz="1100" b="1" u="sng"/>
              <a:t>Venkateshwar K. Gottipaty</a:t>
            </a:r>
            <a:r>
              <a:rPr lang="en-US" altLang="it-IT" sz="1100"/>
              <a:t>, Steven P. Krelis, Fei Lu, Elizabeth P. Spencer, Vladimir Shusterman, Raul Weiss, Susan Brode, Amie White, Kelley P. Anderson, B.G. White, Arthur M. Feldman </a:t>
            </a:r>
            <a:r>
              <a:rPr lang="en-US" altLang="it-IT" sz="1100" i="1"/>
              <a:t>For the VEST investigators; University of Pittsburgh, Pittsburgh PA, USA</a:t>
            </a:r>
            <a:endParaRPr lang="en-US" altLang="it-IT" sz="1100"/>
          </a:p>
          <a:p>
            <a:r>
              <a:rPr lang="en-US" altLang="it-IT" sz="1100" i="1">
                <a:latin typeface="Arial" panose="020B0604020202020204" pitchFamily="34" charset="0"/>
              </a:rPr>
              <a:t> </a:t>
            </a:r>
            <a:r>
              <a:rPr lang="en-US" altLang="it-IT" sz="1100" b="1"/>
              <a:t>Background:</a:t>
            </a:r>
            <a:r>
              <a:rPr lang="en-US" altLang="it-IT" sz="1100"/>
              <a:t> Patients with dilated cardiomyopathies (DCM) routinely undergo 12-lead electrocardiographic (ECG) evaluation. Although ECGs are inexpensive and readily available, their utility in the management of patients with DCM has not been defined. We hypothesized that QRS duration (QRSd), a measure of cardiac depolarization, might provide a marker of risk in patients with DCM and congestive heart failure (CHF). To test this hypothesis we evaluated the resting baseline ECG in patients enrolled in the VEST trial, which assessed the efficacy of Vesnarinone in patients with class II-IV CHF.</a:t>
            </a:r>
          </a:p>
          <a:p>
            <a:r>
              <a:rPr lang="en-US" altLang="it-IT" sz="1100" b="1"/>
              <a:t>Methods:</a:t>
            </a:r>
            <a:r>
              <a:rPr lang="en-US" altLang="it-IT" sz="1100"/>
              <a:t> 3654 ECGs were digitally scanned and QRSd in lead II was measured by blinded readers, using electronic calipers. Follow up data were censured at 1 yr and analyzed using multivariate Cox proportional hazards regression, and Kaplan-Meier survival analysis.</a:t>
            </a:r>
          </a:p>
          <a:p>
            <a:r>
              <a:rPr lang="en-US" altLang="it-IT" sz="1100" b="1"/>
              <a:t>Results:</a:t>
            </a:r>
            <a:r>
              <a:rPr lang="en-US" altLang="it-IT" sz="1100"/>
              <a:t> The following clinical variables were found to be independent predictors of mortality in a analysis (p &lt; 0.0001): age, creatinine, LVEF, heart rate, and QRSd. Cumulative survival from all-cause mortality decreased proportionally with QRSd. The relative risk of the widest QRSd group was 5 times greater than the narrowest.</a:t>
            </a:r>
          </a:p>
          <a:p>
            <a:r>
              <a:rPr lang="en-US" altLang="it-IT" sz="1100">
                <a:latin typeface="Arial" panose="020B0604020202020204" pitchFamily="34" charset="0"/>
              </a:rPr>
              <a:t> </a:t>
            </a:r>
            <a:r>
              <a:rPr lang="en-US" altLang="it-IT" sz="1100" b="1"/>
              <a:t>Conclusion:</a:t>
            </a:r>
            <a:r>
              <a:rPr lang="en-US" altLang="it-IT" sz="1100"/>
              <a:t> We conclude that the resting ECG is a powerful yet accessible and inexpensive marker of prognosis in patients with DCM and CHF.</a:t>
            </a:r>
          </a:p>
          <a:p>
            <a:endParaRPr lang="en-US" altLang="it-IT"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96A81DA-8FC0-4E51-AEB4-291DE1483C4B}"/>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0824AC0-C2B1-4101-B092-787BE09CC166}" type="slidenum">
              <a:rPr lang="en-US" altLang="it-IT" sz="1200"/>
              <a:pPr/>
              <a:t>13</a:t>
            </a:fld>
            <a:endParaRPr lang="en-US" altLang="it-IT" sz="1200"/>
          </a:p>
        </p:txBody>
      </p:sp>
      <p:sp>
        <p:nvSpPr>
          <p:cNvPr id="19459" name="Rectangle 2">
            <a:extLst>
              <a:ext uri="{FF2B5EF4-FFF2-40B4-BE49-F238E27FC236}">
                <a16:creationId xmlns:a16="http://schemas.microsoft.com/office/drawing/2014/main" id="{90408716-193F-4D3B-B970-AB962E19F420}"/>
              </a:ext>
            </a:extLst>
          </p:cNvPr>
          <p:cNvSpPr>
            <a:spLocks noChangeArrowheads="1"/>
          </p:cNvSpPr>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9460" name="Rectangle 3">
            <a:extLst>
              <a:ext uri="{FF2B5EF4-FFF2-40B4-BE49-F238E27FC236}">
                <a16:creationId xmlns:a16="http://schemas.microsoft.com/office/drawing/2014/main" id="{E6282DF1-7E96-46C2-B2DA-33DC5C7D4539}"/>
              </a:ext>
            </a:extLst>
          </p:cNvPr>
          <p:cNvSpPr>
            <a:spLocks noChangeArrowheads="1"/>
          </p:cNvSpPr>
          <p:nvPr/>
        </p:nvSpPr>
        <p:spPr bwMode="auto">
          <a:xfrm>
            <a:off x="0" y="8688388"/>
            <a:ext cx="297180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9461" name="Rectangle 4">
            <a:extLst>
              <a:ext uri="{FF2B5EF4-FFF2-40B4-BE49-F238E27FC236}">
                <a16:creationId xmlns:a16="http://schemas.microsoft.com/office/drawing/2014/main" id="{4EB3CBCA-34BC-4D7E-8003-DFF6F790C076}"/>
              </a:ext>
            </a:extLst>
          </p:cNvPr>
          <p:cNvSpPr>
            <a:spLocks noChangeArrowheads="1"/>
          </p:cNvSpP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9462" name="Rectangle 5">
            <a:extLst>
              <a:ext uri="{FF2B5EF4-FFF2-40B4-BE49-F238E27FC236}">
                <a16:creationId xmlns:a16="http://schemas.microsoft.com/office/drawing/2014/main" id="{3DC218BC-6E55-4D9C-A5C4-12685395FC99}"/>
              </a:ext>
            </a:extLst>
          </p:cNvPr>
          <p:cNvSpPr>
            <a:spLocks noGrp="1" noRot="1" noChangeAspect="1" noChangeArrowheads="1" noTextEdit="1"/>
          </p:cNvSpPr>
          <p:nvPr>
            <p:ph type="sldImg"/>
          </p:nvPr>
        </p:nvSpPr>
        <p:spPr>
          <a:xfrm>
            <a:off x="1152525" y="692150"/>
            <a:ext cx="4554538" cy="3416300"/>
          </a:xfrm>
          <a:solidFill>
            <a:srgbClr val="FFFFFF"/>
          </a:solidFill>
          <a:ln w="12700" cap="flat"/>
        </p:spPr>
      </p:sp>
      <p:sp>
        <p:nvSpPr>
          <p:cNvPr id="19463" name="Rectangle 6">
            <a:extLst>
              <a:ext uri="{FF2B5EF4-FFF2-40B4-BE49-F238E27FC236}">
                <a16:creationId xmlns:a16="http://schemas.microsoft.com/office/drawing/2014/main" id="{287B9DCE-4BBF-4935-93B9-29C421A468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172" tIns="44785" rIns="91172" bIns="44785"/>
          <a:lstStyle/>
          <a:p>
            <a:r>
              <a:rPr lang="en-US" altLang="it-IT"/>
              <a:t>Heart Failure is a syndrome or collection of symptoms and signs, that result from a wide variety of problems.</a:t>
            </a:r>
          </a:p>
          <a:p>
            <a:endParaRPr lang="en-US" altLang="it-IT"/>
          </a:p>
          <a:p>
            <a:r>
              <a:rPr lang="en-US" altLang="it-IT"/>
              <a:t>Heart failure used to be defined as a poor cardiac output, but that definition fails to take into account the effects of such unrelated phenomena as bradycardias, hypovolemia, etc..</a:t>
            </a:r>
          </a:p>
          <a:p>
            <a:endParaRPr lang="en-US" altLang="it-IT"/>
          </a:p>
          <a:p>
            <a:r>
              <a:rPr lang="en-US" altLang="it-IT"/>
              <a:t>This definition alludes to those phenomena as exclusions in the basic definition and description of heart failure.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F2DEB95-C7D0-4CBE-AD9D-C7353EA6EB36}"/>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87C6EE-0364-4EF8-8337-B3AF252B51DE}" type="slidenum">
              <a:rPr lang="en-US" altLang="it-IT" sz="1200"/>
              <a:pPr/>
              <a:t>36</a:t>
            </a:fld>
            <a:endParaRPr lang="en-US" altLang="it-IT" sz="1200"/>
          </a:p>
        </p:txBody>
      </p:sp>
      <p:sp>
        <p:nvSpPr>
          <p:cNvPr id="61443" name="Rectangle 2">
            <a:extLst>
              <a:ext uri="{FF2B5EF4-FFF2-40B4-BE49-F238E27FC236}">
                <a16:creationId xmlns:a16="http://schemas.microsoft.com/office/drawing/2014/main" id="{51C12B8F-542E-4521-87B4-9DD2BD69CA6D}"/>
              </a:ext>
            </a:extLst>
          </p:cNvPr>
          <p:cNvSpPr>
            <a:spLocks noGrp="1" noRot="1" noChangeAspect="1" noChangeArrowheads="1" noTextEdit="1"/>
          </p:cNvSpPr>
          <p:nvPr>
            <p:ph type="sldImg"/>
          </p:nvPr>
        </p:nvSpPr>
        <p:spPr>
          <a:xfrm>
            <a:off x="1150938" y="76200"/>
            <a:ext cx="4557712" cy="3417888"/>
          </a:xfrm>
          <a:solidFill>
            <a:srgbClr val="FFFFFF"/>
          </a:solidFill>
          <a:ln/>
        </p:spPr>
      </p:sp>
      <p:sp>
        <p:nvSpPr>
          <p:cNvPr id="61444" name="Rectangle 3">
            <a:extLst>
              <a:ext uri="{FF2B5EF4-FFF2-40B4-BE49-F238E27FC236}">
                <a16:creationId xmlns:a16="http://schemas.microsoft.com/office/drawing/2014/main" id="{6B2AFD72-8FB7-4D34-9D0A-180BB32A773D}"/>
              </a:ext>
            </a:extLst>
          </p:cNvPr>
          <p:cNvSpPr>
            <a:spLocks noGrp="1" noChangeArrowheads="1"/>
          </p:cNvSpPr>
          <p:nvPr>
            <p:ph type="body" idx="1"/>
          </p:nvPr>
        </p:nvSpPr>
        <p:spPr>
          <a:xfrm>
            <a:off x="374650" y="3656013"/>
            <a:ext cx="6122988" cy="5183187"/>
          </a:xfrm>
          <a:solidFill>
            <a:srgbClr val="FFFFFF"/>
          </a:solidFill>
          <a:ln w="12700">
            <a:solidFill>
              <a:srgbClr val="000000"/>
            </a:solidFill>
            <a:miter lim="800000"/>
            <a:headEnd/>
            <a:tailEnd/>
          </a:ln>
        </p:spPr>
        <p:txBody>
          <a:bodyPr/>
          <a:lstStyle/>
          <a:p>
            <a:r>
              <a:rPr lang="en-US" altLang="it-IT"/>
              <a:t>Shamim’s study, from the Royal Brompton in London, was a retrospective survival analysis in 241 systolic heart failure patients seen in the clinic between July 1993 and March 1996. They analyzed patient history (aetiology, NYHA Class, Heart rate, blood pressure), ECG data (PR interval, IVCD, QT, QTc), Echo parameters (LVESD, LVEDD), MUGA scans (LVEF, RVEF), and blood chemistry (Serum Na+ level).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981DE30D-BC55-41E3-B575-D01DC8A52DC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AF0CF72-001C-4D9F-AF9A-03C7730CCBDC}" type="slidenum">
              <a:rPr lang="en-US" altLang="it-IT" sz="1200"/>
              <a:pPr/>
              <a:t>37</a:t>
            </a:fld>
            <a:endParaRPr lang="en-US" altLang="it-IT" sz="1200"/>
          </a:p>
        </p:txBody>
      </p:sp>
      <p:sp>
        <p:nvSpPr>
          <p:cNvPr id="63491" name="Rectangle 2">
            <a:extLst>
              <a:ext uri="{FF2B5EF4-FFF2-40B4-BE49-F238E27FC236}">
                <a16:creationId xmlns:a16="http://schemas.microsoft.com/office/drawing/2014/main" id="{27770E5C-7293-4C1E-9F1B-452530F15F83}"/>
              </a:ext>
            </a:extLst>
          </p:cNvPr>
          <p:cNvSpPr>
            <a:spLocks noGrp="1" noRot="1" noChangeAspect="1" noChangeArrowheads="1" noTextEdit="1"/>
          </p:cNvSpPr>
          <p:nvPr>
            <p:ph type="sldImg"/>
          </p:nvPr>
        </p:nvSpPr>
        <p:spPr>
          <a:xfrm>
            <a:off x="1154113" y="693738"/>
            <a:ext cx="4554537" cy="3416300"/>
          </a:xfrm>
          <a:solidFill>
            <a:srgbClr val="FFFFFF"/>
          </a:solidFill>
          <a:ln/>
        </p:spPr>
      </p:sp>
      <p:sp>
        <p:nvSpPr>
          <p:cNvPr id="63492" name="Rectangle 3">
            <a:extLst>
              <a:ext uri="{FF2B5EF4-FFF2-40B4-BE49-F238E27FC236}">
                <a16:creationId xmlns:a16="http://schemas.microsoft.com/office/drawing/2014/main" id="{403FDC8A-AE09-4915-A768-5F65A7EDBDA7}"/>
              </a:ext>
            </a:extLst>
          </p:cNvPr>
          <p:cNvSpPr>
            <a:spLocks noGrp="1" noChangeArrowheads="1"/>
          </p:cNvSpPr>
          <p:nvPr>
            <p:ph type="body" idx="1"/>
          </p:nvPr>
        </p:nvSpPr>
        <p:spPr>
          <a:xfrm>
            <a:off x="373063" y="4344988"/>
            <a:ext cx="6188075" cy="4113212"/>
          </a:xfrm>
          <a:solidFill>
            <a:srgbClr val="FFFFFF"/>
          </a:solidFill>
          <a:ln w="12700">
            <a:solidFill>
              <a:srgbClr val="000000"/>
            </a:solidFill>
            <a:miter lim="800000"/>
            <a:headEnd/>
            <a:tailEnd/>
          </a:ln>
        </p:spPr>
        <p:txBody>
          <a:bodyPr/>
          <a:lstStyle/>
          <a:p>
            <a:r>
              <a:rPr lang="en-US" altLang="it-IT"/>
              <a:t> mc = mitral valve closure; ao = aortic valve opening; ac = aortic valve closure; mo = mitrla valve opening</a:t>
            </a:r>
          </a:p>
          <a:p>
            <a:r>
              <a:rPr lang="en-US" altLang="it-IT" b="1"/>
              <a:t>Key Messages: Ventricular dysynchrony has been associated with paradoxical septal wall motion, reduced LV pressure, prolonged mitral regurgitation duration, and reduced diastolic filling times in studies comparing patients with left bundle branch block with normals or with comparable patients but without LBBB.</a:t>
            </a:r>
          </a:p>
          <a:p>
            <a:endParaRPr lang="en-US" altLang="it-IT" b="1"/>
          </a:p>
          <a:p>
            <a:r>
              <a:rPr lang="en-US" altLang="it-IT"/>
              <a:t>Using simultaneous ECG, phonocardiogram, radionuclide ventriculograms, and 2D and M-mode echoes, </a:t>
            </a:r>
            <a:r>
              <a:rPr lang="en-US" altLang="it-IT" b="1"/>
              <a:t>Grines</a:t>
            </a:r>
            <a:r>
              <a:rPr lang="en-US" altLang="it-IT"/>
              <a:t> et al studied 18 patients with LBBB (and no other underlying cardiac disease) compared with 10 normals.  In LBBB patients she found significant delays in LV systolic and diastolic events , reduced diastolic filling times, abnormal interventricular septal wall motion, and a loss of septal contribution to global ejection fraction. </a:t>
            </a:r>
            <a:r>
              <a:rPr lang="en-US" altLang="it-IT" sz="1100"/>
              <a:t>[Grines C, Bashore T, Boudoulas H, et al.  Functional abnormalities in isolated left bundle branch block: the effect of interventricular asynchrony.  </a:t>
            </a:r>
            <a:r>
              <a:rPr lang="en-US" altLang="it-IT" sz="1100" i="1"/>
              <a:t>Circulation</a:t>
            </a:r>
            <a:r>
              <a:rPr lang="en-US" altLang="it-IT" sz="1100"/>
              <a:t> 1989;79:845-853].  </a:t>
            </a:r>
            <a:endParaRPr lang="en-US" altLang="it-IT"/>
          </a:p>
          <a:p>
            <a:r>
              <a:rPr lang="en-US" altLang="it-IT" b="1"/>
              <a:t>Xiao</a:t>
            </a:r>
            <a:r>
              <a:rPr lang="en-US" altLang="it-IT"/>
              <a:t> et al (1992) studied 50 DCM patients with functional MR, finding a positive correlation between QRS duration and MR duration, and negative correlation between QRS duration and the peak rate of rise in LV pressure.</a:t>
            </a:r>
            <a:r>
              <a:rPr lang="en-US" altLang="it-IT" sz="1100"/>
              <a:t>[Xiao H, Brecker S, Gibson D. Effects of abnormal activation on the time course of left ventricular pressure pulse in dilated cardiomyopathy. </a:t>
            </a:r>
            <a:r>
              <a:rPr lang="en-US" altLang="it-IT" sz="1100" i="1"/>
              <a:t>Br Heart J </a:t>
            </a:r>
            <a:r>
              <a:rPr lang="en-US" altLang="it-IT" sz="1100"/>
              <a:t>1992;68:403-407]. </a:t>
            </a:r>
          </a:p>
          <a:p>
            <a:r>
              <a:rPr lang="en-US" altLang="it-IT" b="1"/>
              <a:t>Xiao</a:t>
            </a:r>
            <a:r>
              <a:rPr lang="en-US" altLang="it-IT"/>
              <a:t> et al (1991) in a study of 52 pts with DCM, 12 of whom had LBBB, found that those with LBBB had prolonged MR and shortened LV filling time</a:t>
            </a:r>
            <a:r>
              <a:rPr lang="en-US" altLang="it-IT" sz="1100"/>
              <a:t>. [ Xiao Lee C, Gibson D. effect of left bundle branch block on diastolic function in dilated cardiomyopathy. </a:t>
            </a:r>
            <a:r>
              <a:rPr lang="en-US" altLang="it-IT" sz="1100" i="1"/>
              <a:t>Br Heart J </a:t>
            </a:r>
            <a:r>
              <a:rPr lang="en-US" altLang="it-IT" sz="1100"/>
              <a:t>1991;66:443-447]</a:t>
            </a:r>
          </a:p>
          <a:p>
            <a:endParaRPr lang="en-US"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4259A79C-72DE-482C-B329-D61533704ED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F935966-2BF7-46B8-A0BE-1B698EF00434}" type="slidenum">
              <a:rPr lang="en-US" altLang="it-IT" sz="1200"/>
              <a:pPr/>
              <a:t>38</a:t>
            </a:fld>
            <a:endParaRPr lang="en-US" altLang="it-IT" sz="1200"/>
          </a:p>
        </p:txBody>
      </p:sp>
      <p:sp>
        <p:nvSpPr>
          <p:cNvPr id="65539" name="Rectangle 2">
            <a:extLst>
              <a:ext uri="{FF2B5EF4-FFF2-40B4-BE49-F238E27FC236}">
                <a16:creationId xmlns:a16="http://schemas.microsoft.com/office/drawing/2014/main" id="{1AB327DF-93EC-47B7-B311-DBD9FEC464F7}"/>
              </a:ext>
            </a:extLst>
          </p:cNvPr>
          <p:cNvSpPr>
            <a:spLocks noGrp="1" noRot="1" noChangeAspect="1" noChangeArrowheads="1" noTextEdit="1"/>
          </p:cNvSpPr>
          <p:nvPr>
            <p:ph type="sldImg"/>
          </p:nvPr>
        </p:nvSpPr>
        <p:spPr>
          <a:xfrm>
            <a:off x="1152525" y="76200"/>
            <a:ext cx="4557713" cy="3417888"/>
          </a:xfrm>
          <a:solidFill>
            <a:srgbClr val="FFFFFF"/>
          </a:solidFill>
          <a:ln w="12700" cap="flat"/>
        </p:spPr>
      </p:sp>
      <p:sp>
        <p:nvSpPr>
          <p:cNvPr id="65540" name="Rectangle 3">
            <a:extLst>
              <a:ext uri="{FF2B5EF4-FFF2-40B4-BE49-F238E27FC236}">
                <a16:creationId xmlns:a16="http://schemas.microsoft.com/office/drawing/2014/main" id="{1465F066-DE7B-41CC-8ACC-CAA059D56266}"/>
              </a:ext>
            </a:extLst>
          </p:cNvPr>
          <p:cNvSpPr>
            <a:spLocks noGrp="1" noChangeArrowheads="1"/>
          </p:cNvSpPr>
          <p:nvPr>
            <p:ph type="body" idx="1"/>
          </p:nvPr>
        </p:nvSpPr>
        <p:spPr>
          <a:xfrm>
            <a:off x="373063" y="3656013"/>
            <a:ext cx="6126162" cy="5183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97" tIns="45290" rIns="92197" bIns="45290"/>
          <a:lstStyle/>
          <a:p>
            <a:r>
              <a:rPr lang="en-US" altLang="it-IT"/>
              <a:t>Mechanical dysynchrony may be a consequence of the electrical disturbance.  The electrical disturbance has been associated with increased risk of mortality and poor left ventricular hemodynamic function.   The hypothesis is that if a correction of some of the electrical disturbance is made, then a correction in some of the mechanical dyssynchrony will also result.  The implication is a move toward ‘direct’ correction of the ‘coordination’ of the mechanical dysynchrony.</a:t>
            </a:r>
          </a:p>
          <a:p>
            <a:r>
              <a:rPr lang="en-US" altLang="it-IT"/>
              <a:t>Toussaint’s study confirms this hypothesis. Using radionuclide angiography in 92 HF patients compared with 35 age-mathced control subjects, they were ale to correlate increases in QRS to impairment of of intrea- and inter-ventricular synchrony.</a:t>
            </a:r>
          </a:p>
          <a:p>
            <a:endParaRPr lang="en-US"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69E1C6FE-496F-489B-AF0D-676DB16FF2C7}"/>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D2D4ECD-5839-421C-9F3A-7AE4BC82C81F}" type="slidenum">
              <a:rPr lang="en-US" altLang="it-IT" sz="1200"/>
              <a:pPr/>
              <a:t>39</a:t>
            </a:fld>
            <a:endParaRPr lang="en-US" altLang="it-IT" sz="1200"/>
          </a:p>
        </p:txBody>
      </p:sp>
      <p:sp>
        <p:nvSpPr>
          <p:cNvPr id="67587" name="Rectangle 1026">
            <a:extLst>
              <a:ext uri="{FF2B5EF4-FFF2-40B4-BE49-F238E27FC236}">
                <a16:creationId xmlns:a16="http://schemas.microsoft.com/office/drawing/2014/main" id="{41041070-EF92-43D4-99E2-6FD85FC4B010}"/>
              </a:ext>
            </a:extLst>
          </p:cNvPr>
          <p:cNvSpPr>
            <a:spLocks noGrp="1" noRot="1" noChangeAspect="1" noChangeArrowheads="1" noTextEdit="1"/>
          </p:cNvSpPr>
          <p:nvPr>
            <p:ph type="sldImg"/>
          </p:nvPr>
        </p:nvSpPr>
        <p:spPr>
          <a:ln/>
        </p:spPr>
      </p:sp>
      <p:sp>
        <p:nvSpPr>
          <p:cNvPr id="67588" name="Rectangle 1027">
            <a:extLst>
              <a:ext uri="{FF2B5EF4-FFF2-40B4-BE49-F238E27FC236}">
                <a16:creationId xmlns:a16="http://schemas.microsoft.com/office/drawing/2014/main" id="{17A49620-6237-41D2-8F09-CD288D9D8C8F}"/>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EF4CF1CC-6158-44A4-8CF3-0AABBBC83CC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0AD67F1-27BF-49F1-91CB-955927280987}" type="slidenum">
              <a:rPr lang="en-US" altLang="it-IT" sz="1200"/>
              <a:pPr/>
              <a:t>40</a:t>
            </a:fld>
            <a:endParaRPr lang="en-US" altLang="it-IT" sz="1200"/>
          </a:p>
        </p:txBody>
      </p:sp>
      <p:sp>
        <p:nvSpPr>
          <p:cNvPr id="69635" name="Rectangle 2">
            <a:extLst>
              <a:ext uri="{FF2B5EF4-FFF2-40B4-BE49-F238E27FC236}">
                <a16:creationId xmlns:a16="http://schemas.microsoft.com/office/drawing/2014/main" id="{EF7CB891-3F36-4D06-B237-0FC91862829F}"/>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38DA8470-56A7-4AFF-8B6F-609D35549CEF}"/>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B6A1130C-4CD5-440C-BAE2-E9B79E7E472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3F12713-D559-4643-8B14-29838223A5DA}" type="slidenum">
              <a:rPr lang="en-US" altLang="it-IT" sz="1200"/>
              <a:pPr/>
              <a:t>41</a:t>
            </a:fld>
            <a:endParaRPr lang="en-US" altLang="it-IT" sz="1200"/>
          </a:p>
        </p:txBody>
      </p:sp>
      <p:sp>
        <p:nvSpPr>
          <p:cNvPr id="71683" name="Rectangle 2">
            <a:extLst>
              <a:ext uri="{FF2B5EF4-FFF2-40B4-BE49-F238E27FC236}">
                <a16:creationId xmlns:a16="http://schemas.microsoft.com/office/drawing/2014/main" id="{9F8E4A74-E9A9-4453-AA6D-16BF7314BD78}"/>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E0B2D1AC-8269-4887-9264-73EE468ED6EF}"/>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1B99E86-A309-4F41-AD88-45AAD75C101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69E555E-F71A-4DBF-AE75-62B7B1D1EDE9}" type="slidenum">
              <a:rPr lang="en-US" altLang="it-IT" sz="1200"/>
              <a:pPr/>
              <a:t>42</a:t>
            </a:fld>
            <a:endParaRPr lang="en-US" altLang="it-IT" sz="1200"/>
          </a:p>
        </p:txBody>
      </p:sp>
      <p:sp>
        <p:nvSpPr>
          <p:cNvPr id="73731" name="Rectangle 2">
            <a:extLst>
              <a:ext uri="{FF2B5EF4-FFF2-40B4-BE49-F238E27FC236}">
                <a16:creationId xmlns:a16="http://schemas.microsoft.com/office/drawing/2014/main" id="{A3298FE2-796F-470D-9EAC-307F4881720B}"/>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E12D2A31-5723-445C-BD31-6E38312485C4}"/>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810D6FCA-E484-45D9-9F2C-485561E769A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2D3C68-D6F8-4DBA-8EAA-5EDFC66EEDA2}" type="slidenum">
              <a:rPr lang="en-US" altLang="it-IT" sz="1200"/>
              <a:pPr/>
              <a:t>43</a:t>
            </a:fld>
            <a:endParaRPr lang="en-US" altLang="it-IT" sz="1200"/>
          </a:p>
        </p:txBody>
      </p:sp>
      <p:sp>
        <p:nvSpPr>
          <p:cNvPr id="75779" name="Rectangle 2">
            <a:extLst>
              <a:ext uri="{FF2B5EF4-FFF2-40B4-BE49-F238E27FC236}">
                <a16:creationId xmlns:a16="http://schemas.microsoft.com/office/drawing/2014/main" id="{6706809C-9CAC-48A4-9909-9E9386BCE880}"/>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20327208-E2C3-438F-B9DF-4863B04A7F9D}"/>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25D807B1-B13B-4A6D-9FC3-74B9103393F0}"/>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40A883E-3496-4AD5-B0A1-99172738D77E}" type="slidenum">
              <a:rPr lang="en-US" altLang="it-IT" sz="1200"/>
              <a:pPr/>
              <a:t>44</a:t>
            </a:fld>
            <a:endParaRPr lang="en-US" altLang="it-IT" sz="1200"/>
          </a:p>
        </p:txBody>
      </p:sp>
      <p:sp>
        <p:nvSpPr>
          <p:cNvPr id="77827" name="Rectangle 2">
            <a:extLst>
              <a:ext uri="{FF2B5EF4-FFF2-40B4-BE49-F238E27FC236}">
                <a16:creationId xmlns:a16="http://schemas.microsoft.com/office/drawing/2014/main" id="{C6DC3EDB-F38B-4196-BB24-82462FE7E686}"/>
              </a:ext>
            </a:extLst>
          </p:cNvPr>
          <p:cNvSpPr>
            <a:spLocks noGrp="1" noRot="1" noChangeAspect="1" noChangeArrowheads="1" noTextEdit="1"/>
          </p:cNvSpPr>
          <p:nvPr>
            <p:ph type="sldImg"/>
          </p:nvPr>
        </p:nvSpPr>
        <p:spPr>
          <a:solidFill>
            <a:srgbClr val="FFFFFF"/>
          </a:solidFill>
          <a:ln/>
        </p:spPr>
      </p:sp>
      <p:sp>
        <p:nvSpPr>
          <p:cNvPr id="77828" name="Rectangle 3">
            <a:extLst>
              <a:ext uri="{FF2B5EF4-FFF2-40B4-BE49-F238E27FC236}">
                <a16:creationId xmlns:a16="http://schemas.microsoft.com/office/drawing/2014/main" id="{AA16AFA5-99E4-4930-86DF-13866C573E7F}"/>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6CC20A39-8C43-4091-B684-AC7AF534C7E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B381C30-72F7-450C-8B1C-04EAE8E5AAFA}" type="slidenum">
              <a:rPr lang="en-US" altLang="it-IT" sz="1200"/>
              <a:pPr/>
              <a:t>46</a:t>
            </a:fld>
            <a:endParaRPr lang="en-US" altLang="it-IT" sz="1200"/>
          </a:p>
        </p:txBody>
      </p:sp>
      <p:sp>
        <p:nvSpPr>
          <p:cNvPr id="80899" name="Rectangle 1026">
            <a:extLst>
              <a:ext uri="{FF2B5EF4-FFF2-40B4-BE49-F238E27FC236}">
                <a16:creationId xmlns:a16="http://schemas.microsoft.com/office/drawing/2014/main" id="{BB0386E9-2DDB-4E85-A4D5-B996F5D651B6}"/>
              </a:ext>
            </a:extLst>
          </p:cNvPr>
          <p:cNvSpPr>
            <a:spLocks noGrp="1" noRot="1" noChangeAspect="1" noChangeArrowheads="1" noTextEdit="1"/>
          </p:cNvSpPr>
          <p:nvPr>
            <p:ph type="sldImg"/>
          </p:nvPr>
        </p:nvSpPr>
        <p:spPr>
          <a:ln/>
        </p:spPr>
      </p:sp>
      <p:sp>
        <p:nvSpPr>
          <p:cNvPr id="80900" name="Rectangle 1027">
            <a:extLst>
              <a:ext uri="{FF2B5EF4-FFF2-40B4-BE49-F238E27FC236}">
                <a16:creationId xmlns:a16="http://schemas.microsoft.com/office/drawing/2014/main" id="{A141099C-B01A-44E4-9A98-717E9A468DB8}"/>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B626C611-175C-4A33-AC4D-908D0A030D4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8CA7F4B-37F3-42CE-BB9A-02CFD0A3AB30}" type="slidenum">
              <a:rPr lang="en-US" altLang="it-IT" sz="1200"/>
              <a:pPr/>
              <a:t>14</a:t>
            </a:fld>
            <a:endParaRPr lang="en-US" altLang="it-IT" sz="1200"/>
          </a:p>
        </p:txBody>
      </p:sp>
      <p:sp>
        <p:nvSpPr>
          <p:cNvPr id="21507" name="Rectangle 2">
            <a:extLst>
              <a:ext uri="{FF2B5EF4-FFF2-40B4-BE49-F238E27FC236}">
                <a16:creationId xmlns:a16="http://schemas.microsoft.com/office/drawing/2014/main" id="{827EA5FF-62FE-462E-93E5-9F31FB7EFD5C}"/>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E1E241A1-5B7A-4736-8D7B-BDF5BFCAB4C2}"/>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GB" altLang="it-IT"/>
              <a:t>Figure 3-2. The epidemiology of congestive heart failure in the United States. </a:t>
            </a:r>
          </a:p>
          <a:p>
            <a:r>
              <a:rPr lang="en-GB" altLang="it-IT"/>
              <a:t>The Framingham Heart Study, which followed a cohort of 9405 Americans over a 40-</a:t>
            </a:r>
          </a:p>
          <a:p>
            <a:r>
              <a:rPr lang="en-GB" altLang="it-IT"/>
              <a:t>year period, has provided valuable information regarding the etiologic basis of </a:t>
            </a:r>
          </a:p>
          <a:p>
            <a:r>
              <a:rPr lang="en-GB" altLang="it-IT"/>
              <a:t>congestive heart failure in the United States [5]. A, Of 331 men and 321 women </a:t>
            </a:r>
          </a:p>
          <a:p>
            <a:r>
              <a:rPr lang="en-GB" altLang="it-IT"/>
              <a:t>who developed heart failure, the majority had coronary artery disease (CAD) with </a:t>
            </a:r>
          </a:p>
          <a:p>
            <a:r>
              <a:rPr lang="en-GB" altLang="it-IT"/>
              <a:t>or without hypertension (HTN), and approximately one third had HTN alone. At </a:t>
            </a:r>
          </a:p>
          <a:p>
            <a:r>
              <a:rPr lang="en-GB" altLang="it-IT"/>
              <a:t>present, idiopathic dilated cardiomyopathy has replaced HTN as the second most </a:t>
            </a:r>
          </a:p>
          <a:p>
            <a:r>
              <a:rPr lang="en-GB" altLang="it-IT"/>
              <a:t>important etiologic factor in the development of heart failure. CAD continues to </a:t>
            </a:r>
          </a:p>
          <a:p>
            <a:r>
              <a:rPr lang="en-GB" altLang="it-IT"/>
              <a:t>be the most common risk factor for the development of heart failure in the </a:t>
            </a:r>
          </a:p>
          <a:p>
            <a:r>
              <a:rPr lang="en-GB" altLang="it-IT"/>
              <a:t>United States.B, Large treatment trials provide another valuable source of </a:t>
            </a:r>
          </a:p>
          <a:p>
            <a:r>
              <a:rPr lang="en-GB" altLang="it-IT"/>
              <a:t>information about the causes of heart failure. Data are from a compilation of </a:t>
            </a:r>
          </a:p>
          <a:p>
            <a:r>
              <a:rPr lang="en-GB" altLang="it-IT"/>
              <a:t>heart failure trials published between July 1989 and June 1990; categories are </a:t>
            </a:r>
          </a:p>
          <a:p>
            <a:r>
              <a:rPr lang="en-GB" altLang="it-IT"/>
              <a:t>based on the presence or absence of significant ischemic heart disease [6]. In </a:t>
            </a:r>
          </a:p>
          <a:p>
            <a:r>
              <a:rPr lang="en-GB" altLang="it-IT"/>
              <a:t>this analysis, 50% of cases were attributable to coronary disease; 18.2% of all </a:t>
            </a:r>
          </a:p>
          <a:p>
            <a:r>
              <a:rPr lang="en-GB" altLang="it-IT"/>
              <a:t>patients and approximately 50% of those with nonischemic disease had idiopathic </a:t>
            </a:r>
          </a:p>
          <a:p>
            <a:r>
              <a:rPr lang="en-GB" altLang="it-IT"/>
              <a:t>dilated cardiomyopathy. Less commonly, valvular heart disease, HTN, and excess </a:t>
            </a:r>
          </a:p>
          <a:p>
            <a:r>
              <a:rPr lang="en-GB" altLang="it-IT"/>
              <a:t>alcohol consumption were identified as significant etiologic factors. (Part A </a:t>
            </a:r>
          </a:p>
          <a:p>
            <a:r>
              <a:rPr lang="en-GB" altLang="it-IT"/>
              <a:t>adapted from Ho and coworkers [5]; part B adapted from Teerlink and coworkers </a:t>
            </a:r>
          </a:p>
          <a:p>
            <a:r>
              <a:rPr lang="en-GB" altLang="it-IT"/>
              <a:t>[6].)</a:t>
            </a:r>
          </a:p>
          <a:p>
            <a:endParaRPr lang="en-GB"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6CA1AECD-8D1A-4896-BBD3-66890F567F80}"/>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495C454-7B6C-4AEC-9EBC-2E23B61FC772}" type="slidenum">
              <a:rPr lang="en-US" altLang="it-IT" sz="1200"/>
              <a:pPr/>
              <a:t>47</a:t>
            </a:fld>
            <a:endParaRPr lang="en-US" altLang="it-IT" sz="1200"/>
          </a:p>
        </p:txBody>
      </p:sp>
      <p:sp>
        <p:nvSpPr>
          <p:cNvPr id="82947" name="Rectangle 2">
            <a:extLst>
              <a:ext uri="{FF2B5EF4-FFF2-40B4-BE49-F238E27FC236}">
                <a16:creationId xmlns:a16="http://schemas.microsoft.com/office/drawing/2014/main" id="{202F2016-EF3A-4978-8111-210250683AC4}"/>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5380CE8D-41B1-4ED2-AF35-FF59EDF8CD06}"/>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37789A94-0364-456A-8800-A0081ED4431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C71C05-CC96-4EC9-9A39-1215291F409B}" type="slidenum">
              <a:rPr lang="en-US" altLang="it-IT" sz="1200"/>
              <a:pPr/>
              <a:t>48</a:t>
            </a:fld>
            <a:endParaRPr lang="en-US" altLang="it-IT" sz="1200"/>
          </a:p>
        </p:txBody>
      </p:sp>
      <p:sp>
        <p:nvSpPr>
          <p:cNvPr id="84995" name="Rectangle 2">
            <a:extLst>
              <a:ext uri="{FF2B5EF4-FFF2-40B4-BE49-F238E27FC236}">
                <a16:creationId xmlns:a16="http://schemas.microsoft.com/office/drawing/2014/main" id="{B5660FDB-56AB-4E27-B724-5C30A69AA0A2}"/>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2CCF04A9-2C39-4FDD-88A2-8FF4C478686D}"/>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1FFBC6A8-A5AF-41E2-A93A-94041C2CA26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A794D1-A41A-479D-B542-3BFCA86B27CB}" type="slidenum">
              <a:rPr lang="en-US" altLang="it-IT" sz="1200"/>
              <a:pPr/>
              <a:t>49</a:t>
            </a:fld>
            <a:endParaRPr lang="en-US" altLang="it-IT" sz="1200"/>
          </a:p>
        </p:txBody>
      </p:sp>
      <p:sp>
        <p:nvSpPr>
          <p:cNvPr id="87043" name="Rectangle 2">
            <a:extLst>
              <a:ext uri="{FF2B5EF4-FFF2-40B4-BE49-F238E27FC236}">
                <a16:creationId xmlns:a16="http://schemas.microsoft.com/office/drawing/2014/main" id="{F3D0DA23-2182-445B-85C1-CB95C970AB01}"/>
              </a:ext>
            </a:extLst>
          </p:cNvPr>
          <p:cNvSpPr>
            <a:spLocks noGrp="1" noRot="1" noChangeAspect="1" noChangeArrowheads="1" noTextEdit="1"/>
          </p:cNvSpPr>
          <p:nvPr>
            <p:ph type="sldImg"/>
          </p:nvPr>
        </p:nvSpPr>
        <p:spPr>
          <a:xfrm>
            <a:off x="1147763" y="441325"/>
            <a:ext cx="4629150" cy="3471863"/>
          </a:xfrm>
          <a:solidFill>
            <a:srgbClr val="FFFFFF"/>
          </a:solidFill>
          <a:ln/>
        </p:spPr>
      </p:sp>
      <p:sp>
        <p:nvSpPr>
          <p:cNvPr id="87044" name="Rectangle 3">
            <a:extLst>
              <a:ext uri="{FF2B5EF4-FFF2-40B4-BE49-F238E27FC236}">
                <a16:creationId xmlns:a16="http://schemas.microsoft.com/office/drawing/2014/main" id="{7F57A58F-C899-41BE-B414-2DA9BABF6515}"/>
              </a:ext>
            </a:extLst>
          </p:cNvPr>
          <p:cNvSpPr>
            <a:spLocks noGrp="1" noChangeArrowheads="1"/>
          </p:cNvSpPr>
          <p:nvPr>
            <p:ph type="body" idx="1"/>
          </p:nvPr>
        </p:nvSpPr>
        <p:spPr>
          <a:xfrm>
            <a:off x="904875" y="4143375"/>
            <a:ext cx="5048250" cy="4373563"/>
          </a:xfrm>
          <a:solidFill>
            <a:srgbClr val="FFFFFF"/>
          </a:solidFill>
          <a:ln w="12700">
            <a:solidFill>
              <a:srgbClr val="000000"/>
            </a:solidFill>
            <a:miter lim="800000"/>
            <a:headEnd/>
            <a:tailEnd/>
          </a:ln>
        </p:spPr>
        <p:txBody>
          <a:bodyPr lIns="90156" tIns="45079" rIns="90156" bIns="45079"/>
          <a:lstStyle/>
          <a:p>
            <a:r>
              <a:rPr lang="es-ES_tradnl" altLang="it-IT">
                <a:solidFill>
                  <a:srgbClr val="000000"/>
                </a:solidFill>
              </a:rPr>
              <a:t>David  Kass, MD and Elliot McVeigh, MD developed a technique that uses tagged magnetic resonance imaging (MRI) to track the circumferential shortening of the myocardium.  They use MRI to magnetically stain the left ventricle with parallel stripes and then the strain patterns of the ventricle are reconstructed. </a:t>
            </a:r>
          </a:p>
          <a:p>
            <a:r>
              <a:rPr lang="es-ES_tradnl" altLang="it-IT">
                <a:solidFill>
                  <a:srgbClr val="000000"/>
                </a:solidFill>
              </a:rPr>
              <a:t>On the left is a control patient with a normal heart, on the right a patient with severe DCM.  The strain maps are shown in the posterior view, the apex is on the bottom and the base on top.  The septum is to the right and identified by a small green dot.  The red color indicates the myocardium at its end-diastolic length.  When an area shortens it becomes blue.  If an area is stretched it becomes yellow. </a:t>
            </a:r>
          </a:p>
          <a:p>
            <a:r>
              <a:rPr lang="es-ES_tradnl" altLang="it-IT">
                <a:solidFill>
                  <a:srgbClr val="000000"/>
                </a:solidFill>
              </a:rPr>
              <a:t>In the normal heart, contraction is synchronous with symmetric distribution of the stain pattern.  There are no areas stretched from their end-diastolic lengths.  In the DCM heart, the distribution of wall strain is non-uniform during systole.  The septum shortens first and there is stretching on the opposite lateral wall.  As the septum finishes contracting, the lateral wall shortens and stretches the septum.  The lateral wall is excessively preloaded by the earlier septal shortening.  At the end of the contraction, the lateral wall is over-stretching the septum.  The ventricle is pumping ineffectively and there is non-uniform wall strain in the myocardium. </a:t>
            </a:r>
          </a:p>
          <a:p>
            <a:r>
              <a:rPr lang="es-ES_tradnl" altLang="it-IT">
                <a:solidFill>
                  <a:srgbClr val="000000"/>
                </a:solidFill>
              </a:rPr>
              <a:t>It is possible, not proven, that these areas are hot spots with increased wall stress which can potentially damage the myocardium. Somehow the local activation patterns need to be changed.  If the lateral wall is pre-excited, perhaps this pattern could be corrected.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6B2BE595-40F8-473C-91F6-D50A3C0B6902}"/>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00621A6-298D-4629-9808-8280B5C60EED}" type="slidenum">
              <a:rPr lang="en-US" altLang="it-IT" sz="1200"/>
              <a:pPr/>
              <a:t>51</a:t>
            </a:fld>
            <a:endParaRPr lang="en-US" altLang="it-IT" sz="1200"/>
          </a:p>
        </p:txBody>
      </p:sp>
      <p:sp>
        <p:nvSpPr>
          <p:cNvPr id="90115" name="Rectangle 2">
            <a:extLst>
              <a:ext uri="{FF2B5EF4-FFF2-40B4-BE49-F238E27FC236}">
                <a16:creationId xmlns:a16="http://schemas.microsoft.com/office/drawing/2014/main" id="{E00FC181-5EF0-4D12-81E1-0A56843E19F2}"/>
              </a:ext>
            </a:extLst>
          </p:cNvPr>
          <p:cNvSpPr>
            <a:spLocks noGrp="1" noRot="1" noChangeAspect="1" noChangeArrowheads="1" noTextEdit="1"/>
          </p:cNvSpPr>
          <p:nvPr>
            <p:ph type="sldImg"/>
          </p:nvPr>
        </p:nvSpPr>
        <p:spPr>
          <a:xfrm>
            <a:off x="914400" y="342900"/>
            <a:ext cx="5029200" cy="3771900"/>
          </a:xfrm>
          <a:solidFill>
            <a:srgbClr val="FFFFFF"/>
          </a:solidFill>
          <a:ln/>
        </p:spPr>
      </p:sp>
      <p:sp>
        <p:nvSpPr>
          <p:cNvPr id="90116" name="Rectangle 3">
            <a:extLst>
              <a:ext uri="{FF2B5EF4-FFF2-40B4-BE49-F238E27FC236}">
                <a16:creationId xmlns:a16="http://schemas.microsoft.com/office/drawing/2014/main" id="{6C8C15E3-8A20-419C-B71A-29A229353498}"/>
              </a:ext>
            </a:extLst>
          </p:cNvPr>
          <p:cNvSpPr>
            <a:spLocks noGrp="1" noChangeArrowheads="1"/>
          </p:cNvSpPr>
          <p:nvPr>
            <p:ph type="body" idx="1"/>
          </p:nvPr>
        </p:nvSpPr>
        <p:spPr>
          <a:xfrm>
            <a:off x="854075" y="4191000"/>
            <a:ext cx="5392738" cy="4265613"/>
          </a:xfrm>
          <a:noFill/>
        </p:spPr>
        <p:txBody>
          <a:bodyPr lIns="91404" tIns="45703" rIns="91404" bIns="45703"/>
          <a:lstStyle/>
          <a:p>
            <a:r>
              <a:rPr lang="en-US" altLang="it-IT" sz="1000"/>
              <a:t>Two primary mechanisms follow from the hypothesis that</a:t>
            </a:r>
          </a:p>
          <a:p>
            <a:r>
              <a:rPr lang="en-US" altLang="it-IT" sz="1000"/>
              <a:t> </a:t>
            </a:r>
            <a:r>
              <a:rPr lang="en-US" altLang="it-IT" sz="1000" b="1"/>
              <a:t>correction of electrical = correction of mechanical:</a:t>
            </a:r>
          </a:p>
          <a:p>
            <a:r>
              <a:rPr lang="en-US" altLang="it-IT" sz="1000"/>
              <a:t>1.  Improvement in the coordination of contraction (biventricular pacing), and </a:t>
            </a:r>
          </a:p>
          <a:p>
            <a:r>
              <a:rPr lang="en-US" altLang="it-IT" sz="1000"/>
              <a:t>2.  Improvement in the timing of the opening and closing of the atrio-ventricular valves (AV Optimization).</a:t>
            </a:r>
          </a:p>
          <a:p>
            <a:endParaRPr lang="en-US" altLang="it-IT" sz="1000"/>
          </a:p>
          <a:p>
            <a:r>
              <a:rPr lang="en-US" altLang="it-IT" sz="1000"/>
              <a:t>These proposed mechanisms will be described in the slides that follow.</a:t>
            </a:r>
          </a:p>
          <a:p>
            <a:endParaRPr lang="en-US" altLang="it-IT" sz="1000"/>
          </a:p>
          <a:p>
            <a:endParaRPr lang="en-US"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377DABB-22DC-4780-9880-E61D66DB171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E802223-1E19-45F2-BBAF-C00C3A1301CF}" type="slidenum">
              <a:rPr lang="en-US" altLang="it-IT" sz="1200"/>
              <a:pPr/>
              <a:t>52</a:t>
            </a:fld>
            <a:endParaRPr lang="en-US" altLang="it-IT" sz="1200"/>
          </a:p>
        </p:txBody>
      </p:sp>
      <p:sp>
        <p:nvSpPr>
          <p:cNvPr id="92163" name="Rectangle 2">
            <a:extLst>
              <a:ext uri="{FF2B5EF4-FFF2-40B4-BE49-F238E27FC236}">
                <a16:creationId xmlns:a16="http://schemas.microsoft.com/office/drawing/2014/main" id="{C774627C-2921-4DFE-9602-42933BEA1DBB}"/>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733F1CEA-4287-4B0B-A61A-81D517DBFA21}"/>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942D9A05-5BF2-4A4B-9A13-84BDDC99349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0DDF9DC-7939-4CF7-8B4C-14C675C16164}" type="slidenum">
              <a:rPr lang="en-US" altLang="it-IT" sz="1200"/>
              <a:pPr/>
              <a:t>53</a:t>
            </a:fld>
            <a:endParaRPr lang="en-US" altLang="it-IT" sz="1200"/>
          </a:p>
        </p:txBody>
      </p:sp>
      <p:sp>
        <p:nvSpPr>
          <p:cNvPr id="94211" name="Rectangle 2">
            <a:extLst>
              <a:ext uri="{FF2B5EF4-FFF2-40B4-BE49-F238E27FC236}">
                <a16:creationId xmlns:a16="http://schemas.microsoft.com/office/drawing/2014/main" id="{34F8623F-4DB1-4E3D-80C0-4567DAF3E568}"/>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37373C7B-1CA8-47F2-8D5C-DA5695CD6E11}"/>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15D1C673-87D4-4983-9C80-0A6C9856FA0F}"/>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300BF12-AAA7-4EE6-9CA5-16BA4F27D5AD}" type="slidenum">
              <a:rPr lang="en-US" altLang="it-IT" sz="1200"/>
              <a:pPr/>
              <a:t>54</a:t>
            </a:fld>
            <a:endParaRPr lang="en-US" altLang="it-IT" sz="1200"/>
          </a:p>
        </p:txBody>
      </p:sp>
      <p:sp>
        <p:nvSpPr>
          <p:cNvPr id="96259" name="Rectangle 2">
            <a:extLst>
              <a:ext uri="{FF2B5EF4-FFF2-40B4-BE49-F238E27FC236}">
                <a16:creationId xmlns:a16="http://schemas.microsoft.com/office/drawing/2014/main" id="{EDAEFF36-DC68-4EA8-83F8-9E24DA69F5EC}"/>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24A216FE-1785-4030-9541-7A8FFBCBE49C}"/>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406F525-BB57-4803-A19E-E47060107FA0}"/>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68CDEE-65E5-47CF-A9F1-F0364351631A}" type="slidenum">
              <a:rPr lang="en-US" altLang="it-IT" sz="1200"/>
              <a:pPr/>
              <a:t>58</a:t>
            </a:fld>
            <a:endParaRPr lang="en-US" altLang="it-IT"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F1E03327-E8BF-4984-A787-60321AAC8BF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C5B9141-2869-4301-BFD9-604610CDDDF6}" type="slidenum">
              <a:rPr lang="en-US" altLang="it-IT" sz="1200"/>
              <a:pPr/>
              <a:t>59</a:t>
            </a:fld>
            <a:endParaRPr lang="en-US" altLang="it-IT" sz="1200"/>
          </a:p>
        </p:txBody>
      </p:sp>
      <p:sp>
        <p:nvSpPr>
          <p:cNvPr id="103427" name="Rectangle 2">
            <a:extLst>
              <a:ext uri="{FF2B5EF4-FFF2-40B4-BE49-F238E27FC236}">
                <a16:creationId xmlns:a16="http://schemas.microsoft.com/office/drawing/2014/main" id="{F80D5482-70B7-4FDB-A15A-C2FDE45868E4}"/>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C7B13649-EDB2-4748-966E-B0561638F647}"/>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EA6BB0B-6151-4489-BB6D-0D27139FD5F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5C58201-1786-4F59-AAB9-4DBFC889226B}" type="slidenum">
              <a:rPr lang="en-US" altLang="it-IT" sz="1200"/>
              <a:pPr/>
              <a:t>60</a:t>
            </a:fld>
            <a:endParaRPr lang="en-US" altLang="it-IT" sz="1200"/>
          </a:p>
        </p:txBody>
      </p:sp>
      <p:sp>
        <p:nvSpPr>
          <p:cNvPr id="105475" name="Rectangle 2">
            <a:extLst>
              <a:ext uri="{FF2B5EF4-FFF2-40B4-BE49-F238E27FC236}">
                <a16:creationId xmlns:a16="http://schemas.microsoft.com/office/drawing/2014/main" id="{7919ED2F-C472-45F5-9430-388671735072}"/>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40EC2264-5576-4991-8E52-258F0153E35D}"/>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99817C79-C55A-4A26-BBA3-58B063C8FEC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D4422F-CEE7-4CDD-A591-1805514E083B}" type="slidenum">
              <a:rPr lang="en-US" altLang="it-IT" sz="1200"/>
              <a:pPr/>
              <a:t>15</a:t>
            </a:fld>
            <a:endParaRPr lang="en-US" altLang="it-IT" sz="1200"/>
          </a:p>
        </p:txBody>
      </p:sp>
      <p:sp>
        <p:nvSpPr>
          <p:cNvPr id="23555" name="Rectangle 2">
            <a:extLst>
              <a:ext uri="{FF2B5EF4-FFF2-40B4-BE49-F238E27FC236}">
                <a16:creationId xmlns:a16="http://schemas.microsoft.com/office/drawing/2014/main" id="{88442034-0E73-4831-876C-2F6B2AD2CEED}"/>
              </a:ext>
            </a:extLst>
          </p:cNvPr>
          <p:cNvSpPr>
            <a:spLocks noGrp="1" noRot="1" noChangeAspec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8F189C1B-4DB2-4A93-AA93-A4E418DFA2EB}"/>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GB" altLang="it-IT"/>
              <a:t>Figure 3-2. The epidemiology of congestive heart failure in the United States. </a:t>
            </a:r>
          </a:p>
          <a:p>
            <a:r>
              <a:rPr lang="en-GB" altLang="it-IT"/>
              <a:t>The Framingham Heart Study, which followed a cohort of 9405 Americans over a 40-</a:t>
            </a:r>
          </a:p>
          <a:p>
            <a:r>
              <a:rPr lang="en-GB" altLang="it-IT"/>
              <a:t>year period, has provided valuable information regarding the etiologic basis of </a:t>
            </a:r>
          </a:p>
          <a:p>
            <a:r>
              <a:rPr lang="en-GB" altLang="it-IT"/>
              <a:t>congestive heart failure in the United States [5]. A, Of 331 men and 321 women </a:t>
            </a:r>
          </a:p>
          <a:p>
            <a:r>
              <a:rPr lang="en-GB" altLang="it-IT"/>
              <a:t>who developed heart failure, the majority had coronary artery disease (CAD) with </a:t>
            </a:r>
          </a:p>
          <a:p>
            <a:r>
              <a:rPr lang="en-GB" altLang="it-IT"/>
              <a:t>or without hypertension (HTN), and approximately one third had HTN alone. At </a:t>
            </a:r>
          </a:p>
          <a:p>
            <a:r>
              <a:rPr lang="en-GB" altLang="it-IT"/>
              <a:t>present, idiopathic dilated cardiomyopathy has replaced HTN as the second most </a:t>
            </a:r>
          </a:p>
          <a:p>
            <a:r>
              <a:rPr lang="en-GB" altLang="it-IT"/>
              <a:t>important etiologic factor in the development of heart failure. CAD continues to </a:t>
            </a:r>
          </a:p>
          <a:p>
            <a:r>
              <a:rPr lang="en-GB" altLang="it-IT"/>
              <a:t>be the most common risk factor for the development of heart failure in the </a:t>
            </a:r>
          </a:p>
          <a:p>
            <a:r>
              <a:rPr lang="en-GB" altLang="it-IT"/>
              <a:t>United States.B, Large treatment trials provide another valuable source of </a:t>
            </a:r>
          </a:p>
          <a:p>
            <a:r>
              <a:rPr lang="en-GB" altLang="it-IT"/>
              <a:t>information about the causes of heart failure. Data are from a compilation of </a:t>
            </a:r>
          </a:p>
          <a:p>
            <a:r>
              <a:rPr lang="en-GB" altLang="it-IT"/>
              <a:t>heart failure trials published between July 1989 and June 1990; categories are </a:t>
            </a:r>
          </a:p>
          <a:p>
            <a:r>
              <a:rPr lang="en-GB" altLang="it-IT"/>
              <a:t>based on the presence or absence of significant ischemic heart disease [6]. In </a:t>
            </a:r>
          </a:p>
          <a:p>
            <a:r>
              <a:rPr lang="en-GB" altLang="it-IT"/>
              <a:t>this analysis, 50% of cases were attributable to coronary disease; 18.2% of all </a:t>
            </a:r>
          </a:p>
          <a:p>
            <a:r>
              <a:rPr lang="en-GB" altLang="it-IT"/>
              <a:t>patients and approximately 50% of those with nonischemic disease had idiopathic </a:t>
            </a:r>
          </a:p>
          <a:p>
            <a:r>
              <a:rPr lang="en-GB" altLang="it-IT"/>
              <a:t>dilated cardiomyopathy. Less commonly, valvular heart disease, HTN, and excess </a:t>
            </a:r>
          </a:p>
          <a:p>
            <a:r>
              <a:rPr lang="en-GB" altLang="it-IT"/>
              <a:t>alcohol consumption were identified as significant etiologic factors. (Part A </a:t>
            </a:r>
          </a:p>
          <a:p>
            <a:r>
              <a:rPr lang="en-GB" altLang="it-IT"/>
              <a:t>adapted from Ho and coworkers [5]; part B adapted from Teerlink and coworkers </a:t>
            </a:r>
          </a:p>
          <a:p>
            <a:r>
              <a:rPr lang="en-GB" altLang="it-IT"/>
              <a:t>[6].)</a:t>
            </a:r>
          </a:p>
          <a:p>
            <a:endParaRPr lang="en-GB"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E67D2044-B0C3-4CE6-9E2C-EAED6A882AB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5ABF30B-2E5B-4C53-B813-D4DA5BB82FF0}" type="slidenum">
              <a:rPr lang="en-US" altLang="it-IT" sz="1200"/>
              <a:pPr/>
              <a:t>61</a:t>
            </a:fld>
            <a:endParaRPr lang="en-US" altLang="it-IT" sz="1200"/>
          </a:p>
        </p:txBody>
      </p:sp>
      <p:sp>
        <p:nvSpPr>
          <p:cNvPr id="107523" name="Rectangle 2">
            <a:extLst>
              <a:ext uri="{FF2B5EF4-FFF2-40B4-BE49-F238E27FC236}">
                <a16:creationId xmlns:a16="http://schemas.microsoft.com/office/drawing/2014/main" id="{E859B8AA-4553-45F7-A4D7-02CAC75446FA}"/>
              </a:ext>
            </a:extLst>
          </p:cNvPr>
          <p:cNvSpPr>
            <a:spLocks noGrp="1" noRot="1" noChangeAspect="1" noChangeArrowheads="1" noTextEdit="1"/>
          </p:cNvSpPr>
          <p:nvPr>
            <p:ph type="sldImg"/>
          </p:nvPr>
        </p:nvSpPr>
        <p:spPr>
          <a:xfrm>
            <a:off x="1147763" y="685800"/>
            <a:ext cx="4570412" cy="3427413"/>
          </a:xfrm>
          <a:solidFill>
            <a:srgbClr val="FFFFFF"/>
          </a:solidFill>
          <a:ln/>
        </p:spPr>
      </p:sp>
      <p:sp>
        <p:nvSpPr>
          <p:cNvPr id="107524" name="Rectangle 3">
            <a:extLst>
              <a:ext uri="{FF2B5EF4-FFF2-40B4-BE49-F238E27FC236}">
                <a16:creationId xmlns:a16="http://schemas.microsoft.com/office/drawing/2014/main" id="{1F97229A-1B98-498A-969D-E660A73C76B2}"/>
              </a:ext>
            </a:extLst>
          </p:cNvPr>
          <p:cNvSpPr>
            <a:spLocks noGrp="1" noChangeArrowheads="1"/>
          </p:cNvSpPr>
          <p:nvPr>
            <p:ph type="body" idx="1"/>
          </p:nvPr>
        </p:nvSpPr>
        <p:spPr>
          <a:xfrm>
            <a:off x="914400" y="4344988"/>
            <a:ext cx="5029200" cy="4113212"/>
          </a:xfrm>
          <a:solidFill>
            <a:srgbClr val="FFFFFF"/>
          </a:solidFill>
          <a:ln w="12700">
            <a:solidFill>
              <a:srgbClr val="000000"/>
            </a:solidFill>
            <a:miter lim="800000"/>
            <a:headEnd/>
            <a:tailEnd/>
          </a:ln>
        </p:spPr>
        <p:txBody>
          <a:bodyPr/>
          <a:lstStyle/>
          <a:p>
            <a:endParaRPr lang="en-US" altLang="it-IT"/>
          </a:p>
          <a:p>
            <a:endParaRPr lang="en-US"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0D1EF0CF-574F-4AF5-A1D9-816ABDE91897}"/>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6607336-DC5D-4BBE-BB39-63C5F46E7A70}" type="slidenum">
              <a:rPr lang="en-US" altLang="it-IT" sz="1200"/>
              <a:pPr/>
              <a:t>62</a:t>
            </a:fld>
            <a:endParaRPr lang="en-US" altLang="it-IT" sz="1200"/>
          </a:p>
        </p:txBody>
      </p:sp>
      <p:sp>
        <p:nvSpPr>
          <p:cNvPr id="109571" name="Rectangle 2">
            <a:extLst>
              <a:ext uri="{FF2B5EF4-FFF2-40B4-BE49-F238E27FC236}">
                <a16:creationId xmlns:a16="http://schemas.microsoft.com/office/drawing/2014/main" id="{0BE0D7EC-3865-4CEA-BA55-DD3DFB75FCCE}"/>
              </a:ext>
            </a:extLst>
          </p:cNvPr>
          <p:cNvSpPr>
            <a:spLocks noGrp="1" noRot="1" noChangeAspect="1" noChangeArrowheads="1" noTextEdit="1"/>
          </p:cNvSpPr>
          <p:nvPr>
            <p:ph type="sldImg"/>
          </p:nvPr>
        </p:nvSpPr>
        <p:spPr>
          <a:solidFill>
            <a:srgbClr val="FFFFFF"/>
          </a:solidFill>
          <a:ln/>
        </p:spPr>
      </p:sp>
      <p:sp>
        <p:nvSpPr>
          <p:cNvPr id="109572" name="Rectangle 3">
            <a:extLst>
              <a:ext uri="{FF2B5EF4-FFF2-40B4-BE49-F238E27FC236}">
                <a16:creationId xmlns:a16="http://schemas.microsoft.com/office/drawing/2014/main" id="{30D0B207-3E5F-4EA0-A527-54423306C1C6}"/>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8BF82F31-D83D-4ACC-A7F9-6B8F14E2E0F2}"/>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E2CA3E8-1FDD-441D-A804-D81CCF7428DE}" type="slidenum">
              <a:rPr lang="en-US" altLang="it-IT" sz="1200"/>
              <a:pPr/>
              <a:t>63</a:t>
            </a:fld>
            <a:endParaRPr lang="en-US" altLang="it-IT" sz="1200"/>
          </a:p>
        </p:txBody>
      </p:sp>
      <p:sp>
        <p:nvSpPr>
          <p:cNvPr id="111619" name="Rectangle 2">
            <a:extLst>
              <a:ext uri="{FF2B5EF4-FFF2-40B4-BE49-F238E27FC236}">
                <a16:creationId xmlns:a16="http://schemas.microsoft.com/office/drawing/2014/main" id="{BCCB6DC3-21A0-4DCB-B69E-A331119AB40D}"/>
              </a:ext>
            </a:extLst>
          </p:cNvPr>
          <p:cNvSpPr>
            <a:spLocks noGrp="1" noRot="1" noChangeAspect="1" noChangeArrowheads="1" noTextEdit="1"/>
          </p:cNvSpPr>
          <p:nvPr>
            <p:ph type="sldImg"/>
          </p:nvPr>
        </p:nvSpPr>
        <p:spPr>
          <a:xfrm>
            <a:off x="1147763" y="685800"/>
            <a:ext cx="4570412" cy="3427413"/>
          </a:xfrm>
          <a:solidFill>
            <a:srgbClr val="FFFFFF"/>
          </a:solidFill>
          <a:ln/>
        </p:spPr>
      </p:sp>
      <p:sp>
        <p:nvSpPr>
          <p:cNvPr id="111620" name="Rectangle 3">
            <a:extLst>
              <a:ext uri="{FF2B5EF4-FFF2-40B4-BE49-F238E27FC236}">
                <a16:creationId xmlns:a16="http://schemas.microsoft.com/office/drawing/2014/main" id="{8D8C5DFD-D27A-43D8-8435-711A71AA016A}"/>
              </a:ext>
            </a:extLst>
          </p:cNvPr>
          <p:cNvSpPr>
            <a:spLocks noGrp="1" noChangeArrowheads="1"/>
          </p:cNvSpPr>
          <p:nvPr>
            <p:ph type="body" idx="1"/>
          </p:nvPr>
        </p:nvSpPr>
        <p:spPr>
          <a:xfrm>
            <a:off x="914400" y="4344988"/>
            <a:ext cx="5029200" cy="4113212"/>
          </a:xfrm>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F9E00E04-9D73-47B1-AEC5-F3D180D114C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1365C1E-9C23-4F3A-AE18-B21C5462D6B2}" type="slidenum">
              <a:rPr lang="en-US" altLang="it-IT" sz="1200"/>
              <a:pPr/>
              <a:t>64</a:t>
            </a:fld>
            <a:endParaRPr lang="en-US" altLang="it-IT" sz="1200"/>
          </a:p>
        </p:txBody>
      </p:sp>
      <p:sp>
        <p:nvSpPr>
          <p:cNvPr id="113667" name="Rectangle 2">
            <a:extLst>
              <a:ext uri="{FF2B5EF4-FFF2-40B4-BE49-F238E27FC236}">
                <a16:creationId xmlns:a16="http://schemas.microsoft.com/office/drawing/2014/main" id="{E5DFB2CA-79A1-42DF-B1E6-9C5F1FBC6A2D}"/>
              </a:ext>
            </a:extLst>
          </p:cNvPr>
          <p:cNvSpPr>
            <a:spLocks noGrp="1" noRot="1" noChangeAspect="1" noChangeArrowheads="1" noTextEdit="1"/>
          </p:cNvSpPr>
          <p:nvPr>
            <p:ph type="sldImg"/>
          </p:nvPr>
        </p:nvSpPr>
        <p:spPr>
          <a:xfrm>
            <a:off x="1147763" y="685800"/>
            <a:ext cx="4570412" cy="3427413"/>
          </a:xfrm>
          <a:solidFill>
            <a:srgbClr val="FFFFFF"/>
          </a:solidFill>
          <a:ln/>
        </p:spPr>
      </p:sp>
      <p:sp>
        <p:nvSpPr>
          <p:cNvPr id="113668" name="Rectangle 3">
            <a:extLst>
              <a:ext uri="{FF2B5EF4-FFF2-40B4-BE49-F238E27FC236}">
                <a16:creationId xmlns:a16="http://schemas.microsoft.com/office/drawing/2014/main" id="{FFF2FC13-DF4B-47F7-AD37-CB05777868F1}"/>
              </a:ext>
            </a:extLst>
          </p:cNvPr>
          <p:cNvSpPr>
            <a:spLocks noGrp="1" noChangeArrowheads="1"/>
          </p:cNvSpPr>
          <p:nvPr>
            <p:ph type="body" idx="1"/>
          </p:nvPr>
        </p:nvSpPr>
        <p:spPr>
          <a:xfrm>
            <a:off x="914400" y="4344988"/>
            <a:ext cx="5029200" cy="4113212"/>
          </a:xfrm>
          <a:solidFill>
            <a:srgbClr val="FFFFFF"/>
          </a:solidFill>
          <a:ln w="12700">
            <a:solidFill>
              <a:srgbClr val="000000"/>
            </a:solidFill>
            <a:miter lim="800000"/>
            <a:headEnd/>
            <a:tailEnd/>
          </a:ln>
        </p:spPr>
        <p:txBody>
          <a:bodyPr/>
          <a:lstStyle/>
          <a:p>
            <a:r>
              <a:rPr lang="en-US" altLang="it-IT" b="1"/>
              <a:t>Main purpose:</a:t>
            </a:r>
            <a:r>
              <a:rPr lang="en-US" altLang="it-IT"/>
              <a:t> Show concordance of proof from randomized controlled trials that CRT improves exercise capacity.</a:t>
            </a:r>
          </a:p>
          <a:p>
            <a:r>
              <a:rPr lang="en-US" altLang="it-IT" b="1"/>
              <a:t>Key messages:</a:t>
            </a:r>
          </a:p>
          <a:p>
            <a:pPr>
              <a:buFontTx/>
              <a:buChar char="•"/>
            </a:pPr>
            <a:r>
              <a:rPr lang="en-US" altLang="it-IT" b="1"/>
              <a:t> </a:t>
            </a:r>
            <a:r>
              <a:rPr lang="en-US" altLang="it-IT"/>
              <a:t>From the graph at left, 3 of the 4  randomized trials showed that CRT improves this measure of sub-maximal exercise capacity.</a:t>
            </a:r>
          </a:p>
          <a:p>
            <a:pPr>
              <a:buFontTx/>
              <a:buChar char="•"/>
            </a:pPr>
            <a:r>
              <a:rPr lang="en-US" altLang="it-IT"/>
              <a:t> All studies showed that CRT improves peak VO</a:t>
            </a:r>
            <a:r>
              <a:rPr lang="en-US" altLang="it-IT" baseline="-25000"/>
              <a:t>2</a:t>
            </a:r>
            <a:r>
              <a:rPr lang="en-US" altLang="it-IT"/>
              <a:t>, regarded as a more objective measure of exercise and functional capacity, compared to control. </a:t>
            </a:r>
          </a:p>
          <a:p>
            <a:r>
              <a:rPr lang="en-US" altLang="it-IT" b="1"/>
              <a:t>Additional information:</a:t>
            </a:r>
            <a:endParaRPr lang="en-US" altLang="it-IT"/>
          </a:p>
          <a:p>
            <a:r>
              <a:rPr lang="en-US" altLang="it-IT"/>
              <a:t>The authors of the MIRACLE ICD paper make the following comment on the discrepancy in the 6 minute walk test:</a:t>
            </a:r>
          </a:p>
          <a:p>
            <a:r>
              <a:rPr lang="en-US" altLang="it-IT"/>
              <a:t>“However, the absence of a positive treatment effect on the 6-MW contrasts with these earlier trials, and with the improvements observed in this study with the more objective measurements of peak oxygen consumption and treadmill exercise duration. Whether these discrepancies are due to differences between patient populations, or to the different timing of the 6-MW test (performed before instead of after CRT system implantation) remains uncertain.”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3830AB54-733C-4FD3-853F-9C5ECE4CDF46}"/>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74F980-241D-45A9-9C3B-7D8701C52E5C}" type="slidenum">
              <a:rPr lang="en-US" altLang="it-IT" sz="1200"/>
              <a:pPr/>
              <a:t>65</a:t>
            </a:fld>
            <a:endParaRPr lang="en-US" altLang="it-IT" sz="1200"/>
          </a:p>
        </p:txBody>
      </p:sp>
      <p:sp>
        <p:nvSpPr>
          <p:cNvPr id="115715" name="Rectangle 1026">
            <a:extLst>
              <a:ext uri="{FF2B5EF4-FFF2-40B4-BE49-F238E27FC236}">
                <a16:creationId xmlns:a16="http://schemas.microsoft.com/office/drawing/2014/main" id="{00B07BEF-716C-4D45-91FA-F27C20169CE3}"/>
              </a:ext>
            </a:extLst>
          </p:cNvPr>
          <p:cNvSpPr>
            <a:spLocks noGrp="1" noRot="1" noChangeAspect="1" noChangeArrowheads="1" noTextEdit="1"/>
          </p:cNvSpPr>
          <p:nvPr>
            <p:ph type="sldImg"/>
          </p:nvPr>
        </p:nvSpPr>
        <p:spPr>
          <a:xfrm>
            <a:off x="1011238" y="477838"/>
            <a:ext cx="4840287" cy="3630612"/>
          </a:xfrm>
          <a:solidFill>
            <a:srgbClr val="FFFFFF"/>
          </a:solidFill>
          <a:ln/>
        </p:spPr>
      </p:sp>
      <p:sp>
        <p:nvSpPr>
          <p:cNvPr id="115716" name="Rectangle 1027">
            <a:extLst>
              <a:ext uri="{FF2B5EF4-FFF2-40B4-BE49-F238E27FC236}">
                <a16:creationId xmlns:a16="http://schemas.microsoft.com/office/drawing/2014/main" id="{9F61DDE1-7DE0-4BA7-AA1A-1C01DAEC3201}"/>
              </a:ext>
            </a:extLst>
          </p:cNvPr>
          <p:cNvSpPr>
            <a:spLocks noGrp="1" noChangeArrowheads="1"/>
          </p:cNvSpPr>
          <p:nvPr>
            <p:ph type="body" idx="1"/>
          </p:nvPr>
        </p:nvSpPr>
        <p:spPr>
          <a:xfrm>
            <a:off x="919163" y="4349750"/>
            <a:ext cx="5016500" cy="4133850"/>
          </a:xfrm>
          <a:noFill/>
          <a:extLs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it-IT">
              <a:cs typeface="Times New Roman" panose="02020603050405020304" pitchFamily="18" charset="0"/>
            </a:endParaRPr>
          </a:p>
          <a:p>
            <a:endParaRPr lang="en-US"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72F0C732-71AB-4C26-973A-47B30008C674}"/>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72B3348-5067-4975-BB21-01B35E97ED80}" type="slidenum">
              <a:rPr lang="en-US" altLang="it-IT" sz="1200"/>
              <a:pPr/>
              <a:t>66</a:t>
            </a:fld>
            <a:endParaRPr lang="en-US" altLang="it-IT" sz="1200"/>
          </a:p>
        </p:txBody>
      </p:sp>
      <p:sp>
        <p:nvSpPr>
          <p:cNvPr id="117763" name="Rectangle 2">
            <a:extLst>
              <a:ext uri="{FF2B5EF4-FFF2-40B4-BE49-F238E27FC236}">
                <a16:creationId xmlns:a16="http://schemas.microsoft.com/office/drawing/2014/main" id="{636D3175-C529-4457-BD5D-24027FD155F5}"/>
              </a:ext>
            </a:extLst>
          </p:cNvPr>
          <p:cNvSpPr>
            <a:spLocks noGrp="1" noRot="1" noChangeAspect="1" noChangeArrowheads="1" noTextEdit="1"/>
          </p:cNvSpPr>
          <p:nvPr>
            <p:ph type="sldImg"/>
          </p:nvPr>
        </p:nvSpPr>
        <p:spPr>
          <a:xfrm>
            <a:off x="1147763" y="685800"/>
            <a:ext cx="4570412" cy="3427413"/>
          </a:xfrm>
          <a:solidFill>
            <a:srgbClr val="FFFFFF"/>
          </a:solidFill>
          <a:ln/>
        </p:spPr>
      </p:sp>
      <p:sp>
        <p:nvSpPr>
          <p:cNvPr id="117764" name="Rectangle 3">
            <a:extLst>
              <a:ext uri="{FF2B5EF4-FFF2-40B4-BE49-F238E27FC236}">
                <a16:creationId xmlns:a16="http://schemas.microsoft.com/office/drawing/2014/main" id="{E1FC2C38-2D3B-460D-A274-6391DC81A5E5}"/>
              </a:ext>
            </a:extLst>
          </p:cNvPr>
          <p:cNvSpPr>
            <a:spLocks noGrp="1" noChangeArrowheads="1"/>
          </p:cNvSpPr>
          <p:nvPr>
            <p:ph type="body" idx="1"/>
          </p:nvPr>
        </p:nvSpPr>
        <p:spPr>
          <a:xfrm>
            <a:off x="609600" y="4344988"/>
            <a:ext cx="5867400" cy="4113212"/>
          </a:xfrm>
          <a:solidFill>
            <a:srgbClr val="FFFFFF"/>
          </a:solidFill>
          <a:ln w="12700">
            <a:solidFill>
              <a:srgbClr val="000000"/>
            </a:solidFill>
            <a:miter lim="800000"/>
            <a:headEnd/>
            <a:tailEnd/>
          </a:ln>
        </p:spPr>
        <p:txBody>
          <a:bodyPr/>
          <a:lstStyle/>
          <a:p>
            <a:endParaRPr lang="en-US" altLang="it-IT" sz="1000"/>
          </a:p>
          <a:p>
            <a:endParaRPr lang="en-US"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56CADE8B-536C-42FF-B766-BA9F64000E52}"/>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0B71C55-7CC6-4F7F-BCDA-E55F6A3F1CFF}" type="slidenum">
              <a:rPr lang="en-US" altLang="it-IT" sz="1200"/>
              <a:pPr/>
              <a:t>67</a:t>
            </a:fld>
            <a:endParaRPr lang="en-US" altLang="it-IT" sz="1200"/>
          </a:p>
        </p:txBody>
      </p:sp>
      <p:sp>
        <p:nvSpPr>
          <p:cNvPr id="119811" name="Rectangle 2">
            <a:extLst>
              <a:ext uri="{FF2B5EF4-FFF2-40B4-BE49-F238E27FC236}">
                <a16:creationId xmlns:a16="http://schemas.microsoft.com/office/drawing/2014/main" id="{3E283029-03D5-4BB4-A4D0-FD0A3B59B95F}"/>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285BE9F3-D699-4CEF-AF4F-2CF2848F5261}"/>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AC99DABD-3BCA-437D-8736-84402A7390F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ABAF852-BBC4-4C0C-994F-566A4EAF924E}" type="slidenum">
              <a:rPr lang="en-US" altLang="it-IT" sz="1200"/>
              <a:pPr/>
              <a:t>68</a:t>
            </a:fld>
            <a:endParaRPr lang="en-US" altLang="it-IT" sz="1200"/>
          </a:p>
        </p:txBody>
      </p:sp>
      <p:sp>
        <p:nvSpPr>
          <p:cNvPr id="121859" name="Rectangle 2">
            <a:extLst>
              <a:ext uri="{FF2B5EF4-FFF2-40B4-BE49-F238E27FC236}">
                <a16:creationId xmlns:a16="http://schemas.microsoft.com/office/drawing/2014/main" id="{BE0A8235-3ED9-477D-8124-88A58200AF0F}"/>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F93F2FA-44C8-4B19-A7BF-64A90AC2E2B9}"/>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2506496A-3759-4A4E-8ADF-B75AF8F04A8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CDDB486-98D9-4A6B-AA6D-FAAF516177D4}" type="slidenum">
              <a:rPr lang="en-US" altLang="it-IT" sz="1200"/>
              <a:pPr/>
              <a:t>69</a:t>
            </a:fld>
            <a:endParaRPr lang="en-US" altLang="it-IT" sz="1200"/>
          </a:p>
        </p:txBody>
      </p:sp>
      <p:sp>
        <p:nvSpPr>
          <p:cNvPr id="123907" name="Rectangle 2">
            <a:extLst>
              <a:ext uri="{FF2B5EF4-FFF2-40B4-BE49-F238E27FC236}">
                <a16:creationId xmlns:a16="http://schemas.microsoft.com/office/drawing/2014/main" id="{7187BF01-5018-45B4-AF73-71230B72F9B3}"/>
              </a:ext>
            </a:extLst>
          </p:cNvPr>
          <p:cNvSpPr>
            <a:spLocks noGrp="1" noRot="1" noChangeAspect="1" noChangeArrowheads="1" noTextEdit="1"/>
          </p:cNvSpPr>
          <p:nvPr>
            <p:ph type="sldImg"/>
          </p:nvPr>
        </p:nvSpPr>
        <p:spPr>
          <a:xfrm>
            <a:off x="1128713" y="692150"/>
            <a:ext cx="4602162" cy="3451225"/>
          </a:xfrm>
          <a:solidFill>
            <a:srgbClr val="FFFFFF"/>
          </a:solidFill>
          <a:ln/>
        </p:spPr>
      </p:sp>
      <p:sp>
        <p:nvSpPr>
          <p:cNvPr id="123908" name="Rectangle 3">
            <a:extLst>
              <a:ext uri="{FF2B5EF4-FFF2-40B4-BE49-F238E27FC236}">
                <a16:creationId xmlns:a16="http://schemas.microsoft.com/office/drawing/2014/main" id="{37A1F753-6CF4-4065-BBF2-D4B5C9010E78}"/>
              </a:ext>
            </a:extLst>
          </p:cNvPr>
          <p:cNvSpPr>
            <a:spLocks noGrp="1" noChangeArrowheads="1"/>
          </p:cNvSpPr>
          <p:nvPr>
            <p:ph type="body" idx="1"/>
          </p:nvPr>
        </p:nvSpPr>
        <p:spPr>
          <a:xfrm>
            <a:off x="904875" y="4373563"/>
            <a:ext cx="5048250" cy="4067175"/>
          </a:xfrm>
          <a:solidFill>
            <a:srgbClr val="FFFFFF"/>
          </a:solidFill>
          <a:ln w="12700">
            <a:solidFill>
              <a:srgbClr val="000000"/>
            </a:solidFill>
            <a:miter lim="800000"/>
            <a:headEnd/>
            <a:tailEnd/>
          </a:ln>
        </p:spPr>
        <p:txBody>
          <a:bodyPr lIns="91434" tIns="45716" rIns="91434" bIns="45716"/>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99B2259C-C30A-44A9-8778-67459F9BFF9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D8D923F-E643-4485-8EC2-835B748423C2}" type="slidenum">
              <a:rPr lang="en-US" altLang="it-IT" sz="1200"/>
              <a:pPr/>
              <a:t>70</a:t>
            </a:fld>
            <a:endParaRPr lang="en-US" altLang="it-IT" sz="1200"/>
          </a:p>
        </p:txBody>
      </p:sp>
      <p:sp>
        <p:nvSpPr>
          <p:cNvPr id="125955" name="Rectangle 1026">
            <a:extLst>
              <a:ext uri="{FF2B5EF4-FFF2-40B4-BE49-F238E27FC236}">
                <a16:creationId xmlns:a16="http://schemas.microsoft.com/office/drawing/2014/main" id="{19402A0B-975F-4C7F-A161-C322E7B5BB9F}"/>
              </a:ext>
            </a:extLst>
          </p:cNvPr>
          <p:cNvSpPr>
            <a:spLocks noGrp="1" noRot="1" noChangeAspect="1" noChangeArrowheads="1" noTextEdit="1"/>
          </p:cNvSpPr>
          <p:nvPr>
            <p:ph type="sldImg"/>
          </p:nvPr>
        </p:nvSpPr>
        <p:spPr>
          <a:xfrm>
            <a:off x="1147763" y="685800"/>
            <a:ext cx="4570412" cy="3427413"/>
          </a:xfrm>
          <a:solidFill>
            <a:srgbClr val="FFFFFF"/>
          </a:solidFill>
          <a:ln/>
        </p:spPr>
      </p:sp>
      <p:sp>
        <p:nvSpPr>
          <p:cNvPr id="125956" name="Rectangle 1027">
            <a:extLst>
              <a:ext uri="{FF2B5EF4-FFF2-40B4-BE49-F238E27FC236}">
                <a16:creationId xmlns:a16="http://schemas.microsoft.com/office/drawing/2014/main" id="{6D2E3272-951D-47CD-A7A6-425C5E744B89}"/>
              </a:ext>
            </a:extLst>
          </p:cNvPr>
          <p:cNvSpPr>
            <a:spLocks noGrp="1" noChangeArrowheads="1"/>
          </p:cNvSpPr>
          <p:nvPr>
            <p:ph type="body" idx="1"/>
          </p:nvPr>
        </p:nvSpPr>
        <p:spPr>
          <a:xfrm>
            <a:off x="914400" y="4344988"/>
            <a:ext cx="5029200" cy="4113212"/>
          </a:xfrm>
          <a:solidFill>
            <a:srgbClr val="FFFFFF"/>
          </a:solidFill>
          <a:ln w="12700">
            <a:solidFill>
              <a:srgbClr val="000000"/>
            </a:solidFill>
            <a:miter lim="800000"/>
            <a:headEnd/>
            <a:tailEnd/>
          </a:ln>
        </p:spPr>
        <p:txBody>
          <a:bodyPr/>
          <a:lstStyle/>
          <a:p>
            <a:endParaRPr lang="en-US" altLang="it-IT"/>
          </a:p>
          <a:p>
            <a:endParaRPr lang="en-US"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5021F6B-05DE-4664-8094-3DB543EB4BF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E032964-AA8E-464C-9BE6-381C869D8112}" type="slidenum">
              <a:rPr lang="en-US" altLang="it-IT" sz="1200"/>
              <a:pPr/>
              <a:t>16</a:t>
            </a:fld>
            <a:endParaRPr lang="en-US" altLang="it-IT" sz="1200"/>
          </a:p>
        </p:txBody>
      </p:sp>
      <p:sp>
        <p:nvSpPr>
          <p:cNvPr id="25603" name="Rectangle 2">
            <a:extLst>
              <a:ext uri="{FF2B5EF4-FFF2-40B4-BE49-F238E27FC236}">
                <a16:creationId xmlns:a16="http://schemas.microsoft.com/office/drawing/2014/main" id="{4DD9A7C9-E8AA-4D78-B19A-A7E3754C6D9F}"/>
              </a:ext>
            </a:extLst>
          </p:cNvPr>
          <p:cNvSpPr>
            <a:spLocks noGrp="1" noRot="1" noChangeAspect="1" noChangeArrowheads="1" noTextEdit="1"/>
          </p:cNvSpPr>
          <p:nvPr>
            <p:ph type="sldImg"/>
          </p:nvPr>
        </p:nvSpPr>
        <p:spPr>
          <a:solidFill>
            <a:srgbClr val="FFFFFF"/>
          </a:solidFill>
          <a:ln/>
        </p:spPr>
      </p:sp>
      <p:sp>
        <p:nvSpPr>
          <p:cNvPr id="25604" name="Rectangle 3">
            <a:extLst>
              <a:ext uri="{FF2B5EF4-FFF2-40B4-BE49-F238E27FC236}">
                <a16:creationId xmlns:a16="http://schemas.microsoft.com/office/drawing/2014/main" id="{A0A728FA-D499-488E-870B-622C0CA135DB}"/>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GB" altLang="it-IT"/>
              <a:t>Figure 8-15. Physiologic mechanisms leading to markers for the severity of heart </a:t>
            </a:r>
          </a:p>
          <a:p>
            <a:r>
              <a:rPr lang="en-GB" altLang="it-IT"/>
              <a:t>failure. Left ventricular (LV) dysfunction progresses through ventricular </a:t>
            </a:r>
          </a:p>
          <a:p>
            <a:r>
              <a:rPr lang="en-GB" altLang="it-IT"/>
              <a:t>remodeling to chamber enlargement that can be detected by echocardiographic, </a:t>
            </a:r>
          </a:p>
          <a:p>
            <a:r>
              <a:rPr lang="en-GB" altLang="it-IT"/>
              <a:t>radionuclide, or angiographic measurement of reduced LV ejection fraction (EF) </a:t>
            </a:r>
          </a:p>
          <a:p>
            <a:r>
              <a:rPr lang="en-GB" altLang="it-IT"/>
              <a:t>or an increased chamber volume. LV dysfunction and chamber dilation result in </a:t>
            </a:r>
          </a:p>
          <a:p>
            <a:r>
              <a:rPr lang="en-GB" altLang="it-IT"/>
              <a:t>activation of neural, hormonal, and local tissue paracrine and autocrine </a:t>
            </a:r>
          </a:p>
          <a:p>
            <a:r>
              <a:rPr lang="en-GB" altLang="it-IT"/>
              <a:t>processes, which contribute to vasoconstriction, renal sodium retention, and </a:t>
            </a:r>
          </a:p>
          <a:p>
            <a:r>
              <a:rPr lang="en-GB" altLang="it-IT"/>
              <a:t>aggravation of LV dysfunction. The neurohormonal abnormality can be detected by </a:t>
            </a:r>
          </a:p>
          <a:p>
            <a:r>
              <a:rPr lang="en-GB" altLang="it-IT"/>
              <a:t>elevated circulating levels of norepinephrine, renin activity, atrial </a:t>
            </a:r>
          </a:p>
          <a:p>
            <a:r>
              <a:rPr lang="en-GB" altLang="it-IT"/>
              <a:t>natriuretic peptide, or other hormonal markers of the process. The sodium </a:t>
            </a:r>
          </a:p>
          <a:p>
            <a:r>
              <a:rPr lang="en-GB" altLang="it-IT"/>
              <a:t>retention is manifested by edema or pulmonary congestion. The LV pump failure </a:t>
            </a:r>
          </a:p>
          <a:p>
            <a:r>
              <a:rPr lang="en-GB" altLang="it-IT"/>
              <a:t>combined with the neurohormonal and vasoconstrictor mechanisms contribute to </a:t>
            </a:r>
          </a:p>
          <a:p>
            <a:r>
              <a:rPr lang="en-GB" altLang="it-IT"/>
              <a:t>symptoms that can be quantitated by a formal exercise test, often supplemented </a:t>
            </a:r>
          </a:p>
          <a:p>
            <a:r>
              <a:rPr lang="en-GB" altLang="it-IT"/>
              <a:t>by measurement of gas exchange.Quality of life instruments provide a more global </a:t>
            </a:r>
          </a:p>
          <a:p>
            <a:r>
              <a:rPr lang="en-GB" altLang="it-IT"/>
              <a:t>assessment of the functional impairment produced by the disease and its </a:t>
            </a:r>
          </a:p>
          <a:p>
            <a:r>
              <a:rPr lang="en-GB" altLang="it-IT"/>
              <a:t>treatment. Pump failure may progress to death, but ventricular arrhythmias that </a:t>
            </a:r>
          </a:p>
          <a:p>
            <a:r>
              <a:rPr lang="en-GB" altLang="it-IT"/>
              <a:t>are frequent accompaniments of LV dilation and pump failure may contribute </a:t>
            </a:r>
          </a:p>
          <a:p>
            <a:r>
              <a:rPr lang="en-GB" altLang="it-IT"/>
              <a:t>independently to sudden death and may be detected and quantitated by Holter </a:t>
            </a:r>
          </a:p>
          <a:p>
            <a:r>
              <a:rPr lang="en-GB" altLang="it-IT"/>
              <a:t>monitoring. In the treatment of heart failure, an improvement in any of these </a:t>
            </a:r>
          </a:p>
          <a:p>
            <a:r>
              <a:rPr lang="en-GB" altLang="it-IT"/>
              <a:t>clinical markers may be used as a guide to a therapeutic response, but the </a:t>
            </a:r>
          </a:p>
          <a:p>
            <a:r>
              <a:rPr lang="en-GB" altLang="it-IT"/>
              <a:t>relationship of any of these markers to clinical benefit, including life </a:t>
            </a:r>
          </a:p>
          <a:p>
            <a:r>
              <a:rPr lang="en-GB" altLang="it-IT"/>
              <a:t>prolongation, has not yet been validated empirically. PNE&amp;#150;plasma </a:t>
            </a:r>
          </a:p>
          <a:p>
            <a:r>
              <a:rPr lang="en-GB" altLang="it-IT"/>
              <a:t>norepinephrine concentration.</a:t>
            </a:r>
          </a:p>
          <a:p>
            <a:endParaRPr lang="en-GB"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2B9A27CD-7C8E-4947-A1EE-7BCA4324D5C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2E38BFF-6F6C-4D16-8EDC-A8E3C08C7B9C}" type="slidenum">
              <a:rPr lang="en-US" altLang="it-IT" sz="1200"/>
              <a:pPr/>
              <a:t>71</a:t>
            </a:fld>
            <a:endParaRPr lang="en-US" altLang="it-IT" sz="1200"/>
          </a:p>
        </p:txBody>
      </p:sp>
      <p:sp>
        <p:nvSpPr>
          <p:cNvPr id="128003" name="Rectangle 2050">
            <a:extLst>
              <a:ext uri="{FF2B5EF4-FFF2-40B4-BE49-F238E27FC236}">
                <a16:creationId xmlns:a16="http://schemas.microsoft.com/office/drawing/2014/main" id="{014BC69A-7964-41C1-B505-000831029219}"/>
              </a:ext>
            </a:extLst>
          </p:cNvPr>
          <p:cNvSpPr>
            <a:spLocks noGrp="1" noRot="1" noChangeAspect="1" noChangeArrowheads="1" noTextEdit="1"/>
          </p:cNvSpPr>
          <p:nvPr>
            <p:ph type="sldImg"/>
          </p:nvPr>
        </p:nvSpPr>
        <p:spPr>
          <a:solidFill>
            <a:srgbClr val="FFFFFF"/>
          </a:solidFill>
          <a:ln/>
        </p:spPr>
      </p:sp>
      <p:sp>
        <p:nvSpPr>
          <p:cNvPr id="128004" name="Rectangle 2051">
            <a:extLst>
              <a:ext uri="{FF2B5EF4-FFF2-40B4-BE49-F238E27FC236}">
                <a16:creationId xmlns:a16="http://schemas.microsoft.com/office/drawing/2014/main" id="{34110493-BB21-4E84-B8C4-A9A8B4BC2148}"/>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AB6D997E-749F-4CE9-83B7-6CA082CBC99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1FFCC1B-CFA8-43C7-943A-092D284D2435}" type="slidenum">
              <a:rPr lang="en-US" altLang="it-IT" sz="1200"/>
              <a:pPr/>
              <a:t>72</a:t>
            </a:fld>
            <a:endParaRPr lang="en-US" altLang="it-IT" sz="1200"/>
          </a:p>
        </p:txBody>
      </p:sp>
      <p:sp>
        <p:nvSpPr>
          <p:cNvPr id="130051" name="Rectangle 2">
            <a:extLst>
              <a:ext uri="{FF2B5EF4-FFF2-40B4-BE49-F238E27FC236}">
                <a16:creationId xmlns:a16="http://schemas.microsoft.com/office/drawing/2014/main" id="{6D984B37-5BB7-4A53-BA53-557B813626D1}"/>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F95765DB-862B-4C13-B7D3-6A46961F5884}"/>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7AFA2662-1480-4A33-8119-645E580E4BC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5A908EA-FAA1-4FD5-9F28-080F9ED8FDAF}" type="slidenum">
              <a:rPr lang="en-US" altLang="it-IT" sz="1200"/>
              <a:pPr/>
              <a:t>73</a:t>
            </a:fld>
            <a:endParaRPr lang="en-US" altLang="it-IT" sz="1200"/>
          </a:p>
        </p:txBody>
      </p:sp>
      <p:sp>
        <p:nvSpPr>
          <p:cNvPr id="132099" name="Rectangle 2">
            <a:extLst>
              <a:ext uri="{FF2B5EF4-FFF2-40B4-BE49-F238E27FC236}">
                <a16:creationId xmlns:a16="http://schemas.microsoft.com/office/drawing/2014/main" id="{BEB90EEF-C293-4B25-B786-D72B07DB4340}"/>
              </a:ext>
            </a:extLst>
          </p:cNvPr>
          <p:cNvSpPr>
            <a:spLocks noGrp="1" noRot="1" noChangeAspect="1" noChangeArrowheads="1" noTextEdit="1"/>
          </p:cNvSpPr>
          <p:nvPr>
            <p:ph type="sldImg"/>
          </p:nvPr>
        </p:nvSpPr>
        <p:spPr>
          <a:solidFill>
            <a:srgbClr val="FFFFFF"/>
          </a:solidFill>
          <a:ln/>
        </p:spPr>
      </p:sp>
      <p:sp>
        <p:nvSpPr>
          <p:cNvPr id="132100" name="Rectangle 3">
            <a:extLst>
              <a:ext uri="{FF2B5EF4-FFF2-40B4-BE49-F238E27FC236}">
                <a16:creationId xmlns:a16="http://schemas.microsoft.com/office/drawing/2014/main" id="{A364C766-846D-44D3-BFF2-28D6A93530B9}"/>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en-GB"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224A10EB-8027-4887-8465-62ADDE5AFC52}"/>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4761D28-0479-44CB-9602-1D3D486142CE}" type="slidenum">
              <a:rPr lang="en-US" altLang="it-IT" sz="1200"/>
              <a:pPr/>
              <a:t>74</a:t>
            </a:fld>
            <a:endParaRPr lang="en-US" altLang="it-IT" sz="1200"/>
          </a:p>
        </p:txBody>
      </p:sp>
      <p:sp>
        <p:nvSpPr>
          <p:cNvPr id="134147" name="Rectangle 2">
            <a:extLst>
              <a:ext uri="{FF2B5EF4-FFF2-40B4-BE49-F238E27FC236}">
                <a16:creationId xmlns:a16="http://schemas.microsoft.com/office/drawing/2014/main" id="{620342C8-0A75-4A22-AC8B-7F9648A94488}"/>
              </a:ext>
            </a:extLst>
          </p:cNvPr>
          <p:cNvSpPr>
            <a:spLocks noGrp="1" noRot="1" noChangeAspect="1" noChangeArrowheads="1" noTextEdit="1"/>
          </p:cNvSpPr>
          <p:nvPr>
            <p:ph type="sldImg"/>
          </p:nvPr>
        </p:nvSpPr>
        <p:spPr>
          <a:solidFill>
            <a:srgbClr val="FFFFFF"/>
          </a:solidFill>
          <a:ln/>
        </p:spPr>
      </p:sp>
      <p:sp>
        <p:nvSpPr>
          <p:cNvPr id="134148" name="Rectangle 3">
            <a:extLst>
              <a:ext uri="{FF2B5EF4-FFF2-40B4-BE49-F238E27FC236}">
                <a16:creationId xmlns:a16="http://schemas.microsoft.com/office/drawing/2014/main" id="{FF55BE0C-C48C-4221-9D18-0761A25B7461}"/>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E577DD03-7FCC-4186-B794-A98F294D9F27}"/>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9D337DD-80B6-447D-B011-7C55AC285423}" type="slidenum">
              <a:rPr lang="en-US" altLang="it-IT" sz="1200"/>
              <a:pPr/>
              <a:t>75</a:t>
            </a:fld>
            <a:endParaRPr lang="en-US" altLang="it-IT" sz="1200"/>
          </a:p>
        </p:txBody>
      </p:sp>
      <p:sp>
        <p:nvSpPr>
          <p:cNvPr id="136195" name="Rectangle 2">
            <a:extLst>
              <a:ext uri="{FF2B5EF4-FFF2-40B4-BE49-F238E27FC236}">
                <a16:creationId xmlns:a16="http://schemas.microsoft.com/office/drawing/2014/main" id="{6DE4A116-2649-4F8E-8D61-9151BD742336}"/>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270F658C-9CBE-4CFE-AFAF-82B9277DF5F3}"/>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520D29A9-674A-46D4-8B55-45372D0B7B7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2904559-5F31-4C9C-B123-8479900D9551}" type="slidenum">
              <a:rPr lang="en-US" altLang="it-IT" sz="1200"/>
              <a:pPr/>
              <a:t>76</a:t>
            </a:fld>
            <a:endParaRPr lang="en-US" altLang="it-IT" sz="1200"/>
          </a:p>
        </p:txBody>
      </p:sp>
      <p:sp>
        <p:nvSpPr>
          <p:cNvPr id="138243" name="Rectangle 2">
            <a:extLst>
              <a:ext uri="{FF2B5EF4-FFF2-40B4-BE49-F238E27FC236}">
                <a16:creationId xmlns:a16="http://schemas.microsoft.com/office/drawing/2014/main" id="{D4F20755-C8AC-4DC4-A1BD-327A4C0049FE}"/>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7243BBA5-2B1D-475D-A8A8-A2A369A86579}"/>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2BB9282D-D9F0-4D4B-94C0-083F0590DBD4}"/>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6BCE15B-B1F8-4EE5-A004-327135518EF9}" type="slidenum">
              <a:rPr lang="en-US" altLang="it-IT" sz="1200"/>
              <a:pPr/>
              <a:t>77</a:t>
            </a:fld>
            <a:endParaRPr lang="en-US" altLang="it-IT" sz="1200"/>
          </a:p>
        </p:txBody>
      </p:sp>
      <p:sp>
        <p:nvSpPr>
          <p:cNvPr id="140291" name="Rectangle 2">
            <a:extLst>
              <a:ext uri="{FF2B5EF4-FFF2-40B4-BE49-F238E27FC236}">
                <a16:creationId xmlns:a16="http://schemas.microsoft.com/office/drawing/2014/main" id="{D4C6BE72-12D2-404D-95A1-7B76A39294F7}"/>
              </a:ext>
            </a:extLst>
          </p:cNvPr>
          <p:cNvSpPr>
            <a:spLocks noGrp="1" noRot="1" noChangeAspect="1" noChangeArrowheads="1" noTextEdit="1"/>
          </p:cNvSpPr>
          <p:nvPr>
            <p:ph type="sldImg"/>
          </p:nvPr>
        </p:nvSpPr>
        <p:spPr>
          <a:solidFill>
            <a:srgbClr val="FFFFFF"/>
          </a:solidFill>
          <a:ln/>
        </p:spPr>
      </p:sp>
      <p:sp>
        <p:nvSpPr>
          <p:cNvPr id="140292" name="Rectangle 3">
            <a:extLst>
              <a:ext uri="{FF2B5EF4-FFF2-40B4-BE49-F238E27FC236}">
                <a16:creationId xmlns:a16="http://schemas.microsoft.com/office/drawing/2014/main" id="{E2937B72-1DA6-4FC5-95A5-303FEB464E0F}"/>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630BF5A4-9E85-4654-BD8C-E2AB73DB6D7A}"/>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AB39709-5184-4B02-8E42-9EFE1C729D2B}" type="slidenum">
              <a:rPr lang="en-US" altLang="it-IT" sz="1200"/>
              <a:pPr/>
              <a:t>78</a:t>
            </a:fld>
            <a:endParaRPr lang="en-US" altLang="it-IT"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381094BF-7CCA-4B81-A617-EBFCD599EF6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91A3483-D068-483F-81B6-07FAD6E8F9E0}" type="slidenum">
              <a:rPr lang="en-US" altLang="it-IT" sz="1200"/>
              <a:pPr/>
              <a:t>79</a:t>
            </a:fld>
            <a:endParaRPr lang="en-US" altLang="it-IT" sz="1200"/>
          </a:p>
        </p:txBody>
      </p:sp>
      <p:sp>
        <p:nvSpPr>
          <p:cNvPr id="144387" name="Rectangle 2">
            <a:extLst>
              <a:ext uri="{FF2B5EF4-FFF2-40B4-BE49-F238E27FC236}">
                <a16:creationId xmlns:a16="http://schemas.microsoft.com/office/drawing/2014/main" id="{33230795-C071-46E3-BBC0-B4C234A03C8B}"/>
              </a:ext>
            </a:extLst>
          </p:cNvPr>
          <p:cNvSpPr>
            <a:spLocks noGrp="1" noRot="1" noChangeAspect="1" noChangeArrowheads="1" noTextEdit="1"/>
          </p:cNvSpPr>
          <p:nvPr>
            <p:ph type="sldImg"/>
          </p:nvPr>
        </p:nvSpPr>
        <p:spPr>
          <a:xfrm>
            <a:off x="1147763" y="685800"/>
            <a:ext cx="4570412" cy="3427413"/>
          </a:xfrm>
          <a:solidFill>
            <a:srgbClr val="FFFFFF"/>
          </a:solidFill>
          <a:ln/>
        </p:spPr>
      </p:sp>
      <p:sp>
        <p:nvSpPr>
          <p:cNvPr id="144388" name="Rectangle 3">
            <a:extLst>
              <a:ext uri="{FF2B5EF4-FFF2-40B4-BE49-F238E27FC236}">
                <a16:creationId xmlns:a16="http://schemas.microsoft.com/office/drawing/2014/main" id="{4DA521B5-E464-46C8-910F-B0FB230B876A}"/>
              </a:ext>
            </a:extLst>
          </p:cNvPr>
          <p:cNvSpPr>
            <a:spLocks noGrp="1" noChangeArrowheads="1"/>
          </p:cNvSpPr>
          <p:nvPr>
            <p:ph type="body" idx="1"/>
          </p:nvPr>
        </p:nvSpPr>
        <p:spPr>
          <a:xfrm>
            <a:off x="914400" y="4344988"/>
            <a:ext cx="5029200" cy="4113212"/>
          </a:xfrm>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4CCB1B45-5EBC-4449-831B-1128234AD56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6B13C0D-8E13-427D-A5F9-6D9B6BF759E3}" type="slidenum">
              <a:rPr lang="en-US" altLang="it-IT" sz="1200"/>
              <a:pPr/>
              <a:t>80</a:t>
            </a:fld>
            <a:endParaRPr lang="en-US" altLang="it-IT" sz="1200"/>
          </a:p>
        </p:txBody>
      </p:sp>
      <p:sp>
        <p:nvSpPr>
          <p:cNvPr id="146435" name="Rectangle 2">
            <a:extLst>
              <a:ext uri="{FF2B5EF4-FFF2-40B4-BE49-F238E27FC236}">
                <a16:creationId xmlns:a16="http://schemas.microsoft.com/office/drawing/2014/main" id="{AFF20115-2F21-4EE1-A94B-BDE827E9487D}"/>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F77EE36F-928C-409E-AF18-FB73B9120F2E}"/>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2DFC4DD-9667-4FD6-8712-F6B16969665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7CFDD88-EEDF-4736-9744-4BC51F114CF1}" type="slidenum">
              <a:rPr lang="en-US" altLang="it-IT" sz="1200"/>
              <a:pPr/>
              <a:t>17</a:t>
            </a:fld>
            <a:endParaRPr lang="en-US" altLang="it-IT" sz="1200"/>
          </a:p>
        </p:txBody>
      </p:sp>
      <p:sp>
        <p:nvSpPr>
          <p:cNvPr id="27651" name="Rectangle 2">
            <a:extLst>
              <a:ext uri="{FF2B5EF4-FFF2-40B4-BE49-F238E27FC236}">
                <a16:creationId xmlns:a16="http://schemas.microsoft.com/office/drawing/2014/main" id="{1F5DAECD-1F32-4D37-A851-796D5907C592}"/>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F0C8D12F-08D6-4872-9596-A0BEE4F7B038}"/>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E287224B-C0B1-4079-84DB-FE08521F680F}"/>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C6451B-6519-4382-8828-AAE2C22D3D49}" type="slidenum">
              <a:rPr lang="en-US" altLang="it-IT" sz="1200"/>
              <a:pPr/>
              <a:t>81</a:t>
            </a:fld>
            <a:endParaRPr lang="en-US" altLang="it-IT" sz="1200"/>
          </a:p>
        </p:txBody>
      </p:sp>
      <p:sp>
        <p:nvSpPr>
          <p:cNvPr id="148483" name="Rectangle 2">
            <a:extLst>
              <a:ext uri="{FF2B5EF4-FFF2-40B4-BE49-F238E27FC236}">
                <a16:creationId xmlns:a16="http://schemas.microsoft.com/office/drawing/2014/main" id="{7E2652FD-46D7-477D-837E-6D6B4BC36EC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endParaRPr lang="it-IT" altLang="it-IT"/>
          </a:p>
        </p:txBody>
      </p:sp>
      <p:sp>
        <p:nvSpPr>
          <p:cNvPr id="148484" name="Rectangle 3">
            <a:extLst>
              <a:ext uri="{FF2B5EF4-FFF2-40B4-BE49-F238E27FC236}">
                <a16:creationId xmlns:a16="http://schemas.microsoft.com/office/drawing/2014/main" id="{4F51452A-8B51-4619-8057-34E51F153C17}"/>
              </a:ext>
            </a:extLst>
          </p:cNvPr>
          <p:cNvSpPr>
            <a:spLocks noGrp="1" noRot="1" noChangeAspect="1" noChangeArrowheads="1" noTextEdit="1"/>
          </p:cNvSpPr>
          <p:nvPr>
            <p:ph type="sldImg"/>
          </p:nvPr>
        </p:nvSpPr>
        <p:spPr>
          <a:noFill/>
          <a:ln w="12700" cap="flat">
            <a:solidFill>
              <a:schemeClr val="tx1"/>
            </a:solid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F7916DDE-48AC-4379-B7FA-9D87C540C55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704C8E8-50E0-4282-BC05-A0B3F159430E}" type="slidenum">
              <a:rPr lang="en-US" altLang="it-IT" sz="1200"/>
              <a:pPr/>
              <a:t>82</a:t>
            </a:fld>
            <a:endParaRPr lang="en-US" altLang="it-IT" sz="1200"/>
          </a:p>
        </p:txBody>
      </p:sp>
      <p:sp>
        <p:nvSpPr>
          <p:cNvPr id="150531" name="Rectangle 2">
            <a:extLst>
              <a:ext uri="{FF2B5EF4-FFF2-40B4-BE49-F238E27FC236}">
                <a16:creationId xmlns:a16="http://schemas.microsoft.com/office/drawing/2014/main" id="{E70EB1FC-F63E-41A5-AE46-8608030A4A74}"/>
              </a:ext>
            </a:extLst>
          </p:cNvPr>
          <p:cNvSpPr>
            <a:spLocks noGrp="1" noRot="1" noChangeAspect="1" noChangeArrowheads="1" noTextEdit="1"/>
          </p:cNvSpPr>
          <p:nvPr>
            <p:ph type="sldImg"/>
          </p:nvPr>
        </p:nvSpPr>
        <p:spPr>
          <a:xfrm>
            <a:off x="1150938" y="688975"/>
            <a:ext cx="4559300" cy="3419475"/>
          </a:xfrm>
          <a:solidFill>
            <a:srgbClr val="FFFFFF"/>
          </a:solidFill>
          <a:ln/>
        </p:spPr>
      </p:sp>
      <p:sp>
        <p:nvSpPr>
          <p:cNvPr id="150532" name="Rectangle 3">
            <a:extLst>
              <a:ext uri="{FF2B5EF4-FFF2-40B4-BE49-F238E27FC236}">
                <a16:creationId xmlns:a16="http://schemas.microsoft.com/office/drawing/2014/main" id="{E17815A9-1BB1-4CC6-99F5-FBBC05DC93DD}"/>
              </a:ext>
            </a:extLst>
          </p:cNvPr>
          <p:cNvSpPr>
            <a:spLocks noGrp="1" noChangeArrowheads="1"/>
          </p:cNvSpPr>
          <p:nvPr>
            <p:ph type="body" idx="1"/>
          </p:nvPr>
        </p:nvSpPr>
        <p:spPr>
          <a:xfrm>
            <a:off x="915988" y="4337050"/>
            <a:ext cx="5024437" cy="4119563"/>
          </a:xfrm>
          <a:solidFill>
            <a:srgbClr val="FFFFFF"/>
          </a:solidFill>
          <a:ln w="12700">
            <a:solidFill>
              <a:srgbClr val="000000"/>
            </a:solidFill>
            <a:miter lim="800000"/>
            <a:headEnd/>
            <a:tailEnd/>
          </a:ln>
        </p:spPr>
        <p:txBody>
          <a:bodyPr lIns="90626" tIns="45313" rIns="90626" bIns="45313"/>
          <a:lstStyle/>
          <a:p>
            <a:r>
              <a:rPr lang="en-US" altLang="it-IT"/>
              <a:t>This is a picture of the lead higher up in the great cardiac vein.  The vein is quite large in relation to the lead and appears to be entirely patent.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AA9AEF8C-83E1-49BE-BEB0-2DFC354079E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8BF14B7-06B9-4C30-A5AE-4884B0CE443B}" type="slidenum">
              <a:rPr lang="en-US" altLang="it-IT" sz="1200"/>
              <a:pPr/>
              <a:t>94</a:t>
            </a:fld>
            <a:endParaRPr lang="en-US" altLang="it-IT" sz="1200"/>
          </a:p>
        </p:txBody>
      </p:sp>
      <p:sp>
        <p:nvSpPr>
          <p:cNvPr id="163843" name="Rectangle 2">
            <a:extLst>
              <a:ext uri="{FF2B5EF4-FFF2-40B4-BE49-F238E27FC236}">
                <a16:creationId xmlns:a16="http://schemas.microsoft.com/office/drawing/2014/main" id="{EFA3A5D7-5DD6-4B78-BB1D-3F77F35EEC37}"/>
              </a:ext>
            </a:extLst>
          </p:cNvPr>
          <p:cNvSpPr>
            <a:spLocks noGrp="1" noRot="1" noChangeAspect="1" noChangeArrowheads="1" noTextEdit="1"/>
          </p:cNvSpPr>
          <p:nvPr>
            <p:ph type="sldImg"/>
          </p:nvPr>
        </p:nvSpPr>
        <p:spPr>
          <a:ln/>
        </p:spPr>
      </p:sp>
      <p:sp>
        <p:nvSpPr>
          <p:cNvPr id="163844" name="Rectangle 3">
            <a:extLst>
              <a:ext uri="{FF2B5EF4-FFF2-40B4-BE49-F238E27FC236}">
                <a16:creationId xmlns:a16="http://schemas.microsoft.com/office/drawing/2014/main" id="{B5B98916-AEDE-4FE8-A029-283115020893}"/>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CAE21A15-6C8F-4DC5-B8A4-F36AA5BFA16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A4D53DC-E587-4884-924F-E210747BCC4D}" type="slidenum">
              <a:rPr lang="en-US" altLang="it-IT" sz="1200"/>
              <a:pPr/>
              <a:t>95</a:t>
            </a:fld>
            <a:endParaRPr lang="en-US" altLang="it-IT" sz="1200"/>
          </a:p>
        </p:txBody>
      </p:sp>
      <p:sp>
        <p:nvSpPr>
          <p:cNvPr id="165891" name="Rectangle 2">
            <a:extLst>
              <a:ext uri="{FF2B5EF4-FFF2-40B4-BE49-F238E27FC236}">
                <a16:creationId xmlns:a16="http://schemas.microsoft.com/office/drawing/2014/main" id="{F73B2501-2151-4530-844E-EDAF773D81AE}"/>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A6D59C4F-7A1D-4780-ACE6-9894673F47AD}"/>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7473CF38-EC78-4CAB-ABE5-F43B02F37C1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A6E7E6A-B0D0-48AB-8EDA-627E9FF19B77}" type="slidenum">
              <a:rPr lang="en-US" altLang="it-IT" sz="1200"/>
              <a:pPr/>
              <a:t>96</a:t>
            </a:fld>
            <a:endParaRPr lang="en-US" altLang="it-IT" sz="1200"/>
          </a:p>
        </p:txBody>
      </p:sp>
      <p:sp>
        <p:nvSpPr>
          <p:cNvPr id="167939" name="Rectangle 2">
            <a:extLst>
              <a:ext uri="{FF2B5EF4-FFF2-40B4-BE49-F238E27FC236}">
                <a16:creationId xmlns:a16="http://schemas.microsoft.com/office/drawing/2014/main" id="{09A21B36-FDDC-4261-91A9-20046A542221}"/>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3CEE4099-5F2E-4EF6-9775-EEB3689D007E}"/>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55E985E7-F160-42CA-80E5-1413E3A169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81D358B-B35B-4B19-A650-68B61BFCE027}" type="slidenum">
              <a:rPr lang="en-US" altLang="it-IT" sz="1200"/>
              <a:pPr/>
              <a:t>97</a:t>
            </a:fld>
            <a:endParaRPr lang="en-US" altLang="it-IT" sz="1200"/>
          </a:p>
        </p:txBody>
      </p:sp>
      <p:sp>
        <p:nvSpPr>
          <p:cNvPr id="169987" name="Rectangle 2">
            <a:extLst>
              <a:ext uri="{FF2B5EF4-FFF2-40B4-BE49-F238E27FC236}">
                <a16:creationId xmlns:a16="http://schemas.microsoft.com/office/drawing/2014/main" id="{655E8826-31E5-4939-A826-23CE5D88314A}"/>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A8986C2C-F59D-42F1-9216-1F26336FC603}"/>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350C333C-30E4-4AD3-BDFA-89C899E89027}"/>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2210C77-E650-4ED8-A221-1E1A259F40C9}" type="slidenum">
              <a:rPr lang="en-US" altLang="it-IT" sz="1200"/>
              <a:pPr/>
              <a:t>98</a:t>
            </a:fld>
            <a:endParaRPr lang="en-US" altLang="it-IT" sz="1200"/>
          </a:p>
        </p:txBody>
      </p:sp>
      <p:sp>
        <p:nvSpPr>
          <p:cNvPr id="172035" name="Rectangle 1026">
            <a:extLst>
              <a:ext uri="{FF2B5EF4-FFF2-40B4-BE49-F238E27FC236}">
                <a16:creationId xmlns:a16="http://schemas.microsoft.com/office/drawing/2014/main" id="{00EC2F73-3710-45EB-813A-CDABB253C5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endParaRPr lang="it-IT" altLang="it-IT"/>
          </a:p>
        </p:txBody>
      </p:sp>
      <p:sp>
        <p:nvSpPr>
          <p:cNvPr id="172036" name="Rectangle 1027">
            <a:extLst>
              <a:ext uri="{FF2B5EF4-FFF2-40B4-BE49-F238E27FC236}">
                <a16:creationId xmlns:a16="http://schemas.microsoft.com/office/drawing/2014/main" id="{C53087DF-BCAB-493D-8BE2-AE9160DF5693}"/>
              </a:ext>
            </a:extLst>
          </p:cNvPr>
          <p:cNvSpPr>
            <a:spLocks noGrp="1" noRot="1" noChangeAspect="1" noChangeArrowheads="1" noTextEdit="1"/>
          </p:cNvSpPr>
          <p:nvPr>
            <p:ph type="sldImg"/>
          </p:nvPr>
        </p:nvSpPr>
        <p:spPr>
          <a:noFill/>
          <a:ln w="12700" cap="flat">
            <a:solidFill>
              <a:schemeClr val="tx1"/>
            </a:solid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89290104-AF70-4146-8696-8AF114B9E24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3BBC002-0C01-482D-8F9E-D4898C1C8420}" type="slidenum">
              <a:rPr lang="en-US" altLang="it-IT" sz="1200"/>
              <a:pPr/>
              <a:t>99</a:t>
            </a:fld>
            <a:endParaRPr lang="en-US" altLang="it-IT" sz="1200"/>
          </a:p>
        </p:txBody>
      </p:sp>
      <p:sp>
        <p:nvSpPr>
          <p:cNvPr id="174083" name="Rectangle 2">
            <a:extLst>
              <a:ext uri="{FF2B5EF4-FFF2-40B4-BE49-F238E27FC236}">
                <a16:creationId xmlns:a16="http://schemas.microsoft.com/office/drawing/2014/main" id="{DB8EF0A6-B1A3-42B3-B783-9EF135DD53D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endParaRPr lang="it-IT" altLang="it-IT"/>
          </a:p>
        </p:txBody>
      </p:sp>
      <p:sp>
        <p:nvSpPr>
          <p:cNvPr id="174084" name="Rectangle 3">
            <a:extLst>
              <a:ext uri="{FF2B5EF4-FFF2-40B4-BE49-F238E27FC236}">
                <a16:creationId xmlns:a16="http://schemas.microsoft.com/office/drawing/2014/main" id="{C7DE2BA4-01F7-4FF1-ADB2-44BA012F0D77}"/>
              </a:ext>
            </a:extLst>
          </p:cNvPr>
          <p:cNvSpPr>
            <a:spLocks noGrp="1" noRot="1" noChangeAspect="1" noChangeArrowheads="1" noTextEdit="1"/>
          </p:cNvSpPr>
          <p:nvPr>
            <p:ph type="sldImg"/>
          </p:nvPr>
        </p:nvSpPr>
        <p:spPr>
          <a:noFill/>
          <a:ln w="12700" cap="flat">
            <a:solidFill>
              <a:schemeClr val="tx1"/>
            </a:solid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E1F738E7-D852-4FA0-A581-36A14C33D87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348A772-B9D2-42ED-8089-5458E5AD4377}" type="slidenum">
              <a:rPr lang="en-US" altLang="it-IT" sz="1200"/>
              <a:pPr/>
              <a:t>100</a:t>
            </a:fld>
            <a:endParaRPr lang="en-US" altLang="it-IT" sz="1200"/>
          </a:p>
        </p:txBody>
      </p:sp>
      <p:sp>
        <p:nvSpPr>
          <p:cNvPr id="176131" name="Rectangle 2">
            <a:extLst>
              <a:ext uri="{FF2B5EF4-FFF2-40B4-BE49-F238E27FC236}">
                <a16:creationId xmlns:a16="http://schemas.microsoft.com/office/drawing/2014/main" id="{DAE30D9E-A540-432A-BFB7-640B240982FC}"/>
              </a:ext>
            </a:extLst>
          </p:cNvPr>
          <p:cNvSpPr>
            <a:spLocks noGrp="1" noRot="1" noChangeAspect="1" noChangeArrowheads="1" noTextEdit="1"/>
          </p:cNvSpPr>
          <p:nvPr>
            <p:ph type="sldImg"/>
          </p:nvPr>
        </p:nvSpPr>
        <p:spPr>
          <a:xfrm>
            <a:off x="1147763" y="685800"/>
            <a:ext cx="4570412" cy="3427413"/>
          </a:xfrm>
          <a:solidFill>
            <a:srgbClr val="FFFFFF"/>
          </a:solidFill>
          <a:ln/>
        </p:spPr>
      </p:sp>
      <p:sp>
        <p:nvSpPr>
          <p:cNvPr id="176132" name="Rectangle 3">
            <a:extLst>
              <a:ext uri="{FF2B5EF4-FFF2-40B4-BE49-F238E27FC236}">
                <a16:creationId xmlns:a16="http://schemas.microsoft.com/office/drawing/2014/main" id="{9C6EE665-D9F7-4475-AB1F-73A86A173D05}"/>
              </a:ext>
            </a:extLst>
          </p:cNvPr>
          <p:cNvSpPr>
            <a:spLocks noGrp="1" noChangeArrowheads="1"/>
          </p:cNvSpPr>
          <p:nvPr>
            <p:ph type="body" idx="1"/>
          </p:nvPr>
        </p:nvSpPr>
        <p:spPr>
          <a:xfrm>
            <a:off x="914400" y="4344988"/>
            <a:ext cx="5029200" cy="4113212"/>
          </a:xfrm>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D50E0200-B488-46AF-B145-3DD05E513476}"/>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5BDC243-70EF-4B7D-A38E-D49F7703A4A8}" type="slidenum">
              <a:rPr lang="en-US" altLang="it-IT" sz="1200"/>
              <a:pPr/>
              <a:t>101</a:t>
            </a:fld>
            <a:endParaRPr lang="en-US" altLang="it-IT" sz="1200"/>
          </a:p>
        </p:txBody>
      </p:sp>
      <p:sp>
        <p:nvSpPr>
          <p:cNvPr id="178179" name="Rectangle 2">
            <a:extLst>
              <a:ext uri="{FF2B5EF4-FFF2-40B4-BE49-F238E27FC236}">
                <a16:creationId xmlns:a16="http://schemas.microsoft.com/office/drawing/2014/main" id="{015F117A-B838-4C8D-9E4F-6B7CDE7049F8}"/>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83A9B409-903F-4980-A65E-8C0BD295BF59}"/>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8CE1B9D-66C4-44BC-BA3D-FB3D68D2AD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55F8A83-A045-45D6-975E-3FBE23EEF4C2}" type="slidenum">
              <a:rPr lang="en-US" altLang="it-IT" sz="1200"/>
              <a:pPr/>
              <a:t>18</a:t>
            </a:fld>
            <a:endParaRPr lang="en-US" altLang="it-IT" sz="1200"/>
          </a:p>
        </p:txBody>
      </p:sp>
      <p:sp>
        <p:nvSpPr>
          <p:cNvPr id="29699" name="Rectangle 2">
            <a:extLst>
              <a:ext uri="{FF2B5EF4-FFF2-40B4-BE49-F238E27FC236}">
                <a16:creationId xmlns:a16="http://schemas.microsoft.com/office/drawing/2014/main" id="{869E43E7-D2A5-478F-91D6-6C7FED69B31A}"/>
              </a:ext>
            </a:extLst>
          </p:cNvPr>
          <p:cNvSpPr>
            <a:spLocks noGrp="1" noRot="1" noChangeAspect="1" noChangeArrowheads="1" noTextEdit="1"/>
          </p:cNvSpPr>
          <p:nvPr>
            <p:ph type="sldImg"/>
          </p:nvPr>
        </p:nvSpPr>
        <p:spPr>
          <a:xfrm>
            <a:off x="1150938" y="692150"/>
            <a:ext cx="4556125" cy="3416300"/>
          </a:xfrm>
          <a:solidFill>
            <a:srgbClr val="FFFFFF"/>
          </a:solidFill>
          <a:ln/>
        </p:spPr>
      </p:sp>
      <p:sp>
        <p:nvSpPr>
          <p:cNvPr id="29700" name="Rectangle 3">
            <a:extLst>
              <a:ext uri="{FF2B5EF4-FFF2-40B4-BE49-F238E27FC236}">
                <a16:creationId xmlns:a16="http://schemas.microsoft.com/office/drawing/2014/main" id="{3ABAC2FC-8932-4FAB-9CE8-1C6799FACD20}"/>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C777F534-035C-45F3-9393-689A9E2A44B0}"/>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297C71C-3856-4160-8C12-37D8044EDE14}" type="slidenum">
              <a:rPr lang="en-US" altLang="it-IT" sz="1200"/>
              <a:pPr/>
              <a:t>102</a:t>
            </a:fld>
            <a:endParaRPr lang="en-US" altLang="it-IT" sz="1200"/>
          </a:p>
        </p:txBody>
      </p:sp>
      <p:sp>
        <p:nvSpPr>
          <p:cNvPr id="180227" name="Rectangle 2">
            <a:extLst>
              <a:ext uri="{FF2B5EF4-FFF2-40B4-BE49-F238E27FC236}">
                <a16:creationId xmlns:a16="http://schemas.microsoft.com/office/drawing/2014/main" id="{7CB07B56-96BF-4CBE-B8D9-0095B2FF05AE}"/>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843906A5-0AC1-4C43-BDEB-68147B14D9B3}"/>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966746A0-6D07-4A1B-831D-0A6A3658A33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8357024-65CA-40FF-BC57-65144D9249E9}" type="slidenum">
              <a:rPr lang="en-US" altLang="it-IT" sz="1200"/>
              <a:pPr/>
              <a:t>103</a:t>
            </a:fld>
            <a:endParaRPr lang="en-US" altLang="it-IT" sz="1200"/>
          </a:p>
        </p:txBody>
      </p:sp>
      <p:sp>
        <p:nvSpPr>
          <p:cNvPr id="182275" name="Rectangle 2">
            <a:extLst>
              <a:ext uri="{FF2B5EF4-FFF2-40B4-BE49-F238E27FC236}">
                <a16:creationId xmlns:a16="http://schemas.microsoft.com/office/drawing/2014/main" id="{CFAD09F1-F9B7-4BB1-9157-636B484ED97D}"/>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B4D39D9D-03C6-4103-A252-DE67DB4AD5DA}"/>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777AD278-1630-49E7-AC3A-647705B4DF3B}"/>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1661316-77EC-4BD1-90E2-EE447D1F5427}" type="slidenum">
              <a:rPr lang="en-US" altLang="it-IT" sz="1200"/>
              <a:pPr/>
              <a:t>104</a:t>
            </a:fld>
            <a:endParaRPr lang="en-US" altLang="it-IT" sz="1200"/>
          </a:p>
        </p:txBody>
      </p:sp>
      <p:sp>
        <p:nvSpPr>
          <p:cNvPr id="184323" name="Rectangle 2">
            <a:extLst>
              <a:ext uri="{FF2B5EF4-FFF2-40B4-BE49-F238E27FC236}">
                <a16:creationId xmlns:a16="http://schemas.microsoft.com/office/drawing/2014/main" id="{8A7D3D9A-593E-46B2-BB35-516DA9CC517A}"/>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ADF775D7-DF74-47A0-9B34-AF27FF16525F}"/>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DDC7D2BB-FBC9-4EB6-83E6-06A05ADEF20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AFE390-2C8A-4F9E-80C2-71BE67E5E8FF}" type="slidenum">
              <a:rPr lang="en-US" altLang="it-IT" sz="1200"/>
              <a:pPr/>
              <a:t>105</a:t>
            </a:fld>
            <a:endParaRPr lang="en-US" altLang="it-IT" sz="1200"/>
          </a:p>
        </p:txBody>
      </p:sp>
      <p:sp>
        <p:nvSpPr>
          <p:cNvPr id="186371" name="Rectangle 2">
            <a:extLst>
              <a:ext uri="{FF2B5EF4-FFF2-40B4-BE49-F238E27FC236}">
                <a16:creationId xmlns:a16="http://schemas.microsoft.com/office/drawing/2014/main" id="{808E3AC0-C12D-4232-B34B-9849A256347D}"/>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B977F7BE-DC5D-42CC-AA2F-F6C1D1C053F8}"/>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EA06046A-4174-4C4B-8144-6F3FC0065C04}"/>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82C3AA6-E081-4AEA-9EAB-4E27EF3A34BA}" type="slidenum">
              <a:rPr lang="en-US" altLang="it-IT" sz="1200"/>
              <a:pPr/>
              <a:t>106</a:t>
            </a:fld>
            <a:endParaRPr lang="en-US" altLang="it-IT" sz="1200"/>
          </a:p>
        </p:txBody>
      </p:sp>
      <p:sp>
        <p:nvSpPr>
          <p:cNvPr id="190467" name="Rectangle 2">
            <a:extLst>
              <a:ext uri="{FF2B5EF4-FFF2-40B4-BE49-F238E27FC236}">
                <a16:creationId xmlns:a16="http://schemas.microsoft.com/office/drawing/2014/main" id="{3DC8C93C-48D1-4357-86BE-E01D6621E3F3}"/>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B11429E6-BE7E-4D65-B895-211D88B0CB34}"/>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78EB4762-BB05-4189-9BC4-EB8F78BCD8C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5F65704-9424-44D4-BDBA-E2CD62C0B066}" type="slidenum">
              <a:rPr lang="en-US" altLang="it-IT" sz="1200"/>
              <a:pPr/>
              <a:t>107</a:t>
            </a:fld>
            <a:endParaRPr lang="en-US" altLang="it-IT" sz="1200"/>
          </a:p>
        </p:txBody>
      </p:sp>
      <p:sp>
        <p:nvSpPr>
          <p:cNvPr id="192515" name="Rectangle 1026">
            <a:extLst>
              <a:ext uri="{FF2B5EF4-FFF2-40B4-BE49-F238E27FC236}">
                <a16:creationId xmlns:a16="http://schemas.microsoft.com/office/drawing/2014/main" id="{5A8101BC-1A08-4273-884B-2C429CEC2054}"/>
              </a:ext>
            </a:extLst>
          </p:cNvPr>
          <p:cNvSpPr>
            <a:spLocks noGrp="1" noRot="1" noChangeAspect="1" noChangeArrowheads="1" noTextEdit="1"/>
          </p:cNvSpPr>
          <p:nvPr>
            <p:ph type="sldImg"/>
          </p:nvPr>
        </p:nvSpPr>
        <p:spPr>
          <a:ln/>
        </p:spPr>
      </p:sp>
      <p:sp>
        <p:nvSpPr>
          <p:cNvPr id="192516" name="Rectangle 1027">
            <a:extLst>
              <a:ext uri="{FF2B5EF4-FFF2-40B4-BE49-F238E27FC236}">
                <a16:creationId xmlns:a16="http://schemas.microsoft.com/office/drawing/2014/main" id="{D6F55799-0522-4172-AA36-58205B848622}"/>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35153F91-F557-4FFA-826A-4D18B2018BC4}"/>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0B7EA4B-6E9E-4AEB-9782-105DE4A558CA}" type="slidenum">
              <a:rPr lang="en-US" altLang="it-IT" sz="1200"/>
              <a:pPr/>
              <a:t>110</a:t>
            </a:fld>
            <a:endParaRPr lang="en-US" altLang="it-IT" sz="1200"/>
          </a:p>
        </p:txBody>
      </p:sp>
      <p:sp>
        <p:nvSpPr>
          <p:cNvPr id="196611" name="Rectangle 2">
            <a:extLst>
              <a:ext uri="{FF2B5EF4-FFF2-40B4-BE49-F238E27FC236}">
                <a16:creationId xmlns:a16="http://schemas.microsoft.com/office/drawing/2014/main" id="{3C61B059-F72E-4B81-9400-810F14B12D26}"/>
              </a:ext>
            </a:extLst>
          </p:cNvPr>
          <p:cNvSpPr>
            <a:spLocks noGrp="1" noRot="1" noChangeAspect="1" noChangeArrowheads="1" noTextEdit="1"/>
          </p:cNvSpPr>
          <p:nvPr>
            <p:ph type="sldImg"/>
          </p:nvPr>
        </p:nvSpPr>
        <p:spPr>
          <a:solidFill>
            <a:srgbClr val="FFFFFF"/>
          </a:solidFill>
          <a:ln/>
        </p:spPr>
      </p:sp>
      <p:sp>
        <p:nvSpPr>
          <p:cNvPr id="196612" name="Rectangle 3">
            <a:extLst>
              <a:ext uri="{FF2B5EF4-FFF2-40B4-BE49-F238E27FC236}">
                <a16:creationId xmlns:a16="http://schemas.microsoft.com/office/drawing/2014/main" id="{07DC32FE-642C-4182-8EA6-586FA9E7AD08}"/>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B41595CA-58A1-4D14-91F3-22C18989702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40BD273-D9DF-4D89-AE66-C230A2018719}" type="slidenum">
              <a:rPr lang="en-US" altLang="it-IT" sz="1200"/>
              <a:pPr/>
              <a:t>111</a:t>
            </a:fld>
            <a:endParaRPr lang="en-US" altLang="it-IT" sz="1200"/>
          </a:p>
        </p:txBody>
      </p:sp>
      <p:sp>
        <p:nvSpPr>
          <p:cNvPr id="198659" name="Rectangle 2">
            <a:extLst>
              <a:ext uri="{FF2B5EF4-FFF2-40B4-BE49-F238E27FC236}">
                <a16:creationId xmlns:a16="http://schemas.microsoft.com/office/drawing/2014/main" id="{DDD37163-28E4-4D03-84F3-FE66A5486296}"/>
              </a:ext>
            </a:extLst>
          </p:cNvPr>
          <p:cNvSpPr>
            <a:spLocks noGrp="1" noRot="1" noChangeAspect="1" noChangeArrowheads="1" noTextEdit="1"/>
          </p:cNvSpPr>
          <p:nvPr>
            <p:ph type="sldImg"/>
          </p:nvPr>
        </p:nvSpPr>
        <p:spPr>
          <a:solidFill>
            <a:srgbClr val="FFFFFF"/>
          </a:solidFill>
          <a:ln/>
        </p:spPr>
      </p:sp>
      <p:sp>
        <p:nvSpPr>
          <p:cNvPr id="198660" name="Rectangle 3">
            <a:extLst>
              <a:ext uri="{FF2B5EF4-FFF2-40B4-BE49-F238E27FC236}">
                <a16:creationId xmlns:a16="http://schemas.microsoft.com/office/drawing/2014/main" id="{81FCFC57-2A2B-48F7-B535-FA1953C5E1E9}"/>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60D7FCDB-C2CD-4CA2-8E8B-1E47816E819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5A39311-E9F8-4687-9989-6525ED78C745}" type="slidenum">
              <a:rPr lang="en-US" altLang="it-IT" sz="1200"/>
              <a:pPr/>
              <a:t>112</a:t>
            </a:fld>
            <a:endParaRPr lang="en-US" altLang="it-IT" sz="1200"/>
          </a:p>
        </p:txBody>
      </p:sp>
      <p:sp>
        <p:nvSpPr>
          <p:cNvPr id="188419" name="Rectangle 2">
            <a:extLst>
              <a:ext uri="{FF2B5EF4-FFF2-40B4-BE49-F238E27FC236}">
                <a16:creationId xmlns:a16="http://schemas.microsoft.com/office/drawing/2014/main" id="{087FD8B8-243E-4074-B487-00C9AC98F14F}"/>
              </a:ext>
            </a:extLst>
          </p:cNvPr>
          <p:cNvSpPr>
            <a:spLocks noGrp="1" noRot="1" noChangeAspect="1" noChangeArrowheads="1" noTextEdit="1"/>
          </p:cNvSpPr>
          <p:nvPr>
            <p:ph type="sldImg"/>
          </p:nvPr>
        </p:nvSpPr>
        <p:spPr>
          <a:ln/>
        </p:spPr>
      </p:sp>
      <p:sp>
        <p:nvSpPr>
          <p:cNvPr id="188420" name="Rectangle 3">
            <a:extLst>
              <a:ext uri="{FF2B5EF4-FFF2-40B4-BE49-F238E27FC236}">
                <a16:creationId xmlns:a16="http://schemas.microsoft.com/office/drawing/2014/main" id="{B41BB624-ED16-4898-965A-12D5DD365871}"/>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E2168C6-FEB7-4DBB-BC02-9A0F5E9A97E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D77281A-7D80-4E04-B970-8AB5AC7D0109}" type="slidenum">
              <a:rPr lang="en-US" altLang="it-IT" sz="1200"/>
              <a:pPr/>
              <a:t>19</a:t>
            </a:fld>
            <a:endParaRPr lang="en-US" altLang="it-IT" sz="1200"/>
          </a:p>
        </p:txBody>
      </p:sp>
      <p:sp>
        <p:nvSpPr>
          <p:cNvPr id="31747" name="Rectangle 2">
            <a:extLst>
              <a:ext uri="{FF2B5EF4-FFF2-40B4-BE49-F238E27FC236}">
                <a16:creationId xmlns:a16="http://schemas.microsoft.com/office/drawing/2014/main" id="{08A8A1A9-D894-4ABD-9A43-78E5A190BC80}"/>
              </a:ext>
            </a:extLst>
          </p:cNvPr>
          <p:cNvSpPr>
            <a:spLocks noGrp="1" noRot="1" noChangeAspect="1" noChangeArrowheads="1" noTextEdit="1"/>
          </p:cNvSpPr>
          <p:nvPr>
            <p:ph type="sldImg"/>
          </p:nvPr>
        </p:nvSpPr>
        <p:spPr>
          <a:xfrm>
            <a:off x="1150938" y="692150"/>
            <a:ext cx="4556125" cy="3416300"/>
          </a:xfrm>
          <a:solidFill>
            <a:srgbClr val="FFFFFF"/>
          </a:solidFill>
          <a:ln/>
        </p:spPr>
      </p:sp>
      <p:sp>
        <p:nvSpPr>
          <p:cNvPr id="31748" name="Rectangle 3">
            <a:extLst>
              <a:ext uri="{FF2B5EF4-FFF2-40B4-BE49-F238E27FC236}">
                <a16:creationId xmlns:a16="http://schemas.microsoft.com/office/drawing/2014/main" id="{774C0167-2211-44F8-822C-F33E59D161E5}"/>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0D3A7C1-437D-458A-9D13-8E6626F8BED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D20F234-B3EC-450B-AD78-7947C20E0860}" type="slidenum">
              <a:rPr lang="en-US" altLang="it-IT" sz="1200"/>
              <a:pPr/>
              <a:t>20</a:t>
            </a:fld>
            <a:endParaRPr lang="en-US" altLang="it-IT" sz="1200"/>
          </a:p>
        </p:txBody>
      </p:sp>
      <p:sp>
        <p:nvSpPr>
          <p:cNvPr id="33795" name="Rectangle 2">
            <a:extLst>
              <a:ext uri="{FF2B5EF4-FFF2-40B4-BE49-F238E27FC236}">
                <a16:creationId xmlns:a16="http://schemas.microsoft.com/office/drawing/2014/main" id="{B6000311-76FC-45C9-97B7-4BA2F27271EF}"/>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3E791745-43CA-41A8-A13F-DE47C85E63A2}"/>
              </a:ext>
            </a:extLst>
          </p:cNvPr>
          <p:cNvSpPr>
            <a:spLocks noGrp="1" noChangeArrowheads="1"/>
          </p:cNvSpPr>
          <p:nvPr>
            <p:ph type="body" idx="1"/>
          </p:nvPr>
        </p:nvSpPr>
        <p:spPr>
          <a:solidFill>
            <a:srgbClr val="FFFFFF"/>
          </a:solidFill>
          <a:ln w="12700">
            <a:solidFill>
              <a:srgbClr val="000000"/>
            </a:solidFill>
            <a:miter lim="800000"/>
            <a:headEnd/>
            <a:tailEnd/>
          </a:ln>
        </p:spPr>
        <p:txBody>
          <a:bodyPr/>
          <a:lstStyle/>
          <a:p>
            <a:r>
              <a:rPr lang="en-GB" altLang="it-IT"/>
              <a:t>Figure 3-2. The epidemiology of congestive heart failure in the United States. </a:t>
            </a:r>
          </a:p>
          <a:p>
            <a:r>
              <a:rPr lang="en-GB" altLang="it-IT"/>
              <a:t>The Framingham Heart Study, which followed a cohort of 9405 Americans over a 40-</a:t>
            </a:r>
          </a:p>
          <a:p>
            <a:r>
              <a:rPr lang="en-GB" altLang="it-IT"/>
              <a:t>year period, has provided valuable information regarding the etiologic basis of </a:t>
            </a:r>
          </a:p>
          <a:p>
            <a:r>
              <a:rPr lang="en-GB" altLang="it-IT"/>
              <a:t>congestive heart failure in the United States [5]. A, Of 331 men and 321 women </a:t>
            </a:r>
          </a:p>
          <a:p>
            <a:r>
              <a:rPr lang="en-GB" altLang="it-IT"/>
              <a:t>who developed heart failure, the majority had coronary artery disease (CAD) with </a:t>
            </a:r>
          </a:p>
          <a:p>
            <a:r>
              <a:rPr lang="en-GB" altLang="it-IT"/>
              <a:t>or without hypertension (HTN), and approximately one third had HTN alone. At </a:t>
            </a:r>
          </a:p>
          <a:p>
            <a:r>
              <a:rPr lang="en-GB" altLang="it-IT"/>
              <a:t>present, idiopathic dilated cardiomyopathy has replaced HTN as the second most </a:t>
            </a:r>
          </a:p>
          <a:p>
            <a:r>
              <a:rPr lang="en-GB" altLang="it-IT"/>
              <a:t>important etiologic factor in the development of heart failure. CAD continues to </a:t>
            </a:r>
          </a:p>
          <a:p>
            <a:r>
              <a:rPr lang="en-GB" altLang="it-IT"/>
              <a:t>be the most common risk factor for the development of heart failure in the </a:t>
            </a:r>
          </a:p>
          <a:p>
            <a:r>
              <a:rPr lang="en-GB" altLang="it-IT"/>
              <a:t>United States.B, Large treatment trials provide another valuable source of </a:t>
            </a:r>
          </a:p>
          <a:p>
            <a:r>
              <a:rPr lang="en-GB" altLang="it-IT"/>
              <a:t>information about the causes of heart failure. Data are from a compilation of </a:t>
            </a:r>
          </a:p>
          <a:p>
            <a:r>
              <a:rPr lang="en-GB" altLang="it-IT"/>
              <a:t>heart failure trials published between July 1989 and June 1990; categories are </a:t>
            </a:r>
          </a:p>
          <a:p>
            <a:r>
              <a:rPr lang="en-GB" altLang="it-IT"/>
              <a:t>based on the presence or absence of significant ischemic heart disease [6]. In </a:t>
            </a:r>
          </a:p>
          <a:p>
            <a:r>
              <a:rPr lang="en-GB" altLang="it-IT"/>
              <a:t>this analysis, 50% of cases were attributable to coronary disease; 18.2% of all </a:t>
            </a:r>
          </a:p>
          <a:p>
            <a:r>
              <a:rPr lang="en-GB" altLang="it-IT"/>
              <a:t>patients and approximately 50% of those with nonischemic disease had idiopathic </a:t>
            </a:r>
          </a:p>
          <a:p>
            <a:r>
              <a:rPr lang="en-GB" altLang="it-IT"/>
              <a:t>dilated cardiomyopathy. Less commonly, valvular heart disease, HTN, and excess </a:t>
            </a:r>
          </a:p>
          <a:p>
            <a:r>
              <a:rPr lang="en-GB" altLang="it-IT"/>
              <a:t>alcohol consumption were identified as significant etiologic factors. (Part A </a:t>
            </a:r>
          </a:p>
          <a:p>
            <a:r>
              <a:rPr lang="en-GB" altLang="it-IT"/>
              <a:t>adapted from Ho and coworkers [5]; part B adapted from Teerlink and coworkers </a:t>
            </a:r>
          </a:p>
          <a:p>
            <a:r>
              <a:rPr lang="en-GB" altLang="it-IT"/>
              <a:t>[6].)</a:t>
            </a:r>
          </a:p>
          <a:p>
            <a:endParaRPr lang="en-GB" altLang="it-I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C10CC4EB-17EE-4D96-9F74-4A993C36676E}"/>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28600" y="127000"/>
            <a:ext cx="1562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a:extLst>
              <a:ext uri="{FF2B5EF4-FFF2-40B4-BE49-F238E27FC236}">
                <a16:creationId xmlns:a16="http://schemas.microsoft.com/office/drawing/2014/main" id="{850CA96F-0FAB-445E-9CE3-CFBE4FE34399}"/>
              </a:ext>
            </a:extLst>
          </p:cNvPr>
          <p:cNvSpPr>
            <a:spLocks noGrp="1" noChangeArrowheads="1"/>
          </p:cNvSpPr>
          <p:nvPr>
            <p:ph type="ctrTitle"/>
          </p:nvPr>
        </p:nvSpPr>
        <p:spPr>
          <a:xfrm>
            <a:off x="685800" y="1676400"/>
            <a:ext cx="7772400" cy="1143000"/>
          </a:xfrm>
        </p:spPr>
        <p:txBody>
          <a:bodyPr/>
          <a:lstStyle>
            <a:lvl1pPr algn="ctr">
              <a:defRPr sz="4000"/>
            </a:lvl1pPr>
          </a:lstStyle>
          <a:p>
            <a:pPr lvl="0"/>
            <a:r>
              <a:rPr lang="en-US" altLang="en-US" noProof="0"/>
              <a:t>Click to edit Master title style</a:t>
            </a:r>
          </a:p>
        </p:txBody>
      </p:sp>
      <p:sp>
        <p:nvSpPr>
          <p:cNvPr id="29699" name="Rectangle 3">
            <a:extLst>
              <a:ext uri="{FF2B5EF4-FFF2-40B4-BE49-F238E27FC236}">
                <a16:creationId xmlns:a16="http://schemas.microsoft.com/office/drawing/2014/main" id="{29BBB646-5AEF-4CE8-8307-6BEB3242E45D}"/>
              </a:ext>
            </a:extLst>
          </p:cNvPr>
          <p:cNvSpPr>
            <a:spLocks noGrp="1" noChangeArrowheads="1"/>
          </p:cNvSpPr>
          <p:nvPr>
            <p:ph type="subTitle" idx="1"/>
          </p:nvPr>
        </p:nvSpPr>
        <p:spPr>
          <a:xfrm>
            <a:off x="1371600" y="2971800"/>
            <a:ext cx="6400800" cy="1752600"/>
          </a:xfrm>
        </p:spPr>
        <p:txBody>
          <a:bodyPr/>
          <a:lstStyle>
            <a:lvl1pPr algn="ctr">
              <a:defRPr sz="3300"/>
            </a:lvl1pPr>
          </a:lstStyle>
          <a:p>
            <a:pPr lvl="0"/>
            <a:r>
              <a:rPr lang="en-US" altLang="en-US" noProof="0"/>
              <a:t>Click to edit Master subtitle style</a:t>
            </a:r>
          </a:p>
        </p:txBody>
      </p:sp>
      <p:sp>
        <p:nvSpPr>
          <p:cNvPr id="5" name="Rectangle 4">
            <a:extLst>
              <a:ext uri="{FF2B5EF4-FFF2-40B4-BE49-F238E27FC236}">
                <a16:creationId xmlns:a16="http://schemas.microsoft.com/office/drawing/2014/main" id="{15E3335B-5C2D-4189-BA0C-95A280C1BE96}"/>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D927289-10B9-4BCF-986A-7A3FA338862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3CCF211-B4CE-4C68-AE3C-2101575ADEC1}"/>
              </a:ext>
            </a:extLst>
          </p:cNvPr>
          <p:cNvSpPr>
            <a:spLocks noGrp="1" noChangeArrowheads="1"/>
          </p:cNvSpPr>
          <p:nvPr>
            <p:ph type="sldNum" sz="quarter" idx="12"/>
          </p:nvPr>
        </p:nvSpPr>
        <p:spPr/>
        <p:txBody>
          <a:bodyPr/>
          <a:lstStyle>
            <a:lvl1pPr>
              <a:defRPr smtClean="0"/>
            </a:lvl1pPr>
          </a:lstStyle>
          <a:p>
            <a:pPr>
              <a:defRPr/>
            </a:pPr>
            <a:fld id="{C8527BDF-DD03-4D7D-9DAA-34C5086F079A}" type="slidenum">
              <a:rPr lang="en-US" altLang="en-US"/>
              <a:pPr>
                <a:defRPr/>
              </a:pPr>
              <a:t>‹N›</a:t>
            </a:fld>
            <a:endParaRPr lang="en-US" altLang="en-US"/>
          </a:p>
        </p:txBody>
      </p:sp>
    </p:spTree>
    <p:extLst>
      <p:ext uri="{BB962C8B-B14F-4D97-AF65-F5344CB8AC3E}">
        <p14:creationId xmlns:p14="http://schemas.microsoft.com/office/powerpoint/2010/main" val="328389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B5E416-FCE5-4931-B274-B66BC0EF43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DB09971-E77F-4291-A7B4-7EA43568EDC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E21B533-338B-455F-9635-626322ACCE3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43CA6E9-2C82-4AFD-96A3-A6589BFABF5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D5AE3D6-2AFD-4F4D-8E43-7E9A2BD9EA5D}"/>
              </a:ext>
            </a:extLst>
          </p:cNvPr>
          <p:cNvSpPr>
            <a:spLocks noGrp="1" noChangeArrowheads="1"/>
          </p:cNvSpPr>
          <p:nvPr>
            <p:ph type="sldNum" sz="quarter" idx="12"/>
          </p:nvPr>
        </p:nvSpPr>
        <p:spPr>
          <a:ln/>
        </p:spPr>
        <p:txBody>
          <a:bodyPr/>
          <a:lstStyle>
            <a:lvl1pPr>
              <a:defRPr/>
            </a:lvl1pPr>
          </a:lstStyle>
          <a:p>
            <a:pPr>
              <a:defRPr/>
            </a:pPr>
            <a:fld id="{BE27B8B2-279D-4705-8AD5-32F6FEFE52DA}" type="slidenum">
              <a:rPr lang="en-US" altLang="en-US"/>
              <a:pPr>
                <a:defRPr/>
              </a:pPr>
              <a:t>‹N›</a:t>
            </a:fld>
            <a:endParaRPr lang="en-US" altLang="en-US"/>
          </a:p>
        </p:txBody>
      </p:sp>
    </p:spTree>
    <p:extLst>
      <p:ext uri="{BB962C8B-B14F-4D97-AF65-F5344CB8AC3E}">
        <p14:creationId xmlns:p14="http://schemas.microsoft.com/office/powerpoint/2010/main" val="2858539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E29D6E8-2879-4B65-95DB-1C40B499BF81}"/>
              </a:ext>
            </a:extLst>
          </p:cNvPr>
          <p:cNvSpPr>
            <a:spLocks noGrp="1"/>
          </p:cNvSpPr>
          <p:nvPr>
            <p:ph type="title" orient="vert"/>
          </p:nvPr>
        </p:nvSpPr>
        <p:spPr>
          <a:xfrm>
            <a:off x="6515100" y="762000"/>
            <a:ext cx="1943100" cy="533400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F8266A2-58AF-4475-B1E7-8362D2267FC5}"/>
              </a:ext>
            </a:extLst>
          </p:cNvPr>
          <p:cNvSpPr>
            <a:spLocks noGrp="1"/>
          </p:cNvSpPr>
          <p:nvPr>
            <p:ph type="body" orient="vert" idx="1"/>
          </p:nvPr>
        </p:nvSpPr>
        <p:spPr>
          <a:xfrm>
            <a:off x="685800" y="762000"/>
            <a:ext cx="5676900" cy="53340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5686719-2C1D-4BD0-9450-5E63ED0966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8805FC4-E0E7-48CB-85CA-ADE5608ED50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2A33A5-6AAB-4C76-A664-0E7EB3071124}"/>
              </a:ext>
            </a:extLst>
          </p:cNvPr>
          <p:cNvSpPr>
            <a:spLocks noGrp="1" noChangeArrowheads="1"/>
          </p:cNvSpPr>
          <p:nvPr>
            <p:ph type="sldNum" sz="quarter" idx="12"/>
          </p:nvPr>
        </p:nvSpPr>
        <p:spPr>
          <a:ln/>
        </p:spPr>
        <p:txBody>
          <a:bodyPr/>
          <a:lstStyle>
            <a:lvl1pPr>
              <a:defRPr/>
            </a:lvl1pPr>
          </a:lstStyle>
          <a:p>
            <a:pPr>
              <a:defRPr/>
            </a:pPr>
            <a:fld id="{E8EC49C3-E2E8-4F7A-B8A5-5E33D9F366BB}" type="slidenum">
              <a:rPr lang="en-US" altLang="en-US"/>
              <a:pPr>
                <a:defRPr/>
              </a:pPr>
              <a:t>‹N›</a:t>
            </a:fld>
            <a:endParaRPr lang="en-US" altLang="en-US"/>
          </a:p>
        </p:txBody>
      </p:sp>
    </p:spTree>
    <p:extLst>
      <p:ext uri="{BB962C8B-B14F-4D97-AF65-F5344CB8AC3E}">
        <p14:creationId xmlns:p14="http://schemas.microsoft.com/office/powerpoint/2010/main" val="1564940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114FDF-6915-43C7-AF7F-1D09DAAC8456}"/>
              </a:ext>
            </a:extLst>
          </p:cNvPr>
          <p:cNvSpPr>
            <a:spLocks noGrp="1"/>
          </p:cNvSpPr>
          <p:nvPr>
            <p:ph type="title"/>
          </p:nvPr>
        </p:nvSpPr>
        <p:spPr>
          <a:xfrm>
            <a:off x="685800" y="762000"/>
            <a:ext cx="7772400" cy="609600"/>
          </a:xfrm>
        </p:spPr>
        <p:txBody>
          <a:bodyPr/>
          <a:lstStyle/>
          <a:p>
            <a:r>
              <a:rPr lang="it-IT"/>
              <a:t>Fare clic per modificare lo stile del titolo dello schema</a:t>
            </a:r>
          </a:p>
        </p:txBody>
      </p:sp>
      <p:sp>
        <p:nvSpPr>
          <p:cNvPr id="3" name="Segnaposto immagine online 2">
            <a:extLst>
              <a:ext uri="{FF2B5EF4-FFF2-40B4-BE49-F238E27FC236}">
                <a16:creationId xmlns:a16="http://schemas.microsoft.com/office/drawing/2014/main" id="{B752A2E3-B825-4ABA-96BA-7A2384E52DF2}"/>
              </a:ext>
            </a:extLst>
          </p:cNvPr>
          <p:cNvSpPr>
            <a:spLocks noGrp="1"/>
          </p:cNvSpPr>
          <p:nvPr>
            <p:ph type="clipArt" sz="half" idx="1"/>
          </p:nvPr>
        </p:nvSpPr>
        <p:spPr>
          <a:xfrm>
            <a:off x="685800" y="1600200"/>
            <a:ext cx="3810000" cy="4495800"/>
          </a:xfrm>
        </p:spPr>
        <p:txBody>
          <a:bodyPr/>
          <a:lstStyle/>
          <a:p>
            <a:pPr lvl="0"/>
            <a:endParaRPr lang="it-IT" noProof="0"/>
          </a:p>
        </p:txBody>
      </p:sp>
      <p:sp>
        <p:nvSpPr>
          <p:cNvPr id="4" name="Segnaposto testo 3">
            <a:extLst>
              <a:ext uri="{FF2B5EF4-FFF2-40B4-BE49-F238E27FC236}">
                <a16:creationId xmlns:a16="http://schemas.microsoft.com/office/drawing/2014/main" id="{97AB9960-F78F-4DB2-9315-DC5628C09EFE}"/>
              </a:ext>
            </a:extLst>
          </p:cNvPr>
          <p:cNvSpPr>
            <a:spLocks noGrp="1"/>
          </p:cNvSpPr>
          <p:nvPr>
            <p:ph type="body" sz="half" idx="2"/>
          </p:nvPr>
        </p:nvSpPr>
        <p:spPr>
          <a:xfrm>
            <a:off x="4648200" y="1600200"/>
            <a:ext cx="3810000" cy="4495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98862B95-75CD-4299-BED5-1E0B684013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1F23893-9A63-47AA-B1D4-26D40E0206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34486C5-FA66-450F-A0FB-8B0F4779EC3F}"/>
              </a:ext>
            </a:extLst>
          </p:cNvPr>
          <p:cNvSpPr>
            <a:spLocks noGrp="1" noChangeArrowheads="1"/>
          </p:cNvSpPr>
          <p:nvPr>
            <p:ph type="sldNum" sz="quarter" idx="12"/>
          </p:nvPr>
        </p:nvSpPr>
        <p:spPr>
          <a:ln/>
        </p:spPr>
        <p:txBody>
          <a:bodyPr/>
          <a:lstStyle>
            <a:lvl1pPr>
              <a:defRPr/>
            </a:lvl1pPr>
          </a:lstStyle>
          <a:p>
            <a:pPr>
              <a:defRPr/>
            </a:pPr>
            <a:fld id="{BAA846CE-A74E-4D48-8047-407A085EDADF}" type="slidenum">
              <a:rPr lang="en-US" altLang="en-US"/>
              <a:pPr>
                <a:defRPr/>
              </a:pPr>
              <a:t>‹N›</a:t>
            </a:fld>
            <a:endParaRPr lang="en-US" altLang="en-US"/>
          </a:p>
        </p:txBody>
      </p:sp>
    </p:spTree>
    <p:extLst>
      <p:ext uri="{BB962C8B-B14F-4D97-AF65-F5344CB8AC3E}">
        <p14:creationId xmlns:p14="http://schemas.microsoft.com/office/powerpoint/2010/main" val="1145208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40BDC1-A389-4DED-B6ED-DCFC2887D257}"/>
              </a:ext>
            </a:extLst>
          </p:cNvPr>
          <p:cNvSpPr>
            <a:spLocks noGrp="1"/>
          </p:cNvSpPr>
          <p:nvPr>
            <p:ph type="title"/>
          </p:nvPr>
        </p:nvSpPr>
        <p:spPr>
          <a:xfrm>
            <a:off x="685800" y="762000"/>
            <a:ext cx="7772400" cy="6096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79CE578-BA76-4C04-B693-B0569E33E1AE}"/>
              </a:ext>
            </a:extLst>
          </p:cNvPr>
          <p:cNvSpPr>
            <a:spLocks noGrp="1"/>
          </p:cNvSpPr>
          <p:nvPr>
            <p:ph type="body" sz="half" idx="1"/>
          </p:nvPr>
        </p:nvSpPr>
        <p:spPr>
          <a:xfrm>
            <a:off x="685800" y="1600200"/>
            <a:ext cx="3810000" cy="4495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grafico 3">
            <a:extLst>
              <a:ext uri="{FF2B5EF4-FFF2-40B4-BE49-F238E27FC236}">
                <a16:creationId xmlns:a16="http://schemas.microsoft.com/office/drawing/2014/main" id="{89B77052-5C70-4FC1-BBE6-4A78C741EF96}"/>
              </a:ext>
            </a:extLst>
          </p:cNvPr>
          <p:cNvSpPr>
            <a:spLocks noGrp="1"/>
          </p:cNvSpPr>
          <p:nvPr>
            <p:ph type="chart" sz="half" idx="2"/>
          </p:nvPr>
        </p:nvSpPr>
        <p:spPr>
          <a:xfrm>
            <a:off x="4648200" y="1600200"/>
            <a:ext cx="3810000" cy="4495800"/>
          </a:xfrm>
        </p:spPr>
        <p:txBody>
          <a:bodyPr/>
          <a:lstStyle/>
          <a:p>
            <a:pPr lvl="0"/>
            <a:endParaRPr lang="it-IT" noProof="0"/>
          </a:p>
        </p:txBody>
      </p:sp>
      <p:sp>
        <p:nvSpPr>
          <p:cNvPr id="5" name="Rectangle 4">
            <a:extLst>
              <a:ext uri="{FF2B5EF4-FFF2-40B4-BE49-F238E27FC236}">
                <a16:creationId xmlns:a16="http://schemas.microsoft.com/office/drawing/2014/main" id="{51A11E46-66E2-4893-BE1B-865DE90FAB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49E12CC-3753-4297-BDFC-0CC02BD48EB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6A077CC-1622-4236-BE56-F28EA8FC9F01}"/>
              </a:ext>
            </a:extLst>
          </p:cNvPr>
          <p:cNvSpPr>
            <a:spLocks noGrp="1" noChangeArrowheads="1"/>
          </p:cNvSpPr>
          <p:nvPr>
            <p:ph type="sldNum" sz="quarter" idx="12"/>
          </p:nvPr>
        </p:nvSpPr>
        <p:spPr>
          <a:ln/>
        </p:spPr>
        <p:txBody>
          <a:bodyPr/>
          <a:lstStyle>
            <a:lvl1pPr>
              <a:defRPr/>
            </a:lvl1pPr>
          </a:lstStyle>
          <a:p>
            <a:pPr>
              <a:defRPr/>
            </a:pPr>
            <a:fld id="{8055EA2C-9D34-4D61-8A9B-43626A67B8E9}" type="slidenum">
              <a:rPr lang="en-US" altLang="en-US"/>
              <a:pPr>
                <a:defRPr/>
              </a:pPr>
              <a:t>‹N›</a:t>
            </a:fld>
            <a:endParaRPr lang="en-US" altLang="en-US"/>
          </a:p>
        </p:txBody>
      </p:sp>
    </p:spTree>
    <p:extLst>
      <p:ext uri="{BB962C8B-B14F-4D97-AF65-F5344CB8AC3E}">
        <p14:creationId xmlns:p14="http://schemas.microsoft.com/office/powerpoint/2010/main" val="2821641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DE029-85CE-4DA0-B68D-0C2E66A663D4}"/>
              </a:ext>
            </a:extLst>
          </p:cNvPr>
          <p:cNvSpPr>
            <a:spLocks noGrp="1"/>
          </p:cNvSpPr>
          <p:nvPr>
            <p:ph type="title"/>
          </p:nvPr>
        </p:nvSpPr>
        <p:spPr>
          <a:xfrm>
            <a:off x="685800" y="762000"/>
            <a:ext cx="7772400" cy="609600"/>
          </a:xfrm>
        </p:spPr>
        <p:txBody>
          <a:bodyPr/>
          <a:lstStyle/>
          <a:p>
            <a:r>
              <a:rPr lang="it-IT"/>
              <a:t>Fare clic per modificare lo stile del titolo dello schema</a:t>
            </a:r>
          </a:p>
        </p:txBody>
      </p:sp>
      <p:sp>
        <p:nvSpPr>
          <p:cNvPr id="3" name="Segnaposto grafico 2">
            <a:extLst>
              <a:ext uri="{FF2B5EF4-FFF2-40B4-BE49-F238E27FC236}">
                <a16:creationId xmlns:a16="http://schemas.microsoft.com/office/drawing/2014/main" id="{27066B3B-ED05-401F-B5C4-6AC1BA90A447}"/>
              </a:ext>
            </a:extLst>
          </p:cNvPr>
          <p:cNvSpPr>
            <a:spLocks noGrp="1"/>
          </p:cNvSpPr>
          <p:nvPr>
            <p:ph type="chart" idx="1"/>
          </p:nvPr>
        </p:nvSpPr>
        <p:spPr>
          <a:xfrm>
            <a:off x="685800" y="1600200"/>
            <a:ext cx="7772400" cy="4495800"/>
          </a:xfrm>
        </p:spPr>
        <p:txBody>
          <a:bodyPr/>
          <a:lstStyle/>
          <a:p>
            <a:pPr lvl="0"/>
            <a:endParaRPr lang="it-IT" noProof="0"/>
          </a:p>
        </p:txBody>
      </p:sp>
      <p:sp>
        <p:nvSpPr>
          <p:cNvPr id="4" name="Rectangle 4">
            <a:extLst>
              <a:ext uri="{FF2B5EF4-FFF2-40B4-BE49-F238E27FC236}">
                <a16:creationId xmlns:a16="http://schemas.microsoft.com/office/drawing/2014/main" id="{D752A4BB-FD55-49D6-B476-14D3AD7238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7A44947-6C5C-4AFB-9059-AB75DA21B9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FC3DFA4-62AA-4860-B22D-FF95A3781E93}"/>
              </a:ext>
            </a:extLst>
          </p:cNvPr>
          <p:cNvSpPr>
            <a:spLocks noGrp="1" noChangeArrowheads="1"/>
          </p:cNvSpPr>
          <p:nvPr>
            <p:ph type="sldNum" sz="quarter" idx="12"/>
          </p:nvPr>
        </p:nvSpPr>
        <p:spPr>
          <a:ln/>
        </p:spPr>
        <p:txBody>
          <a:bodyPr/>
          <a:lstStyle>
            <a:lvl1pPr>
              <a:defRPr/>
            </a:lvl1pPr>
          </a:lstStyle>
          <a:p>
            <a:pPr>
              <a:defRPr/>
            </a:pPr>
            <a:fld id="{4EE1DC1B-DBFB-41D2-8446-93333E6188F7}" type="slidenum">
              <a:rPr lang="en-US" altLang="en-US"/>
              <a:pPr>
                <a:defRPr/>
              </a:pPr>
              <a:t>‹N›</a:t>
            </a:fld>
            <a:endParaRPr lang="en-US" altLang="en-US"/>
          </a:p>
        </p:txBody>
      </p:sp>
    </p:spTree>
    <p:extLst>
      <p:ext uri="{BB962C8B-B14F-4D97-AF65-F5344CB8AC3E}">
        <p14:creationId xmlns:p14="http://schemas.microsoft.com/office/powerpoint/2010/main" val="1578221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85BE09-30AB-4CA1-9FC8-2C868B3897FE}"/>
              </a:ext>
            </a:extLst>
          </p:cNvPr>
          <p:cNvSpPr>
            <a:spLocks noGrp="1"/>
          </p:cNvSpPr>
          <p:nvPr>
            <p:ph type="title"/>
          </p:nvPr>
        </p:nvSpPr>
        <p:spPr>
          <a:xfrm>
            <a:off x="685800" y="762000"/>
            <a:ext cx="7772400" cy="609600"/>
          </a:xfrm>
        </p:spPr>
        <p:txBody>
          <a:bodyPr/>
          <a:lstStyle/>
          <a:p>
            <a:r>
              <a:rPr lang="it-IT"/>
              <a:t>Fare clic per modificare lo stile del titolo dello schema</a:t>
            </a:r>
          </a:p>
        </p:txBody>
      </p:sp>
      <p:sp>
        <p:nvSpPr>
          <p:cNvPr id="3" name="Segnaposto grafico 2">
            <a:extLst>
              <a:ext uri="{FF2B5EF4-FFF2-40B4-BE49-F238E27FC236}">
                <a16:creationId xmlns:a16="http://schemas.microsoft.com/office/drawing/2014/main" id="{A1F36F53-344B-4C14-9983-F56CBA255324}"/>
              </a:ext>
            </a:extLst>
          </p:cNvPr>
          <p:cNvSpPr>
            <a:spLocks noGrp="1"/>
          </p:cNvSpPr>
          <p:nvPr>
            <p:ph type="chart" sz="half" idx="1"/>
          </p:nvPr>
        </p:nvSpPr>
        <p:spPr>
          <a:xfrm>
            <a:off x="685800" y="1600200"/>
            <a:ext cx="3810000" cy="4495800"/>
          </a:xfrm>
        </p:spPr>
        <p:txBody>
          <a:bodyPr/>
          <a:lstStyle/>
          <a:p>
            <a:pPr lvl="0"/>
            <a:endParaRPr lang="it-IT" noProof="0"/>
          </a:p>
        </p:txBody>
      </p:sp>
      <p:sp>
        <p:nvSpPr>
          <p:cNvPr id="4" name="Segnaposto testo 3">
            <a:extLst>
              <a:ext uri="{FF2B5EF4-FFF2-40B4-BE49-F238E27FC236}">
                <a16:creationId xmlns:a16="http://schemas.microsoft.com/office/drawing/2014/main" id="{03A59B15-4277-4D7D-968E-205078A97DE6}"/>
              </a:ext>
            </a:extLst>
          </p:cNvPr>
          <p:cNvSpPr>
            <a:spLocks noGrp="1"/>
          </p:cNvSpPr>
          <p:nvPr>
            <p:ph type="body" sz="half" idx="2"/>
          </p:nvPr>
        </p:nvSpPr>
        <p:spPr>
          <a:xfrm>
            <a:off x="4648200" y="1600200"/>
            <a:ext cx="3810000" cy="4495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3691E08D-5DCC-44F3-B4AA-3EBC4C7DA8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30953B2-83AC-4141-B088-38887E5A89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C0E5BF8-E921-4534-8652-5CBA94E17F75}"/>
              </a:ext>
            </a:extLst>
          </p:cNvPr>
          <p:cNvSpPr>
            <a:spLocks noGrp="1" noChangeArrowheads="1"/>
          </p:cNvSpPr>
          <p:nvPr>
            <p:ph type="sldNum" sz="quarter" idx="12"/>
          </p:nvPr>
        </p:nvSpPr>
        <p:spPr>
          <a:ln/>
        </p:spPr>
        <p:txBody>
          <a:bodyPr/>
          <a:lstStyle>
            <a:lvl1pPr>
              <a:defRPr/>
            </a:lvl1pPr>
          </a:lstStyle>
          <a:p>
            <a:pPr>
              <a:defRPr/>
            </a:pPr>
            <a:fld id="{0B809CF1-13FA-4845-A89E-E97D2482B324}" type="slidenum">
              <a:rPr lang="en-US" altLang="en-US"/>
              <a:pPr>
                <a:defRPr/>
              </a:pPr>
              <a:t>‹N›</a:t>
            </a:fld>
            <a:endParaRPr lang="en-US" altLang="en-US"/>
          </a:p>
        </p:txBody>
      </p:sp>
    </p:spTree>
    <p:extLst>
      <p:ext uri="{BB962C8B-B14F-4D97-AF65-F5344CB8AC3E}">
        <p14:creationId xmlns:p14="http://schemas.microsoft.com/office/powerpoint/2010/main" val="209571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C15A20-D50F-47FC-983A-6EB3C745A2E1}"/>
              </a:ext>
            </a:extLst>
          </p:cNvPr>
          <p:cNvSpPr>
            <a:spLocks noGrp="1"/>
          </p:cNvSpPr>
          <p:nvPr>
            <p:ph type="title"/>
          </p:nvPr>
        </p:nvSpPr>
        <p:spPr>
          <a:xfrm>
            <a:off x="685800" y="762000"/>
            <a:ext cx="7772400" cy="609600"/>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C951A559-6A9A-4F2A-987F-E3D44C6288BB}"/>
              </a:ext>
            </a:extLst>
          </p:cNvPr>
          <p:cNvSpPr>
            <a:spLocks noGrp="1"/>
          </p:cNvSpPr>
          <p:nvPr>
            <p:ph type="tbl" idx="1"/>
          </p:nvPr>
        </p:nvSpPr>
        <p:spPr>
          <a:xfrm>
            <a:off x="685800" y="1600200"/>
            <a:ext cx="7772400" cy="4495800"/>
          </a:xfrm>
        </p:spPr>
        <p:txBody>
          <a:bodyPr/>
          <a:lstStyle/>
          <a:p>
            <a:pPr lvl="0"/>
            <a:endParaRPr lang="it-IT" noProof="0"/>
          </a:p>
        </p:txBody>
      </p:sp>
      <p:sp>
        <p:nvSpPr>
          <p:cNvPr id="4" name="Rectangle 4">
            <a:extLst>
              <a:ext uri="{FF2B5EF4-FFF2-40B4-BE49-F238E27FC236}">
                <a16:creationId xmlns:a16="http://schemas.microsoft.com/office/drawing/2014/main" id="{7EECD369-EAC4-454C-BC8B-C7C53914D6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97FE77B-9441-47B9-8791-D3B87DEAD2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26579B8-3C9E-4EEF-90AA-3EF06D19DED4}"/>
              </a:ext>
            </a:extLst>
          </p:cNvPr>
          <p:cNvSpPr>
            <a:spLocks noGrp="1" noChangeArrowheads="1"/>
          </p:cNvSpPr>
          <p:nvPr>
            <p:ph type="sldNum" sz="quarter" idx="12"/>
          </p:nvPr>
        </p:nvSpPr>
        <p:spPr>
          <a:ln/>
        </p:spPr>
        <p:txBody>
          <a:bodyPr/>
          <a:lstStyle>
            <a:lvl1pPr>
              <a:defRPr/>
            </a:lvl1pPr>
          </a:lstStyle>
          <a:p>
            <a:pPr>
              <a:defRPr/>
            </a:pPr>
            <a:fld id="{EA1B01BC-579E-4E44-B911-2CA812A386A5}" type="slidenum">
              <a:rPr lang="en-US" altLang="en-US"/>
              <a:pPr>
                <a:defRPr/>
              </a:pPr>
              <a:t>‹N›</a:t>
            </a:fld>
            <a:endParaRPr lang="en-US" altLang="en-US"/>
          </a:p>
        </p:txBody>
      </p:sp>
    </p:spTree>
    <p:extLst>
      <p:ext uri="{BB962C8B-B14F-4D97-AF65-F5344CB8AC3E}">
        <p14:creationId xmlns:p14="http://schemas.microsoft.com/office/powerpoint/2010/main" val="344472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2719C1-3A9A-4898-A721-9995C385930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8DA0CB7-ED23-49C6-8798-0D4BAB20B66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05E4DD1-2180-430F-BCBC-98A7D5B029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B456B4B-88E9-466C-B000-2B4894EE387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A96B460-6B95-41D3-8490-A15C555BC8DE}"/>
              </a:ext>
            </a:extLst>
          </p:cNvPr>
          <p:cNvSpPr>
            <a:spLocks noGrp="1" noChangeArrowheads="1"/>
          </p:cNvSpPr>
          <p:nvPr>
            <p:ph type="sldNum" sz="quarter" idx="12"/>
          </p:nvPr>
        </p:nvSpPr>
        <p:spPr>
          <a:ln/>
        </p:spPr>
        <p:txBody>
          <a:bodyPr/>
          <a:lstStyle>
            <a:lvl1pPr>
              <a:defRPr/>
            </a:lvl1pPr>
          </a:lstStyle>
          <a:p>
            <a:pPr>
              <a:defRPr/>
            </a:pPr>
            <a:fld id="{FDE6D17E-C2CB-4465-BF72-4010EF83B634}" type="slidenum">
              <a:rPr lang="en-US" altLang="en-US"/>
              <a:pPr>
                <a:defRPr/>
              </a:pPr>
              <a:t>‹N›</a:t>
            </a:fld>
            <a:endParaRPr lang="en-US" altLang="en-US"/>
          </a:p>
        </p:txBody>
      </p:sp>
    </p:spTree>
    <p:extLst>
      <p:ext uri="{BB962C8B-B14F-4D97-AF65-F5344CB8AC3E}">
        <p14:creationId xmlns:p14="http://schemas.microsoft.com/office/powerpoint/2010/main" val="3966498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907937-11EB-47F6-BB7C-10B941D5B4ED}"/>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15C02E4-B2A9-4E6C-A2CA-828C9D4D493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41D470CF-8F8F-42D0-B498-A620544211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47BDF66-17B2-4690-AA2D-E00EF09ADE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A1E24E7-5B3F-4F8E-BFCA-BB86CB499224}"/>
              </a:ext>
            </a:extLst>
          </p:cNvPr>
          <p:cNvSpPr>
            <a:spLocks noGrp="1" noChangeArrowheads="1"/>
          </p:cNvSpPr>
          <p:nvPr>
            <p:ph type="sldNum" sz="quarter" idx="12"/>
          </p:nvPr>
        </p:nvSpPr>
        <p:spPr>
          <a:ln/>
        </p:spPr>
        <p:txBody>
          <a:bodyPr/>
          <a:lstStyle>
            <a:lvl1pPr>
              <a:defRPr/>
            </a:lvl1pPr>
          </a:lstStyle>
          <a:p>
            <a:pPr>
              <a:defRPr/>
            </a:pPr>
            <a:fld id="{B6CF52DA-51F2-477E-8FB7-DD321E6B285E}" type="slidenum">
              <a:rPr lang="en-US" altLang="en-US"/>
              <a:pPr>
                <a:defRPr/>
              </a:pPr>
              <a:t>‹N›</a:t>
            </a:fld>
            <a:endParaRPr lang="en-US" altLang="en-US"/>
          </a:p>
        </p:txBody>
      </p:sp>
    </p:spTree>
    <p:extLst>
      <p:ext uri="{BB962C8B-B14F-4D97-AF65-F5344CB8AC3E}">
        <p14:creationId xmlns:p14="http://schemas.microsoft.com/office/powerpoint/2010/main" val="3452639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40E521-9664-4430-88A5-16F2D56C5E5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FA2B29-DAD9-42C0-A868-A52676C217D5}"/>
              </a:ext>
            </a:extLst>
          </p:cNvPr>
          <p:cNvSpPr>
            <a:spLocks noGrp="1"/>
          </p:cNvSpPr>
          <p:nvPr>
            <p:ph sz="half" idx="1"/>
          </p:nvPr>
        </p:nvSpPr>
        <p:spPr>
          <a:xfrm>
            <a:off x="685800" y="1600200"/>
            <a:ext cx="3810000" cy="4495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1303403-C4C5-48EE-86A0-348989B37A32}"/>
              </a:ext>
            </a:extLst>
          </p:cNvPr>
          <p:cNvSpPr>
            <a:spLocks noGrp="1"/>
          </p:cNvSpPr>
          <p:nvPr>
            <p:ph sz="half" idx="2"/>
          </p:nvPr>
        </p:nvSpPr>
        <p:spPr>
          <a:xfrm>
            <a:off x="4648200" y="1600200"/>
            <a:ext cx="3810000" cy="4495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7D47FF2D-73F4-4D94-84F8-01443253F3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BE5E0CF-79CD-4202-B94E-F513ECF434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807F5B6-FAD4-4241-A7EE-AB3BB00BF2DA}"/>
              </a:ext>
            </a:extLst>
          </p:cNvPr>
          <p:cNvSpPr>
            <a:spLocks noGrp="1" noChangeArrowheads="1"/>
          </p:cNvSpPr>
          <p:nvPr>
            <p:ph type="sldNum" sz="quarter" idx="12"/>
          </p:nvPr>
        </p:nvSpPr>
        <p:spPr>
          <a:ln/>
        </p:spPr>
        <p:txBody>
          <a:bodyPr/>
          <a:lstStyle>
            <a:lvl1pPr>
              <a:defRPr/>
            </a:lvl1pPr>
          </a:lstStyle>
          <a:p>
            <a:pPr>
              <a:defRPr/>
            </a:pPr>
            <a:fld id="{B8F49D9D-F2B7-4028-BC33-2B99CB0351A2}" type="slidenum">
              <a:rPr lang="en-US" altLang="en-US"/>
              <a:pPr>
                <a:defRPr/>
              </a:pPr>
              <a:t>‹N›</a:t>
            </a:fld>
            <a:endParaRPr lang="en-US" altLang="en-US"/>
          </a:p>
        </p:txBody>
      </p:sp>
    </p:spTree>
    <p:extLst>
      <p:ext uri="{BB962C8B-B14F-4D97-AF65-F5344CB8AC3E}">
        <p14:creationId xmlns:p14="http://schemas.microsoft.com/office/powerpoint/2010/main" val="2841645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0ABE2D-F718-4119-889D-29955EC48736}"/>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8E24EDB-73E4-480B-BA98-70F1B4A119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7609D15-DB13-495F-9D61-0C9EDFC72F43}"/>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AEA1BEE-BCE4-4C79-8B43-6B759EB77A9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4509A07-D565-4EAF-9AC4-2A3E384C92BB}"/>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9BCF67F3-F453-41F9-9FDA-FC04D13684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07FEFBB-FE02-436C-BD03-9338E012A0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0CFCC07-DAAE-479F-AC1A-BB4A4D4AB17C}"/>
              </a:ext>
            </a:extLst>
          </p:cNvPr>
          <p:cNvSpPr>
            <a:spLocks noGrp="1" noChangeArrowheads="1"/>
          </p:cNvSpPr>
          <p:nvPr>
            <p:ph type="sldNum" sz="quarter" idx="12"/>
          </p:nvPr>
        </p:nvSpPr>
        <p:spPr>
          <a:ln/>
        </p:spPr>
        <p:txBody>
          <a:bodyPr/>
          <a:lstStyle>
            <a:lvl1pPr>
              <a:defRPr/>
            </a:lvl1pPr>
          </a:lstStyle>
          <a:p>
            <a:pPr>
              <a:defRPr/>
            </a:pPr>
            <a:fld id="{A4AECFF8-75CA-4900-A6DB-A1D3A664B121}" type="slidenum">
              <a:rPr lang="en-US" altLang="en-US"/>
              <a:pPr>
                <a:defRPr/>
              </a:pPr>
              <a:t>‹N›</a:t>
            </a:fld>
            <a:endParaRPr lang="en-US" altLang="en-US"/>
          </a:p>
        </p:txBody>
      </p:sp>
    </p:spTree>
    <p:extLst>
      <p:ext uri="{BB962C8B-B14F-4D97-AF65-F5344CB8AC3E}">
        <p14:creationId xmlns:p14="http://schemas.microsoft.com/office/powerpoint/2010/main" val="234531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B992BA-446A-4AF1-89BE-464CD5C23EFB}"/>
              </a:ext>
            </a:extLst>
          </p:cNvPr>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62A67874-9D6D-464B-A443-440484C951D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C634CA0-4E84-40AE-9BDD-6FB1A0B797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9E53B61-A6C4-4229-80AB-89448D629E57}"/>
              </a:ext>
            </a:extLst>
          </p:cNvPr>
          <p:cNvSpPr>
            <a:spLocks noGrp="1" noChangeArrowheads="1"/>
          </p:cNvSpPr>
          <p:nvPr>
            <p:ph type="sldNum" sz="quarter" idx="12"/>
          </p:nvPr>
        </p:nvSpPr>
        <p:spPr>
          <a:ln/>
        </p:spPr>
        <p:txBody>
          <a:bodyPr/>
          <a:lstStyle>
            <a:lvl1pPr>
              <a:defRPr/>
            </a:lvl1pPr>
          </a:lstStyle>
          <a:p>
            <a:pPr>
              <a:defRPr/>
            </a:pPr>
            <a:fld id="{3D0ADC54-50D7-4B71-99E0-8152377A0D6F}" type="slidenum">
              <a:rPr lang="en-US" altLang="en-US"/>
              <a:pPr>
                <a:defRPr/>
              </a:pPr>
              <a:t>‹N›</a:t>
            </a:fld>
            <a:endParaRPr lang="en-US" altLang="en-US"/>
          </a:p>
        </p:txBody>
      </p:sp>
    </p:spTree>
    <p:extLst>
      <p:ext uri="{BB962C8B-B14F-4D97-AF65-F5344CB8AC3E}">
        <p14:creationId xmlns:p14="http://schemas.microsoft.com/office/powerpoint/2010/main" val="148798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334067-2C2A-42AF-99AD-DC5DCBACE9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CECE4D1-C10A-42AE-AFF3-DE1B9921E8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3CD58D8-C096-48E6-A1EA-27258D2A77CF}"/>
              </a:ext>
            </a:extLst>
          </p:cNvPr>
          <p:cNvSpPr>
            <a:spLocks noGrp="1" noChangeArrowheads="1"/>
          </p:cNvSpPr>
          <p:nvPr>
            <p:ph type="sldNum" sz="quarter" idx="12"/>
          </p:nvPr>
        </p:nvSpPr>
        <p:spPr>
          <a:ln/>
        </p:spPr>
        <p:txBody>
          <a:bodyPr/>
          <a:lstStyle>
            <a:lvl1pPr>
              <a:defRPr/>
            </a:lvl1pPr>
          </a:lstStyle>
          <a:p>
            <a:pPr>
              <a:defRPr/>
            </a:pPr>
            <a:fld id="{4B5B6DFA-7277-40D8-BB10-FE4BF95BD8DF}" type="slidenum">
              <a:rPr lang="en-US" altLang="en-US"/>
              <a:pPr>
                <a:defRPr/>
              </a:pPr>
              <a:t>‹N›</a:t>
            </a:fld>
            <a:endParaRPr lang="en-US" altLang="en-US"/>
          </a:p>
        </p:txBody>
      </p:sp>
    </p:spTree>
    <p:extLst>
      <p:ext uri="{BB962C8B-B14F-4D97-AF65-F5344CB8AC3E}">
        <p14:creationId xmlns:p14="http://schemas.microsoft.com/office/powerpoint/2010/main" val="405365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D1E68C-3EED-4E55-B90A-A06D7B1B6FE5}"/>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A3324C8-8EB1-4481-9597-8414B93822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04652D3-B450-4670-9879-C5F23983CDD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259B2F20-0A84-409C-B2B0-5ACBF58EB84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37AB510-FC32-441D-9BB2-32897801E4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ECF1B5B-7362-417E-B015-EFC71ABD84D7}"/>
              </a:ext>
            </a:extLst>
          </p:cNvPr>
          <p:cNvSpPr>
            <a:spLocks noGrp="1" noChangeArrowheads="1"/>
          </p:cNvSpPr>
          <p:nvPr>
            <p:ph type="sldNum" sz="quarter" idx="12"/>
          </p:nvPr>
        </p:nvSpPr>
        <p:spPr>
          <a:ln/>
        </p:spPr>
        <p:txBody>
          <a:bodyPr/>
          <a:lstStyle>
            <a:lvl1pPr>
              <a:defRPr/>
            </a:lvl1pPr>
          </a:lstStyle>
          <a:p>
            <a:pPr>
              <a:defRPr/>
            </a:pPr>
            <a:fld id="{892D4EB1-59B4-466F-A432-9FE46FF79586}" type="slidenum">
              <a:rPr lang="en-US" altLang="en-US"/>
              <a:pPr>
                <a:defRPr/>
              </a:pPr>
              <a:t>‹N›</a:t>
            </a:fld>
            <a:endParaRPr lang="en-US" altLang="en-US"/>
          </a:p>
        </p:txBody>
      </p:sp>
    </p:spTree>
    <p:extLst>
      <p:ext uri="{BB962C8B-B14F-4D97-AF65-F5344CB8AC3E}">
        <p14:creationId xmlns:p14="http://schemas.microsoft.com/office/powerpoint/2010/main" val="155812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2F8FF0-0B29-49E6-AE88-50C4D8A29C78}"/>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1D0B182-4738-4DDC-97F9-78A68CE2C36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25C479E4-E2D5-4FB7-BF50-ABE6CE6E64B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2CFF771D-0EEF-499E-AE53-22F2B2EA6F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4370F36-0630-4D3D-AA21-3A732A6F7A5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0FFD249-CCB7-490C-B289-0BC341CEB51A}"/>
              </a:ext>
            </a:extLst>
          </p:cNvPr>
          <p:cNvSpPr>
            <a:spLocks noGrp="1" noChangeArrowheads="1"/>
          </p:cNvSpPr>
          <p:nvPr>
            <p:ph type="sldNum" sz="quarter" idx="12"/>
          </p:nvPr>
        </p:nvSpPr>
        <p:spPr>
          <a:ln/>
        </p:spPr>
        <p:txBody>
          <a:bodyPr/>
          <a:lstStyle>
            <a:lvl1pPr>
              <a:defRPr/>
            </a:lvl1pPr>
          </a:lstStyle>
          <a:p>
            <a:pPr>
              <a:defRPr/>
            </a:pPr>
            <a:fld id="{B629C597-CC34-4F70-A20E-E9D078A814B3}" type="slidenum">
              <a:rPr lang="en-US" altLang="en-US"/>
              <a:pPr>
                <a:defRPr/>
              </a:pPr>
              <a:t>‹N›</a:t>
            </a:fld>
            <a:endParaRPr lang="en-US" altLang="en-US"/>
          </a:p>
        </p:txBody>
      </p:sp>
    </p:spTree>
    <p:extLst>
      <p:ext uri="{BB962C8B-B14F-4D97-AF65-F5344CB8AC3E}">
        <p14:creationId xmlns:p14="http://schemas.microsoft.com/office/powerpoint/2010/main" val="1116508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10632"/>
            </a:gs>
            <a:gs pos="100000">
              <a:srgbClr val="020C6C"/>
            </a:gs>
          </a:gsLst>
          <a:lin ang="5400000" scaled="1"/>
        </a:gra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6507053-5026-441B-B778-FBA4B6AF4BD7}"/>
              </a:ext>
            </a:extLst>
          </p:cNvPr>
          <p:cNvSpPr>
            <a:spLocks noGrp="1" noChangeArrowheads="1"/>
          </p:cNvSpPr>
          <p:nvPr>
            <p:ph type="title"/>
          </p:nvPr>
        </p:nvSpPr>
        <p:spPr bwMode="auto">
          <a:xfrm>
            <a:off x="685800" y="7620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Rectangle 3">
            <a:extLst>
              <a:ext uri="{FF2B5EF4-FFF2-40B4-BE49-F238E27FC236}">
                <a16:creationId xmlns:a16="http://schemas.microsoft.com/office/drawing/2014/main" id="{C34B5998-5264-4E31-9E3C-21EBC9049280}"/>
              </a:ext>
            </a:extLst>
          </p:cNvPr>
          <p:cNvSpPr>
            <a:spLocks noGrp="1" noChangeArrowheads="1"/>
          </p:cNvSpPr>
          <p:nvPr>
            <p:ph type="body" idx="1"/>
          </p:nvPr>
        </p:nvSpPr>
        <p:spPr bwMode="auto">
          <a:xfrm>
            <a:off x="685800" y="16002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76" name="Rectangle 4">
            <a:extLst>
              <a:ext uri="{FF2B5EF4-FFF2-40B4-BE49-F238E27FC236}">
                <a16:creationId xmlns:a16="http://schemas.microsoft.com/office/drawing/2014/main" id="{1F1897CE-C881-454D-B7EE-F9913F80F915}"/>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28677" name="Rectangle 5">
            <a:extLst>
              <a:ext uri="{FF2B5EF4-FFF2-40B4-BE49-F238E27FC236}">
                <a16:creationId xmlns:a16="http://schemas.microsoft.com/office/drawing/2014/main" id="{2503F7F0-C1E5-482C-B40D-BBABBB8F7BA5}"/>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28678" name="Rectangle 6">
            <a:extLst>
              <a:ext uri="{FF2B5EF4-FFF2-40B4-BE49-F238E27FC236}">
                <a16:creationId xmlns:a16="http://schemas.microsoft.com/office/drawing/2014/main" id="{E5964B5F-C91C-4F8D-9994-DB20036718BE}"/>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61A3E9F-2E22-4066-8A59-2BC6ED986DE8}"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483685"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rtl="0" eaLnBrk="0" fontAlgn="base" hangingPunct="0">
        <a:lnSpc>
          <a:spcPct val="90000"/>
        </a:lnSpc>
        <a:spcBef>
          <a:spcPct val="0"/>
        </a:spcBef>
        <a:spcAft>
          <a:spcPct val="0"/>
        </a:spcAft>
        <a:defRPr sz="3200" b="1" kern="1200">
          <a:solidFill>
            <a:schemeClr val="bg1"/>
          </a:solidFill>
          <a:effectLst>
            <a:outerShdw blurRad="38100" dist="38100" dir="2700000" algn="tl">
              <a:srgbClr val="000000"/>
            </a:outerShdw>
          </a:effectLst>
          <a:latin typeface="+mj-lt"/>
          <a:ea typeface="+mj-ea"/>
          <a:cs typeface="+mj-cs"/>
        </a:defRPr>
      </a:lvl1pPr>
      <a:lvl2pPr algn="l" rtl="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2pPr>
      <a:lvl3pPr algn="l" rtl="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3pPr>
      <a:lvl4pPr algn="l" rtl="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4pPr>
      <a:lvl5pPr algn="l" rtl="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5pPr>
      <a:lvl6pPr marL="457200" algn="l" rtl="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6pPr>
      <a:lvl7pPr marL="914400" algn="l" rtl="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7pPr>
      <a:lvl8pPr marL="1371600" algn="l" rtl="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8pPr>
      <a:lvl9pPr marL="1828800" algn="l" rtl="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9pPr>
    </p:titleStyle>
    <p:bodyStyle>
      <a:lvl1pPr algn="l" rtl="0" eaLnBrk="0" fontAlgn="base" hangingPunct="0">
        <a:lnSpc>
          <a:spcPct val="90000"/>
        </a:lnSpc>
        <a:spcBef>
          <a:spcPct val="20000"/>
        </a:spcBef>
        <a:spcAft>
          <a:spcPct val="0"/>
        </a:spcAft>
        <a:buClr>
          <a:srgbClr val="FF3300"/>
        </a:buClr>
        <a:buSzPct val="90000"/>
        <a:defRPr sz="2800" b="1" i="1" kern="1200">
          <a:solidFill>
            <a:schemeClr val="bg1"/>
          </a:solidFill>
          <a:latin typeface="+mn-lt"/>
          <a:ea typeface="+mn-ea"/>
          <a:cs typeface="+mn-cs"/>
        </a:defRPr>
      </a:lvl1pPr>
      <a:lvl2pPr marL="573088" indent="-287338" algn="l" rtl="0" eaLnBrk="0" fontAlgn="base" hangingPunct="0">
        <a:spcBef>
          <a:spcPct val="20000"/>
        </a:spcBef>
        <a:spcAft>
          <a:spcPct val="0"/>
        </a:spcAft>
        <a:buClr>
          <a:srgbClr val="FF3300"/>
        </a:buClr>
        <a:buChar char="•"/>
        <a:defRPr sz="2400" b="1" kern="1200">
          <a:solidFill>
            <a:schemeClr val="bg1"/>
          </a:solidFill>
          <a:effectLst>
            <a:outerShdw blurRad="38100" dist="38100" dir="2700000" algn="tl">
              <a:srgbClr val="000000"/>
            </a:outerShdw>
          </a:effectLst>
          <a:latin typeface="+mj-lt"/>
          <a:ea typeface="+mn-ea"/>
          <a:cs typeface="+mn-cs"/>
        </a:defRPr>
      </a:lvl2pPr>
      <a:lvl3pPr marL="1033463" indent="-236538" algn="l" rtl="0" eaLnBrk="0" fontAlgn="base" hangingPunct="0">
        <a:spcBef>
          <a:spcPct val="20000"/>
        </a:spcBef>
        <a:spcAft>
          <a:spcPct val="0"/>
        </a:spcAft>
        <a:buClr>
          <a:srgbClr val="FF3300"/>
        </a:buClr>
        <a:buChar char="•"/>
        <a:defRPr sz="2200" b="1" kern="1200">
          <a:solidFill>
            <a:schemeClr val="bg1"/>
          </a:solidFill>
          <a:latin typeface="+mj-lt"/>
          <a:ea typeface="+mn-ea"/>
          <a:cs typeface="+mn-cs"/>
        </a:defRPr>
      </a:lvl3pPr>
      <a:lvl4pPr marL="1600200" indent="-280988" algn="l" rtl="0" eaLnBrk="0" fontAlgn="base" hangingPunct="0">
        <a:spcBef>
          <a:spcPct val="20000"/>
        </a:spcBef>
        <a:spcAft>
          <a:spcPct val="0"/>
        </a:spcAft>
        <a:buClr>
          <a:srgbClr val="FF3300"/>
        </a:buClr>
        <a:buChar char="•"/>
        <a:defRPr sz="2000" b="1" kern="1200">
          <a:solidFill>
            <a:schemeClr val="bg1"/>
          </a:solidFill>
          <a:latin typeface="+mj-lt"/>
          <a:ea typeface="+mn-ea"/>
          <a:cs typeface="+mn-cs"/>
        </a:defRPr>
      </a:lvl4pPr>
      <a:lvl5pPr marL="2057400" indent="-228600" algn="l" rtl="0" eaLnBrk="0" fontAlgn="base" hangingPunct="0">
        <a:spcBef>
          <a:spcPct val="20000"/>
        </a:spcBef>
        <a:spcAft>
          <a:spcPct val="0"/>
        </a:spcAft>
        <a:buClr>
          <a:srgbClr val="FF3300"/>
        </a:buClr>
        <a:buChar char="•"/>
        <a:defRPr b="1"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6.xml"/><Relationship Id="rId1" Type="http://schemas.openxmlformats.org/officeDocument/2006/relationships/themeOverride" Target="../theme/themeOverride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oleObject" Target="../embeddings/oleObject54.bin"/><Relationship Id="rId5" Type="http://schemas.openxmlformats.org/officeDocument/2006/relationships/image" Target="../media/image95.jpeg"/><Relationship Id="rId4" Type="http://schemas.openxmlformats.org/officeDocument/2006/relationships/image" Target="../media/image94.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102.png"/><Relationship Id="rId18" Type="http://schemas.openxmlformats.org/officeDocument/2006/relationships/oleObject" Target="../embeddings/oleObject62.bin"/><Relationship Id="rId3" Type="http://schemas.openxmlformats.org/officeDocument/2006/relationships/notesSlide" Target="../notesSlides/notesSlide74.xml"/><Relationship Id="rId7" Type="http://schemas.openxmlformats.org/officeDocument/2006/relationships/image" Target="../media/image99.png"/><Relationship Id="rId12" Type="http://schemas.openxmlformats.org/officeDocument/2006/relationships/oleObject" Target="../embeddings/oleObject59.bin"/><Relationship Id="rId17" Type="http://schemas.openxmlformats.org/officeDocument/2006/relationships/image" Target="../media/image104.png"/><Relationship Id="rId2" Type="http://schemas.openxmlformats.org/officeDocument/2006/relationships/slideLayout" Target="../slideLayouts/slideLayout7.xml"/><Relationship Id="rId16" Type="http://schemas.openxmlformats.org/officeDocument/2006/relationships/oleObject" Target="../embeddings/oleObject61.bin"/><Relationship Id="rId1" Type="http://schemas.openxmlformats.org/officeDocument/2006/relationships/vmlDrawing" Target="../drawings/vmlDrawing34.vml"/><Relationship Id="rId6" Type="http://schemas.openxmlformats.org/officeDocument/2006/relationships/oleObject" Target="../embeddings/oleObject56.bin"/><Relationship Id="rId11" Type="http://schemas.openxmlformats.org/officeDocument/2006/relationships/image" Target="../media/image101.png"/><Relationship Id="rId5" Type="http://schemas.openxmlformats.org/officeDocument/2006/relationships/image" Target="../media/image98.png"/><Relationship Id="rId15" Type="http://schemas.openxmlformats.org/officeDocument/2006/relationships/image" Target="../media/image103.png"/><Relationship Id="rId10" Type="http://schemas.openxmlformats.org/officeDocument/2006/relationships/oleObject" Target="../embeddings/oleObject58.bin"/><Relationship Id="rId19" Type="http://schemas.openxmlformats.org/officeDocument/2006/relationships/image" Target="../media/image12.wmf"/><Relationship Id="rId4" Type="http://schemas.openxmlformats.org/officeDocument/2006/relationships/oleObject" Target="../embeddings/oleObject55.bin"/><Relationship Id="rId9" Type="http://schemas.openxmlformats.org/officeDocument/2006/relationships/image" Target="../media/image100.png"/><Relationship Id="rId14" Type="http://schemas.openxmlformats.org/officeDocument/2006/relationships/oleObject" Target="../embeddings/oleObject60.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video" Target="file:///C:\WINDOWS\Desktop\rel%20finaleBAIA\CRT%20%20ICD.mpg" TargetMode="External"/><Relationship Id="rId4" Type="http://schemas.openxmlformats.org/officeDocument/2006/relationships/image" Target="../media/image105.png"/></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video" Target="file:///E:\03%20Anatomy\leads.mp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7.xml"/><Relationship Id="rId1" Type="http://schemas.openxmlformats.org/officeDocument/2006/relationships/video" Target="file:///F:\digital_color_cinpak.av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oleObject" Target="../embeddings/oleObject63.bin"/><Relationship Id="rId5" Type="http://schemas.openxmlformats.org/officeDocument/2006/relationships/image" Target="../media/image109.png"/><Relationship Id="rId4" Type="http://schemas.openxmlformats.org/officeDocument/2006/relationships/image" Target="../media/image108.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oleObject" Target="../embeddings/oleObject64.bin"/><Relationship Id="rId5" Type="http://schemas.openxmlformats.org/officeDocument/2006/relationships/image" Target="../media/image110.png"/><Relationship Id="rId4" Type="http://schemas.openxmlformats.org/officeDocument/2006/relationships/image" Target="../media/image108.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2.w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3.w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8.emf"/><Relationship Id="rId4"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19.emf"/><Relationship Id="rId4" Type="http://schemas.openxmlformats.org/officeDocument/2006/relationships/oleObject" Target="../embeddings/oleObject7.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20.emf"/><Relationship Id="rId4"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mlDrawing" Target="../drawings/vmlDrawing9.vml"/><Relationship Id="rId5" Type="http://schemas.openxmlformats.org/officeDocument/2006/relationships/image" Target="../media/image21.emf"/><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10.vml"/><Relationship Id="rId5" Type="http://schemas.openxmlformats.org/officeDocument/2006/relationships/image" Target="../media/image22.emf"/><Relationship Id="rId4" Type="http://schemas.openxmlformats.org/officeDocument/2006/relationships/oleObject" Target="../embeddings/oleObject10.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vmlDrawing" Target="../drawings/vmlDrawing11.vml"/><Relationship Id="rId5" Type="http://schemas.openxmlformats.org/officeDocument/2006/relationships/image" Target="../media/image23.emf"/><Relationship Id="rId4"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file:///D:\Flipbook\Movies\dcm.avi" TargetMode="External"/><Relationship Id="rId1" Type="http://schemas.openxmlformats.org/officeDocument/2006/relationships/video" Target="file:///D:\Flipbook\Movies\normal.avi"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12.wmf"/><Relationship Id="rId4" Type="http://schemas.openxmlformats.org/officeDocument/2006/relationships/oleObject" Target="../embeddings/oleObject12.bin"/></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12.wmf"/><Relationship Id="rId4" Type="http://schemas.openxmlformats.org/officeDocument/2006/relationships/oleObject" Target="../embeddings/oleObject13.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image" Target="../media/image12.wmf"/><Relationship Id="rId4" Type="http://schemas.openxmlformats.org/officeDocument/2006/relationships/oleObject" Target="../embeddings/oleObject14.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12.wmf"/><Relationship Id="rId4" Type="http://schemas.openxmlformats.org/officeDocument/2006/relationships/oleObject" Target="../embeddings/oleObject15.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28.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17.bin"/><Relationship Id="rId5" Type="http://schemas.openxmlformats.org/officeDocument/2006/relationships/image" Target="../media/image27.png"/><Relationship Id="rId4" Type="http://schemas.openxmlformats.org/officeDocument/2006/relationships/oleObject" Target="../embeddings/oleObject16.bin"/><Relationship Id="rId9" Type="http://schemas.openxmlformats.org/officeDocument/2006/relationships/image" Target="../media/image12.wmf"/></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file:///E:\01%20Intro%20and%20Rationale\Mitral_Flow.avi" TargetMode="Externa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29.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20.bin"/><Relationship Id="rId5" Type="http://schemas.openxmlformats.org/officeDocument/2006/relationships/image" Target="../media/image12.wmf"/><Relationship Id="rId4" Type="http://schemas.openxmlformats.org/officeDocument/2006/relationships/oleObject" Target="../embeddings/oleObject19.bin"/><Relationship Id="rId9" Type="http://schemas.openxmlformats.org/officeDocument/2006/relationships/image" Target="../media/image3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WINDOWS\Desktop\rel%20finaleBAIA\Kass%20Dcm00.avi" TargetMode="External"/><Relationship Id="rId1" Type="http://schemas.openxmlformats.org/officeDocument/2006/relationships/video" Target="file:///C:\WINDOWS\Desktop\rel%20finaleBAIA\Kass%20Normh.avi"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file:///E:\01%20Intro%20and%20Rationale\Clip1-Vdysynchrony.m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12.wmf"/><Relationship Id="rId4" Type="http://schemas.openxmlformats.org/officeDocument/2006/relationships/oleObject" Target="../embeddings/oleObject22.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12.wmf"/><Relationship Id="rId4" Type="http://schemas.openxmlformats.org/officeDocument/2006/relationships/oleObject" Target="../embeddings/oleObject23.bin"/></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ideo" Target="file:///E:\01%20Intro%20and%20Rationale\Mitral_Flow.avi"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ideo" Target="file:///E:\01%20Intro%20and%20Rationale\Mitral_Regurg.avi"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ideo" Target="file:///E:\01%20Intro%20and%20Rationale\4-Chamber.avi"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mlDrawing" Target="../drawings/vmlDrawing20.vml"/><Relationship Id="rId1" Type="http://schemas.openxmlformats.org/officeDocument/2006/relationships/themeOverride" Target="../theme/themeOverride1.xml"/><Relationship Id="rId6" Type="http://schemas.openxmlformats.org/officeDocument/2006/relationships/image" Target="../media/image44.emf"/><Relationship Id="rId5" Type="http://schemas.openxmlformats.org/officeDocument/2006/relationships/oleObject" Target="../embeddings/oleObject24.bin"/><Relationship Id="rId4" Type="http://schemas.openxmlformats.org/officeDocument/2006/relationships/notesSlide" Target="../notesSlides/notesSlide42.xml"/></Relationships>
</file>

<file path=ppt/slides/_rels/slide6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slideLayout" Target="../slideLayouts/slideLayout15.xml"/><Relationship Id="rId7" Type="http://schemas.openxmlformats.org/officeDocument/2006/relationships/oleObject" Target="../embeddings/oleObject26.bin"/><Relationship Id="rId2" Type="http://schemas.openxmlformats.org/officeDocument/2006/relationships/vmlDrawing" Target="../drawings/vmlDrawing21.vml"/><Relationship Id="rId1" Type="http://schemas.openxmlformats.org/officeDocument/2006/relationships/themeOverride" Target="../theme/themeOverride2.xml"/><Relationship Id="rId6" Type="http://schemas.openxmlformats.org/officeDocument/2006/relationships/image" Target="../media/image45.emf"/><Relationship Id="rId5" Type="http://schemas.openxmlformats.org/officeDocument/2006/relationships/oleObject" Target="../embeddings/oleObject25.bin"/><Relationship Id="rId4" Type="http://schemas.openxmlformats.org/officeDocument/2006/relationships/notesSlide" Target="../notesSlides/notesSlide43.xml"/></Relationships>
</file>

<file path=ppt/slides/_rels/slide65.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oleObject" Target="../embeddings/oleObject31.bin"/><Relationship Id="rId3" Type="http://schemas.openxmlformats.org/officeDocument/2006/relationships/slideLayout" Target="../slideLayouts/slideLayout13.xml"/><Relationship Id="rId7" Type="http://schemas.openxmlformats.org/officeDocument/2006/relationships/oleObject" Target="../embeddings/oleObject28.bin"/><Relationship Id="rId12" Type="http://schemas.openxmlformats.org/officeDocument/2006/relationships/image" Target="../media/image50.emf"/><Relationship Id="rId2" Type="http://schemas.openxmlformats.org/officeDocument/2006/relationships/vmlDrawing" Target="../drawings/vmlDrawing22.vml"/><Relationship Id="rId16" Type="http://schemas.openxmlformats.org/officeDocument/2006/relationships/image" Target="../media/image52.emf"/><Relationship Id="rId1" Type="http://schemas.openxmlformats.org/officeDocument/2006/relationships/themeOverride" Target="../theme/themeOverride3.xml"/><Relationship Id="rId6" Type="http://schemas.openxmlformats.org/officeDocument/2006/relationships/image" Target="../media/image47.emf"/><Relationship Id="rId11" Type="http://schemas.openxmlformats.org/officeDocument/2006/relationships/oleObject" Target="../embeddings/oleObject30.bin"/><Relationship Id="rId5" Type="http://schemas.openxmlformats.org/officeDocument/2006/relationships/oleObject" Target="../embeddings/oleObject27.bin"/><Relationship Id="rId15" Type="http://schemas.openxmlformats.org/officeDocument/2006/relationships/oleObject" Target="../embeddings/oleObject32.bin"/><Relationship Id="rId10" Type="http://schemas.openxmlformats.org/officeDocument/2006/relationships/image" Target="../media/image49.emf"/><Relationship Id="rId4" Type="http://schemas.openxmlformats.org/officeDocument/2006/relationships/notesSlide" Target="../notesSlides/notesSlide44.xml"/><Relationship Id="rId9" Type="http://schemas.openxmlformats.org/officeDocument/2006/relationships/oleObject" Target="../embeddings/oleObject29.bin"/><Relationship Id="rId14" Type="http://schemas.openxmlformats.org/officeDocument/2006/relationships/image" Target="../media/image51.emf"/></Relationships>
</file>

<file path=ppt/slides/_rels/slide6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slideLayout" Target="../slideLayouts/slideLayout15.xml"/><Relationship Id="rId7" Type="http://schemas.openxmlformats.org/officeDocument/2006/relationships/oleObject" Target="../embeddings/oleObject34.bin"/><Relationship Id="rId2" Type="http://schemas.openxmlformats.org/officeDocument/2006/relationships/vmlDrawing" Target="../drawings/vmlDrawing23.vml"/><Relationship Id="rId1" Type="http://schemas.openxmlformats.org/officeDocument/2006/relationships/themeOverride" Target="../theme/themeOverride4.xml"/><Relationship Id="rId6" Type="http://schemas.openxmlformats.org/officeDocument/2006/relationships/image" Target="../media/image53.emf"/><Relationship Id="rId5" Type="http://schemas.openxmlformats.org/officeDocument/2006/relationships/oleObject" Target="../embeddings/oleObject33.bin"/><Relationship Id="rId10" Type="http://schemas.openxmlformats.org/officeDocument/2006/relationships/image" Target="../media/image55.emf"/><Relationship Id="rId4" Type="http://schemas.openxmlformats.org/officeDocument/2006/relationships/notesSlide" Target="../notesSlides/notesSlide45.xml"/><Relationship Id="rId9" Type="http://schemas.openxmlformats.org/officeDocument/2006/relationships/oleObject" Target="../embeddings/oleObject35.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56.png"/><Relationship Id="rId4" Type="http://schemas.openxmlformats.org/officeDocument/2006/relationships/oleObject" Target="../embeddings/oleObject36.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12.wmf"/><Relationship Id="rId4" Type="http://schemas.openxmlformats.org/officeDocument/2006/relationships/oleObject" Target="../embeddings/oleObject37.bin"/></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vmlDrawing" Target="../drawings/vmlDrawing26.vml"/><Relationship Id="rId5" Type="http://schemas.openxmlformats.org/officeDocument/2006/relationships/image" Target="../media/image60.emf"/><Relationship Id="rId4" Type="http://schemas.openxmlformats.org/officeDocument/2006/relationships/oleObject" Target="../embeddings/oleObject38.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image" Target="../media/image12.wmf"/><Relationship Id="rId4" Type="http://schemas.openxmlformats.org/officeDocument/2006/relationships/oleObject" Target="../embeddings/oleObject39.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8.vml"/><Relationship Id="rId5" Type="http://schemas.openxmlformats.org/officeDocument/2006/relationships/image" Target="../media/image12.wmf"/><Relationship Id="rId4" Type="http://schemas.openxmlformats.org/officeDocument/2006/relationships/oleObject" Target="../embeddings/oleObject40.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6.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oleObject" Target="../embeddings/oleObject42.bin"/><Relationship Id="rId5" Type="http://schemas.openxmlformats.org/officeDocument/2006/relationships/image" Target="../media/image61.png"/><Relationship Id="rId4" Type="http://schemas.openxmlformats.org/officeDocument/2006/relationships/oleObject" Target="../embeddings/oleObject41.bin"/></Relationships>
</file>

<file path=ppt/slides/_rels/slide81.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notesSlide" Target="../notesSlides/notesSlide60.xml"/><Relationship Id="rId7"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ideo" Target="file:///E:\03%20Anatomy\veins.mp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ideo" Target="file:///E:\03%20Anatomy\vein2.mp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ideo" Target="file:///E:\03%20Anatomy\sites.m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video" Target="file:///F:\EASYTRAK%20rev2%20low.avi.avi" TargetMode="Externa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E:\05%20Implant%20Phases\ltheart.mpg" TargetMode="External"/><Relationship Id="rId1" Type="http://schemas.openxmlformats.org/officeDocument/2006/relationships/video" Target="file:///E:\01%20Intro%20and%20Rationale\Clip1-Vdysynchrony.mpg" TargetMode="External"/><Relationship Id="rId5" Type="http://schemas.openxmlformats.org/officeDocument/2006/relationships/image" Target="../media/image71.png"/><Relationship Id="rId4" Type="http://schemas.openxmlformats.org/officeDocument/2006/relationships/image" Target="../media/image34.png"/></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ideo" Target="file:///E:\03%20Anatomy\HANNAH1.avi"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ideo" Target="file:///E:\06%20Clinical%20Cases\3d.avi"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video" Target="file:///E:\06%20Clinical%20Cases\3e.avi"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video" Target="file:///E:\06%20Clinical%20Cases\3f.avi"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ideo" Target="file:///E:\06%20Clinical%20Cases\3g.avi"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ideo" Target="file:///F:\VENOGRA2.AVI" TargetMode="External"/></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62.xml"/><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80.png"/><Relationship Id="rId5" Type="http://schemas.openxmlformats.org/officeDocument/2006/relationships/image" Target="../media/image79.jpeg"/><Relationship Id="rId10" Type="http://schemas.openxmlformats.org/officeDocument/2006/relationships/image" Target="../media/image82.jpeg"/><Relationship Id="rId4" Type="http://schemas.openxmlformats.org/officeDocument/2006/relationships/image" Target="../media/image78.jpeg"/><Relationship Id="rId9" Type="http://schemas.openxmlformats.org/officeDocument/2006/relationships/image" Target="../media/image12.wmf"/></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87.png"/><Relationship Id="rId18" Type="http://schemas.openxmlformats.org/officeDocument/2006/relationships/oleObject" Target="../embeddings/oleObject52.bin"/><Relationship Id="rId3" Type="http://schemas.openxmlformats.org/officeDocument/2006/relationships/notesSlide" Target="../notesSlides/notesSlide63.xml"/><Relationship Id="rId21" Type="http://schemas.openxmlformats.org/officeDocument/2006/relationships/image" Target="../media/image91.png"/><Relationship Id="rId7" Type="http://schemas.openxmlformats.org/officeDocument/2006/relationships/image" Target="../media/image84.wmf"/><Relationship Id="rId12" Type="http://schemas.openxmlformats.org/officeDocument/2006/relationships/oleObject" Target="../embeddings/oleObject49.bin"/><Relationship Id="rId17" Type="http://schemas.openxmlformats.org/officeDocument/2006/relationships/image" Target="../media/image89.png"/><Relationship Id="rId2" Type="http://schemas.openxmlformats.org/officeDocument/2006/relationships/slideLayout" Target="../slideLayouts/slideLayout2.xml"/><Relationship Id="rId16" Type="http://schemas.openxmlformats.org/officeDocument/2006/relationships/oleObject" Target="../embeddings/oleObject51.bin"/><Relationship Id="rId20" Type="http://schemas.openxmlformats.org/officeDocument/2006/relationships/oleObject" Target="../embeddings/oleObject53.bin"/><Relationship Id="rId1" Type="http://schemas.openxmlformats.org/officeDocument/2006/relationships/vmlDrawing" Target="../drawings/vmlDrawing32.vml"/><Relationship Id="rId6" Type="http://schemas.openxmlformats.org/officeDocument/2006/relationships/oleObject" Target="../embeddings/oleObject46.bin"/><Relationship Id="rId11" Type="http://schemas.openxmlformats.org/officeDocument/2006/relationships/image" Target="../media/image86.png"/><Relationship Id="rId5" Type="http://schemas.openxmlformats.org/officeDocument/2006/relationships/image" Target="../media/image83.png"/><Relationship Id="rId15" Type="http://schemas.openxmlformats.org/officeDocument/2006/relationships/image" Target="../media/image88.png"/><Relationship Id="rId10" Type="http://schemas.openxmlformats.org/officeDocument/2006/relationships/oleObject" Target="../embeddings/oleObject48.bin"/><Relationship Id="rId19" Type="http://schemas.openxmlformats.org/officeDocument/2006/relationships/image" Target="../media/image90.wmf"/><Relationship Id="rId4" Type="http://schemas.openxmlformats.org/officeDocument/2006/relationships/oleObject" Target="../embeddings/oleObject45.bin"/><Relationship Id="rId9" Type="http://schemas.openxmlformats.org/officeDocument/2006/relationships/image" Target="../media/image85.wmf"/><Relationship Id="rId14" Type="http://schemas.openxmlformats.org/officeDocument/2006/relationships/oleObject" Target="../embeddings/oleObject50.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865CD7B8-195F-4386-8FD9-E590054CC86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1412" name="Rectangle 4">
            <a:extLst>
              <a:ext uri="{FF2B5EF4-FFF2-40B4-BE49-F238E27FC236}">
                <a16:creationId xmlns:a16="http://schemas.microsoft.com/office/drawing/2014/main" id="{566A61C8-E28F-4A16-A63A-C499379C01AF}"/>
              </a:ext>
            </a:extLst>
          </p:cNvPr>
          <p:cNvSpPr>
            <a:spLocks noChangeArrowheads="1"/>
          </p:cNvSpPr>
          <p:nvPr/>
        </p:nvSpPr>
        <p:spPr bwMode="auto">
          <a:xfrm>
            <a:off x="4572000" y="660400"/>
            <a:ext cx="4340225" cy="619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marL="573088" indent="-287338">
              <a:spcBef>
                <a:spcPct val="20000"/>
              </a:spcBef>
              <a:buClr>
                <a:srgbClr val="FF3300"/>
              </a:buClr>
              <a:buChar char="•"/>
              <a:defRPr sz="2000" b="1">
                <a:solidFill>
                  <a:schemeClr val="bg1"/>
                </a:solidFill>
                <a:effectLst>
                  <a:outerShdw blurRad="38100" dist="38100" dir="2700000" algn="tl">
                    <a:srgbClr val="000000"/>
                  </a:outerShdw>
                </a:effectLst>
                <a:latin typeface="Arial" panose="020B0604020202020204" pitchFamily="34" charset="0"/>
              </a:defRPr>
            </a:lvl2pPr>
            <a:lvl3pPr marL="1033463" indent="-236538">
              <a:spcBef>
                <a:spcPct val="20000"/>
              </a:spcBef>
              <a:buClr>
                <a:srgbClr val="FF3300"/>
              </a:buClr>
              <a:buChar char="•"/>
              <a:defRPr sz="2000" b="1">
                <a:solidFill>
                  <a:schemeClr val="bg1"/>
                </a:solidFill>
                <a:latin typeface="Arial" panose="020B0604020202020204" pitchFamily="34" charset="0"/>
              </a:defRPr>
            </a:lvl3pPr>
            <a:lvl4pPr marL="1600200" indent="-280988">
              <a:spcBef>
                <a:spcPct val="20000"/>
              </a:spcBef>
              <a:buClr>
                <a:srgbClr val="FF3300"/>
              </a:buClr>
              <a:buChar char="•"/>
              <a:defRPr b="1">
                <a:solidFill>
                  <a:schemeClr val="bg1"/>
                </a:solidFill>
                <a:latin typeface="Arial" panose="020B0604020202020204" pitchFamily="34" charset="0"/>
              </a:defRPr>
            </a:lvl4pPr>
            <a:lvl5pPr marL="2057400" indent="-228600">
              <a:spcBef>
                <a:spcPct val="20000"/>
              </a:spcBef>
              <a:buClr>
                <a:srgbClr val="FF3300"/>
              </a:buClr>
              <a:buChar char="•"/>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9pPr>
          </a:lstStyle>
          <a:p>
            <a:pPr algn="ctr">
              <a:defRPr/>
            </a:pPr>
            <a:r>
              <a:rPr lang="en-US" altLang="it-IT" sz="2800" i="0"/>
              <a:t>ACC/AHA (Aug 2005)</a:t>
            </a:r>
          </a:p>
          <a:p>
            <a:pPr>
              <a:defRPr/>
            </a:pPr>
            <a:r>
              <a:rPr lang="en-US" altLang="it-IT" sz="1600"/>
              <a:t>Classe I:</a:t>
            </a:r>
          </a:p>
          <a:p>
            <a:pPr lvl="1">
              <a:lnSpc>
                <a:spcPct val="90000"/>
              </a:lnSpc>
              <a:defRPr/>
            </a:pPr>
            <a:r>
              <a:rPr lang="en-US" altLang="it-IT" sz="1600" b="0"/>
              <a:t>Prevenzione secondaria per prolungare la sopravvivenza in pazienti con attuali o precedenti sintomi di HF e ridotta FEVS, che hanno una storia di arresto cardiaco, fibrillazione ventricolare o tachicardia ventricolare emodinamicamente destabilizzante (Livello di evidenza: A)</a:t>
            </a:r>
            <a:r>
              <a:rPr lang="en-US" altLang="it-IT" sz="1600" b="0" baseline="30000"/>
              <a:t>(1)</a:t>
            </a:r>
          </a:p>
          <a:p>
            <a:pPr lvl="1">
              <a:lnSpc>
                <a:spcPct val="90000"/>
              </a:lnSpc>
              <a:defRPr/>
            </a:pPr>
            <a:r>
              <a:rPr lang="en-US" altLang="it-IT" sz="1600" b="0"/>
              <a:t>Prevenzione primaria di SCD in pazienti con malattia cardiaca ischemica, </a:t>
            </a:r>
            <a:r>
              <a:rPr lang="en-US" altLang="it-IT" sz="1600" b="0">
                <a:cs typeface="Arial" panose="020B0604020202020204" pitchFamily="34" charset="0"/>
              </a:rPr>
              <a:t>≥</a:t>
            </a:r>
            <a:r>
              <a:rPr lang="en-US" altLang="it-IT" sz="1600" b="0"/>
              <a:t> 40 giorni dopo un infarto miocardico, FE </a:t>
            </a:r>
            <a:r>
              <a:rPr lang="en-US" altLang="it-IT" sz="1600" b="0">
                <a:cs typeface="Arial" panose="020B0604020202020204" pitchFamily="34" charset="0"/>
              </a:rPr>
              <a:t>≤</a:t>
            </a:r>
            <a:r>
              <a:rPr lang="en-US" altLang="it-IT" sz="1600" b="0"/>
              <a:t> 30%,  classe NYHA I o III, OPT (Livello di evidenza: A)</a:t>
            </a:r>
            <a:r>
              <a:rPr lang="en-US" altLang="it-IT" sz="1600" b="0" baseline="30000"/>
              <a:t>(1)</a:t>
            </a:r>
          </a:p>
          <a:p>
            <a:pPr lvl="1">
              <a:lnSpc>
                <a:spcPct val="90000"/>
              </a:lnSpc>
              <a:defRPr/>
            </a:pPr>
            <a:r>
              <a:rPr lang="en-US" altLang="it-IT" sz="1600" b="0"/>
              <a:t>Prevenzione primaria di SCD in pazienti con cardiomiopatia non ischemica, FE </a:t>
            </a:r>
            <a:r>
              <a:rPr lang="en-US" altLang="it-IT" sz="1600" b="0">
                <a:cs typeface="Arial" panose="020B0604020202020204" pitchFamily="34" charset="0"/>
              </a:rPr>
              <a:t>≤</a:t>
            </a:r>
            <a:r>
              <a:rPr lang="en-US" altLang="it-IT" sz="1600" b="0"/>
              <a:t> 30%, classe NYHA II o III, OPT (Livello di evidenza: B)</a:t>
            </a:r>
            <a:r>
              <a:rPr lang="en-US" altLang="it-IT" sz="1600" b="0" baseline="30000"/>
              <a:t>(1)</a:t>
            </a:r>
          </a:p>
          <a:p>
            <a:pPr>
              <a:defRPr/>
            </a:pPr>
            <a:r>
              <a:rPr lang="en-US" altLang="it-IT" sz="1600"/>
              <a:t>Classe IIa:</a:t>
            </a:r>
          </a:p>
          <a:p>
            <a:pPr lvl="1">
              <a:lnSpc>
                <a:spcPct val="90000"/>
              </a:lnSpc>
              <a:defRPr/>
            </a:pPr>
            <a:r>
              <a:rPr lang="en-US" altLang="it-IT" sz="1600" b="0"/>
              <a:t>Cardiomiopatia ischemica, </a:t>
            </a:r>
            <a:r>
              <a:rPr lang="en-US" altLang="it-IT" sz="1600" b="0">
                <a:cs typeface="Arial" panose="020B0604020202020204" pitchFamily="34" charset="0"/>
              </a:rPr>
              <a:t>≥</a:t>
            </a:r>
            <a:r>
              <a:rPr lang="en-US" altLang="it-IT" sz="1600" b="0"/>
              <a:t> 40 giorni post-MI, FE </a:t>
            </a:r>
            <a:r>
              <a:rPr lang="en-US" altLang="it-IT" sz="1600" b="0">
                <a:cs typeface="Arial" panose="020B0604020202020204" pitchFamily="34" charset="0"/>
              </a:rPr>
              <a:t>≤</a:t>
            </a:r>
            <a:r>
              <a:rPr lang="en-US" altLang="it-IT" sz="1600" b="0"/>
              <a:t> 30%, NYHA classe I, OPT (Livello  di evidenza: B)</a:t>
            </a:r>
            <a:r>
              <a:rPr lang="en-US" altLang="it-IT" sz="1600" b="0" baseline="30000"/>
              <a:t>(1)</a:t>
            </a:r>
          </a:p>
          <a:p>
            <a:pPr lvl="1">
              <a:lnSpc>
                <a:spcPct val="90000"/>
              </a:lnSpc>
              <a:defRPr/>
            </a:pPr>
            <a:r>
              <a:rPr lang="en-US" altLang="it-IT" sz="1600" b="0"/>
              <a:t>FE dal 30% al 35% di qualunque origine con sintomi di classe funzionale NYHA II o III, OPT  (Livello di evidenza: B)</a:t>
            </a:r>
            <a:r>
              <a:rPr lang="en-US" altLang="it-IT" sz="1600" b="0" baseline="30000"/>
              <a:t>(1)</a:t>
            </a:r>
          </a:p>
          <a:p>
            <a:pPr lvl="1">
              <a:lnSpc>
                <a:spcPct val="90000"/>
              </a:lnSpc>
              <a:buFontTx/>
              <a:buNone/>
              <a:defRPr/>
            </a:pPr>
            <a:endParaRPr lang="en-US" altLang="it-IT" sz="1600" b="0"/>
          </a:p>
          <a:p>
            <a:pPr lvl="1">
              <a:lnSpc>
                <a:spcPct val="90000"/>
              </a:lnSpc>
              <a:buFontTx/>
              <a:buNone/>
              <a:defRPr/>
            </a:pPr>
            <a:endParaRPr lang="en-US" altLang="it-IT" sz="1800" b="0" baseline="30000"/>
          </a:p>
        </p:txBody>
      </p:sp>
      <p:sp>
        <p:nvSpPr>
          <p:cNvPr id="14339" name="Line 5">
            <a:extLst>
              <a:ext uri="{FF2B5EF4-FFF2-40B4-BE49-F238E27FC236}">
                <a16:creationId xmlns:a16="http://schemas.microsoft.com/office/drawing/2014/main" id="{B475611B-3F32-468C-BAD1-20BDDCB6A0D9}"/>
              </a:ext>
            </a:extLst>
          </p:cNvPr>
          <p:cNvSpPr>
            <a:spLocks noChangeShapeType="1"/>
          </p:cNvSpPr>
          <p:nvPr/>
        </p:nvSpPr>
        <p:spPr bwMode="auto">
          <a:xfrm>
            <a:off x="4419600" y="812800"/>
            <a:ext cx="1588" cy="584835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2321414" name="Rectangle 6">
            <a:extLst>
              <a:ext uri="{FF2B5EF4-FFF2-40B4-BE49-F238E27FC236}">
                <a16:creationId xmlns:a16="http://schemas.microsoft.com/office/drawing/2014/main" id="{FE942155-7573-468F-9101-A7393FE620FB}"/>
              </a:ext>
            </a:extLst>
          </p:cNvPr>
          <p:cNvSpPr>
            <a:spLocks noChangeArrowheads="1"/>
          </p:cNvSpPr>
          <p:nvPr/>
        </p:nvSpPr>
        <p:spPr bwMode="auto">
          <a:xfrm>
            <a:off x="0" y="747713"/>
            <a:ext cx="4184650" cy="611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marL="573088" indent="-287338">
              <a:spcBef>
                <a:spcPct val="20000"/>
              </a:spcBef>
              <a:buClr>
                <a:srgbClr val="FF3300"/>
              </a:buClr>
              <a:buChar char="•"/>
              <a:defRPr sz="2000" b="1">
                <a:solidFill>
                  <a:schemeClr val="bg1"/>
                </a:solidFill>
                <a:effectLst>
                  <a:outerShdw blurRad="38100" dist="38100" dir="2700000" algn="tl">
                    <a:srgbClr val="000000"/>
                  </a:outerShdw>
                </a:effectLst>
                <a:latin typeface="Arial" panose="020B0604020202020204" pitchFamily="34" charset="0"/>
              </a:defRPr>
            </a:lvl2pPr>
            <a:lvl3pPr marL="1033463" indent="-236538">
              <a:spcBef>
                <a:spcPct val="20000"/>
              </a:spcBef>
              <a:buClr>
                <a:srgbClr val="FF3300"/>
              </a:buClr>
              <a:buChar char="•"/>
              <a:defRPr sz="2000" b="1">
                <a:solidFill>
                  <a:schemeClr val="bg1"/>
                </a:solidFill>
                <a:latin typeface="Arial" panose="020B0604020202020204" pitchFamily="34" charset="0"/>
              </a:defRPr>
            </a:lvl3pPr>
            <a:lvl4pPr marL="1600200" indent="-280988">
              <a:spcBef>
                <a:spcPct val="20000"/>
              </a:spcBef>
              <a:buClr>
                <a:srgbClr val="FF3300"/>
              </a:buClr>
              <a:buChar char="•"/>
              <a:defRPr b="1">
                <a:solidFill>
                  <a:schemeClr val="bg1"/>
                </a:solidFill>
                <a:latin typeface="Arial" panose="020B0604020202020204" pitchFamily="34" charset="0"/>
              </a:defRPr>
            </a:lvl4pPr>
            <a:lvl5pPr marL="2057400" indent="-228600">
              <a:spcBef>
                <a:spcPct val="20000"/>
              </a:spcBef>
              <a:buClr>
                <a:srgbClr val="FF3300"/>
              </a:buClr>
              <a:buChar char="•"/>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9pPr>
          </a:lstStyle>
          <a:p>
            <a:pPr algn="ctr">
              <a:defRPr/>
            </a:pPr>
            <a:r>
              <a:rPr lang="en-US" altLang="it-IT" sz="2800" i="0"/>
              <a:t>ESC (May 2005)</a:t>
            </a:r>
          </a:p>
          <a:p>
            <a:pPr>
              <a:defRPr/>
            </a:pPr>
            <a:r>
              <a:rPr lang="en-US" altLang="it-IT" sz="1600"/>
              <a:t>Classe I:</a:t>
            </a:r>
          </a:p>
          <a:p>
            <a:pPr lvl="1">
              <a:lnSpc>
                <a:spcPct val="90000"/>
              </a:lnSpc>
              <a:defRPr/>
            </a:pPr>
            <a:r>
              <a:rPr lang="en-US" altLang="it-IT" sz="1600" b="0"/>
              <a:t>Prevenzione secondaria per migliorare la sopravvivenza nei pazienti sopravvissuti ad un arresto cardiaco o che hanno TV sostenuta, mal tollerata o associato a una ridotta funzione sistolica ventricolare sinistra (livello di evidenza: A)</a:t>
            </a:r>
            <a:endParaRPr lang="en-US" altLang="it-IT" sz="1600" b="0" baseline="30000"/>
          </a:p>
          <a:p>
            <a:pPr lvl="1">
              <a:lnSpc>
                <a:spcPct val="90000"/>
              </a:lnSpc>
              <a:buFontTx/>
              <a:buNone/>
              <a:defRPr/>
            </a:pPr>
            <a:endParaRPr lang="en-US" altLang="it-IT" sz="1600" b="0" baseline="30000"/>
          </a:p>
          <a:p>
            <a:pPr lvl="1">
              <a:lnSpc>
                <a:spcPct val="90000"/>
              </a:lnSpc>
              <a:defRPr/>
            </a:pPr>
            <a:r>
              <a:rPr lang="en-US" altLang="it-IT" sz="1600" b="0"/>
              <a:t>Prevenzione primaria di SCD in pazienti con FE </a:t>
            </a:r>
            <a:r>
              <a:rPr lang="en-US" altLang="it-IT" sz="1600" b="0">
                <a:cs typeface="Arial" panose="020B0604020202020204" pitchFamily="34" charset="0"/>
              </a:rPr>
              <a:t>≤</a:t>
            </a:r>
            <a:r>
              <a:rPr lang="en-US" altLang="it-IT" sz="1600" b="0"/>
              <a:t> 30-35%, non entro 40 giorni da pregresso infarto miocardico, OPT. (Livello di evidenza: A)</a:t>
            </a:r>
          </a:p>
          <a:p>
            <a:pPr lvl="1">
              <a:lnSpc>
                <a:spcPct val="90000"/>
              </a:lnSpc>
              <a:buFontTx/>
              <a:buNone/>
              <a:defRPr/>
            </a:pPr>
            <a:endParaRPr lang="en-US" altLang="it-IT" sz="1600"/>
          </a:p>
        </p:txBody>
      </p:sp>
      <p:sp>
        <p:nvSpPr>
          <p:cNvPr id="2321415" name="Rectangle 7">
            <a:extLst>
              <a:ext uri="{FF2B5EF4-FFF2-40B4-BE49-F238E27FC236}">
                <a16:creationId xmlns:a16="http://schemas.microsoft.com/office/drawing/2014/main" id="{8BDB56D3-FEFE-490E-BECB-DD627B586217}"/>
              </a:ext>
            </a:extLst>
          </p:cNvPr>
          <p:cNvSpPr>
            <a:spLocks noGrp="1" noChangeArrowheads="1"/>
          </p:cNvSpPr>
          <p:nvPr>
            <p:ph type="title"/>
          </p:nvPr>
        </p:nvSpPr>
        <p:spPr>
          <a:xfrm>
            <a:off x="0" y="0"/>
            <a:ext cx="9144000" cy="566738"/>
          </a:xfrm>
        </p:spPr>
        <p:txBody>
          <a:bodyPr/>
          <a:lstStyle/>
          <a:p>
            <a:pPr algn="ctr">
              <a:defRPr/>
            </a:pPr>
            <a:r>
              <a:rPr lang="it-IT" altLang="it-IT"/>
              <a:t>Evoluzione delle linee guida internazionali</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762" name="Rectangle 2">
            <a:extLst>
              <a:ext uri="{FF2B5EF4-FFF2-40B4-BE49-F238E27FC236}">
                <a16:creationId xmlns:a16="http://schemas.microsoft.com/office/drawing/2014/main" id="{21939C3C-7CE5-4281-B347-E92531E5C568}"/>
              </a:ext>
            </a:extLst>
          </p:cNvPr>
          <p:cNvSpPr>
            <a:spLocks noGrp="1" noChangeArrowheads="1"/>
          </p:cNvSpPr>
          <p:nvPr>
            <p:ph type="title"/>
          </p:nvPr>
        </p:nvSpPr>
        <p:spPr>
          <a:xfrm>
            <a:off x="381000" y="-76200"/>
            <a:ext cx="8382000" cy="1143000"/>
          </a:xfrm>
        </p:spPr>
        <p:txBody>
          <a:bodyPr/>
          <a:lstStyle/>
          <a:p>
            <a:pPr>
              <a:defRPr/>
            </a:pPr>
            <a:r>
              <a:rPr lang="en-US" altLang="it-IT" b="0"/>
              <a:t>Early and Late Complications</a:t>
            </a:r>
          </a:p>
        </p:txBody>
      </p:sp>
      <p:grpSp>
        <p:nvGrpSpPr>
          <p:cNvPr id="175107" name="Group 3">
            <a:extLst>
              <a:ext uri="{FF2B5EF4-FFF2-40B4-BE49-F238E27FC236}">
                <a16:creationId xmlns:a16="http://schemas.microsoft.com/office/drawing/2014/main" id="{3ED1737E-BA52-4735-A91C-9FF32840F907}"/>
              </a:ext>
            </a:extLst>
          </p:cNvPr>
          <p:cNvGrpSpPr>
            <a:grpSpLocks/>
          </p:cNvGrpSpPr>
          <p:nvPr/>
        </p:nvGrpSpPr>
        <p:grpSpPr bwMode="auto">
          <a:xfrm>
            <a:off x="228600" y="3440113"/>
            <a:ext cx="8763000" cy="3341687"/>
            <a:chOff x="144" y="2167"/>
            <a:chExt cx="5520" cy="2105"/>
          </a:xfrm>
        </p:grpSpPr>
        <p:sp>
          <p:nvSpPr>
            <p:cNvPr id="175152" name="Rectangle 4">
              <a:extLst>
                <a:ext uri="{FF2B5EF4-FFF2-40B4-BE49-F238E27FC236}">
                  <a16:creationId xmlns:a16="http://schemas.microsoft.com/office/drawing/2014/main" id="{5AC28BB8-1C25-412A-8992-B7903BCEB280}"/>
                </a:ext>
              </a:extLst>
            </p:cNvPr>
            <p:cNvSpPr>
              <a:spLocks noChangeArrowheads="1"/>
            </p:cNvSpPr>
            <p:nvPr/>
          </p:nvSpPr>
          <p:spPr bwMode="auto">
            <a:xfrm>
              <a:off x="367" y="2410"/>
              <a:ext cx="3760" cy="1128"/>
            </a:xfrm>
            <a:prstGeom prst="rect">
              <a:avLst/>
            </a:prstGeom>
            <a:solidFill>
              <a:srgbClr val="969696"/>
            </a:solidFill>
            <a:ln w="9525">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53" name="Line 5">
              <a:extLst>
                <a:ext uri="{FF2B5EF4-FFF2-40B4-BE49-F238E27FC236}">
                  <a16:creationId xmlns:a16="http://schemas.microsoft.com/office/drawing/2014/main" id="{22A7662C-C9A1-4837-9B96-36F8A4E548C1}"/>
                </a:ext>
              </a:extLst>
            </p:cNvPr>
            <p:cNvSpPr>
              <a:spLocks noChangeShapeType="1"/>
            </p:cNvSpPr>
            <p:nvPr/>
          </p:nvSpPr>
          <p:spPr bwMode="auto">
            <a:xfrm>
              <a:off x="367" y="3411"/>
              <a:ext cx="3760" cy="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54" name="Line 6">
              <a:extLst>
                <a:ext uri="{FF2B5EF4-FFF2-40B4-BE49-F238E27FC236}">
                  <a16:creationId xmlns:a16="http://schemas.microsoft.com/office/drawing/2014/main" id="{71A8A9B9-56AE-405F-9383-C1CA86D8E164}"/>
                </a:ext>
              </a:extLst>
            </p:cNvPr>
            <p:cNvSpPr>
              <a:spLocks noChangeShapeType="1"/>
            </p:cNvSpPr>
            <p:nvPr/>
          </p:nvSpPr>
          <p:spPr bwMode="auto">
            <a:xfrm>
              <a:off x="367" y="3295"/>
              <a:ext cx="3760"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55" name="Line 7">
              <a:extLst>
                <a:ext uri="{FF2B5EF4-FFF2-40B4-BE49-F238E27FC236}">
                  <a16:creationId xmlns:a16="http://schemas.microsoft.com/office/drawing/2014/main" id="{0F3AFEEA-003D-4343-A69D-98E83095628B}"/>
                </a:ext>
              </a:extLst>
            </p:cNvPr>
            <p:cNvSpPr>
              <a:spLocks noChangeShapeType="1"/>
            </p:cNvSpPr>
            <p:nvPr/>
          </p:nvSpPr>
          <p:spPr bwMode="auto">
            <a:xfrm>
              <a:off x="367" y="3160"/>
              <a:ext cx="3760" cy="8"/>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56" name="Line 8">
              <a:extLst>
                <a:ext uri="{FF2B5EF4-FFF2-40B4-BE49-F238E27FC236}">
                  <a16:creationId xmlns:a16="http://schemas.microsoft.com/office/drawing/2014/main" id="{417C91AC-BBFE-4008-ACB5-16CA93EDB96A}"/>
                </a:ext>
              </a:extLst>
            </p:cNvPr>
            <p:cNvSpPr>
              <a:spLocks noChangeShapeType="1"/>
            </p:cNvSpPr>
            <p:nvPr/>
          </p:nvSpPr>
          <p:spPr bwMode="auto">
            <a:xfrm>
              <a:off x="367" y="3041"/>
              <a:ext cx="3760" cy="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57" name="Line 9">
              <a:extLst>
                <a:ext uri="{FF2B5EF4-FFF2-40B4-BE49-F238E27FC236}">
                  <a16:creationId xmlns:a16="http://schemas.microsoft.com/office/drawing/2014/main" id="{C3FFE456-8377-45BC-8BD4-F9E551DE866F}"/>
                </a:ext>
              </a:extLst>
            </p:cNvPr>
            <p:cNvSpPr>
              <a:spLocks noChangeShapeType="1"/>
            </p:cNvSpPr>
            <p:nvPr/>
          </p:nvSpPr>
          <p:spPr bwMode="auto">
            <a:xfrm>
              <a:off x="367" y="2916"/>
              <a:ext cx="3760"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58" name="Line 10">
              <a:extLst>
                <a:ext uri="{FF2B5EF4-FFF2-40B4-BE49-F238E27FC236}">
                  <a16:creationId xmlns:a16="http://schemas.microsoft.com/office/drawing/2014/main" id="{DA338A37-47CE-4DE6-9397-D6A467D3BF6A}"/>
                </a:ext>
              </a:extLst>
            </p:cNvPr>
            <p:cNvSpPr>
              <a:spLocks noChangeShapeType="1"/>
            </p:cNvSpPr>
            <p:nvPr/>
          </p:nvSpPr>
          <p:spPr bwMode="auto">
            <a:xfrm>
              <a:off x="367" y="2789"/>
              <a:ext cx="3760" cy="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59" name="Line 11">
              <a:extLst>
                <a:ext uri="{FF2B5EF4-FFF2-40B4-BE49-F238E27FC236}">
                  <a16:creationId xmlns:a16="http://schemas.microsoft.com/office/drawing/2014/main" id="{02984BC8-BA0E-4A19-A520-9B529B1435D4}"/>
                </a:ext>
              </a:extLst>
            </p:cNvPr>
            <p:cNvSpPr>
              <a:spLocks noChangeShapeType="1"/>
            </p:cNvSpPr>
            <p:nvPr/>
          </p:nvSpPr>
          <p:spPr bwMode="auto">
            <a:xfrm>
              <a:off x="367" y="2662"/>
              <a:ext cx="3760" cy="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60" name="Line 12">
              <a:extLst>
                <a:ext uri="{FF2B5EF4-FFF2-40B4-BE49-F238E27FC236}">
                  <a16:creationId xmlns:a16="http://schemas.microsoft.com/office/drawing/2014/main" id="{03C44D36-4B3E-4461-851E-01EAF412D5FF}"/>
                </a:ext>
              </a:extLst>
            </p:cNvPr>
            <p:cNvSpPr>
              <a:spLocks noChangeShapeType="1"/>
            </p:cNvSpPr>
            <p:nvPr/>
          </p:nvSpPr>
          <p:spPr bwMode="auto">
            <a:xfrm>
              <a:off x="367" y="2536"/>
              <a:ext cx="3760"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61" name="Line 13">
              <a:extLst>
                <a:ext uri="{FF2B5EF4-FFF2-40B4-BE49-F238E27FC236}">
                  <a16:creationId xmlns:a16="http://schemas.microsoft.com/office/drawing/2014/main" id="{FB6E2941-A9AE-48C5-AC97-5A569E968698}"/>
                </a:ext>
              </a:extLst>
            </p:cNvPr>
            <p:cNvSpPr>
              <a:spLocks noChangeShapeType="1"/>
            </p:cNvSpPr>
            <p:nvPr/>
          </p:nvSpPr>
          <p:spPr bwMode="auto">
            <a:xfrm>
              <a:off x="367" y="2410"/>
              <a:ext cx="3760" cy="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62" name="Rectangle 14">
              <a:extLst>
                <a:ext uri="{FF2B5EF4-FFF2-40B4-BE49-F238E27FC236}">
                  <a16:creationId xmlns:a16="http://schemas.microsoft.com/office/drawing/2014/main" id="{21C43364-8299-4464-BA8B-CA0947CC798E}"/>
                </a:ext>
              </a:extLst>
            </p:cNvPr>
            <p:cNvSpPr>
              <a:spLocks noChangeArrowheads="1"/>
            </p:cNvSpPr>
            <p:nvPr/>
          </p:nvSpPr>
          <p:spPr bwMode="auto">
            <a:xfrm>
              <a:off x="367" y="2410"/>
              <a:ext cx="3760" cy="1128"/>
            </a:xfrm>
            <a:prstGeom prst="rect">
              <a:avLst/>
            </a:prstGeom>
            <a:noFill/>
            <a:ln w="7938">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63" name="Rectangle 15">
              <a:extLst>
                <a:ext uri="{FF2B5EF4-FFF2-40B4-BE49-F238E27FC236}">
                  <a16:creationId xmlns:a16="http://schemas.microsoft.com/office/drawing/2014/main" id="{2C0F1540-35A2-4BDF-9F53-82827AB1B662}"/>
                </a:ext>
              </a:extLst>
            </p:cNvPr>
            <p:cNvSpPr>
              <a:spLocks noChangeArrowheads="1"/>
            </p:cNvSpPr>
            <p:nvPr/>
          </p:nvSpPr>
          <p:spPr bwMode="auto">
            <a:xfrm>
              <a:off x="463" y="3267"/>
              <a:ext cx="354" cy="271"/>
            </a:xfrm>
            <a:prstGeom prst="rect">
              <a:avLst/>
            </a:prstGeom>
            <a:solidFill>
              <a:srgbClr val="00CC99"/>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64" name="Rectangle 16">
              <a:extLst>
                <a:ext uri="{FF2B5EF4-FFF2-40B4-BE49-F238E27FC236}">
                  <a16:creationId xmlns:a16="http://schemas.microsoft.com/office/drawing/2014/main" id="{F1CB279F-C353-45F5-9425-97754F0D339D}"/>
                </a:ext>
              </a:extLst>
            </p:cNvPr>
            <p:cNvSpPr>
              <a:spLocks noChangeArrowheads="1"/>
            </p:cNvSpPr>
            <p:nvPr/>
          </p:nvSpPr>
          <p:spPr bwMode="auto">
            <a:xfrm>
              <a:off x="995" y="2933"/>
              <a:ext cx="362" cy="605"/>
            </a:xfrm>
            <a:prstGeom prst="rect">
              <a:avLst/>
            </a:prstGeom>
            <a:solidFill>
              <a:srgbClr val="00CC99"/>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65" name="Rectangle 17">
              <a:extLst>
                <a:ext uri="{FF2B5EF4-FFF2-40B4-BE49-F238E27FC236}">
                  <a16:creationId xmlns:a16="http://schemas.microsoft.com/office/drawing/2014/main" id="{54F44B80-8B2B-4650-8841-2017F9BA08E3}"/>
                </a:ext>
              </a:extLst>
            </p:cNvPr>
            <p:cNvSpPr>
              <a:spLocks noChangeArrowheads="1"/>
            </p:cNvSpPr>
            <p:nvPr/>
          </p:nvSpPr>
          <p:spPr bwMode="auto">
            <a:xfrm>
              <a:off x="1535" y="3340"/>
              <a:ext cx="354" cy="198"/>
            </a:xfrm>
            <a:prstGeom prst="rect">
              <a:avLst/>
            </a:prstGeom>
            <a:solidFill>
              <a:srgbClr val="00CC99"/>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66" name="Rectangle 18">
              <a:extLst>
                <a:ext uri="{FF2B5EF4-FFF2-40B4-BE49-F238E27FC236}">
                  <a16:creationId xmlns:a16="http://schemas.microsoft.com/office/drawing/2014/main" id="{5600401C-2E77-4B58-A332-F2A8CE24119C}"/>
                </a:ext>
              </a:extLst>
            </p:cNvPr>
            <p:cNvSpPr>
              <a:spLocks noChangeArrowheads="1"/>
            </p:cNvSpPr>
            <p:nvPr/>
          </p:nvSpPr>
          <p:spPr bwMode="auto">
            <a:xfrm>
              <a:off x="2073" y="3232"/>
              <a:ext cx="355" cy="306"/>
            </a:xfrm>
            <a:prstGeom prst="rect">
              <a:avLst/>
            </a:prstGeom>
            <a:solidFill>
              <a:srgbClr val="00CC99"/>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67" name="Rectangle 19">
              <a:extLst>
                <a:ext uri="{FF2B5EF4-FFF2-40B4-BE49-F238E27FC236}">
                  <a16:creationId xmlns:a16="http://schemas.microsoft.com/office/drawing/2014/main" id="{7CE3F26A-0BED-4161-A55E-485080BBBDAA}"/>
                </a:ext>
              </a:extLst>
            </p:cNvPr>
            <p:cNvSpPr>
              <a:spLocks noChangeArrowheads="1"/>
            </p:cNvSpPr>
            <p:nvPr/>
          </p:nvSpPr>
          <p:spPr bwMode="auto">
            <a:xfrm>
              <a:off x="2613" y="3168"/>
              <a:ext cx="355" cy="370"/>
            </a:xfrm>
            <a:prstGeom prst="rect">
              <a:avLst/>
            </a:prstGeom>
            <a:solidFill>
              <a:srgbClr val="00CC99"/>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68" name="Rectangle 20">
              <a:extLst>
                <a:ext uri="{FF2B5EF4-FFF2-40B4-BE49-F238E27FC236}">
                  <a16:creationId xmlns:a16="http://schemas.microsoft.com/office/drawing/2014/main" id="{8D0C68A4-50BD-48C4-A32F-C3CA53C4997B}"/>
                </a:ext>
              </a:extLst>
            </p:cNvPr>
            <p:cNvSpPr>
              <a:spLocks noChangeArrowheads="1"/>
            </p:cNvSpPr>
            <p:nvPr/>
          </p:nvSpPr>
          <p:spPr bwMode="auto">
            <a:xfrm>
              <a:off x="3145" y="3366"/>
              <a:ext cx="363" cy="172"/>
            </a:xfrm>
            <a:prstGeom prst="rect">
              <a:avLst/>
            </a:prstGeom>
            <a:solidFill>
              <a:srgbClr val="00CC99"/>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69" name="Rectangle 21">
              <a:extLst>
                <a:ext uri="{FF2B5EF4-FFF2-40B4-BE49-F238E27FC236}">
                  <a16:creationId xmlns:a16="http://schemas.microsoft.com/office/drawing/2014/main" id="{4A2A3397-0B3A-439B-9EC9-8F7EFD4059DE}"/>
                </a:ext>
              </a:extLst>
            </p:cNvPr>
            <p:cNvSpPr>
              <a:spLocks noChangeArrowheads="1"/>
            </p:cNvSpPr>
            <p:nvPr/>
          </p:nvSpPr>
          <p:spPr bwMode="auto">
            <a:xfrm>
              <a:off x="3684" y="3494"/>
              <a:ext cx="354" cy="44"/>
            </a:xfrm>
            <a:prstGeom prst="rect">
              <a:avLst/>
            </a:prstGeom>
            <a:solidFill>
              <a:srgbClr val="00CC99"/>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70" name="Rectangle 22">
              <a:extLst>
                <a:ext uri="{FF2B5EF4-FFF2-40B4-BE49-F238E27FC236}">
                  <a16:creationId xmlns:a16="http://schemas.microsoft.com/office/drawing/2014/main" id="{C1AA7CCC-F6EB-47A9-9505-F16FCF3CD725}"/>
                </a:ext>
              </a:extLst>
            </p:cNvPr>
            <p:cNvSpPr>
              <a:spLocks noChangeArrowheads="1"/>
            </p:cNvSpPr>
            <p:nvPr/>
          </p:nvSpPr>
          <p:spPr bwMode="auto">
            <a:xfrm>
              <a:off x="463" y="3176"/>
              <a:ext cx="354" cy="91"/>
            </a:xfrm>
            <a:prstGeom prst="rect">
              <a:avLst/>
            </a:prstGeom>
            <a:solidFill>
              <a:srgbClr val="3333CC"/>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71" name="Rectangle 23">
              <a:extLst>
                <a:ext uri="{FF2B5EF4-FFF2-40B4-BE49-F238E27FC236}">
                  <a16:creationId xmlns:a16="http://schemas.microsoft.com/office/drawing/2014/main" id="{AC785313-3AE3-47C9-A442-2D288B7449A5}"/>
                </a:ext>
              </a:extLst>
            </p:cNvPr>
            <p:cNvSpPr>
              <a:spLocks noChangeArrowheads="1"/>
            </p:cNvSpPr>
            <p:nvPr/>
          </p:nvSpPr>
          <p:spPr bwMode="auto">
            <a:xfrm>
              <a:off x="995" y="2869"/>
              <a:ext cx="362" cy="64"/>
            </a:xfrm>
            <a:prstGeom prst="rect">
              <a:avLst/>
            </a:prstGeom>
            <a:solidFill>
              <a:srgbClr val="3333CC"/>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72" name="Rectangle 24">
              <a:extLst>
                <a:ext uri="{FF2B5EF4-FFF2-40B4-BE49-F238E27FC236}">
                  <a16:creationId xmlns:a16="http://schemas.microsoft.com/office/drawing/2014/main" id="{20318046-4344-43C1-8431-7698423B7CFB}"/>
                </a:ext>
              </a:extLst>
            </p:cNvPr>
            <p:cNvSpPr>
              <a:spLocks noChangeArrowheads="1"/>
            </p:cNvSpPr>
            <p:nvPr/>
          </p:nvSpPr>
          <p:spPr bwMode="auto">
            <a:xfrm>
              <a:off x="1535" y="3214"/>
              <a:ext cx="354" cy="126"/>
            </a:xfrm>
            <a:prstGeom prst="rect">
              <a:avLst/>
            </a:prstGeom>
            <a:solidFill>
              <a:srgbClr val="3333CC"/>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73" name="Rectangle 25">
              <a:extLst>
                <a:ext uri="{FF2B5EF4-FFF2-40B4-BE49-F238E27FC236}">
                  <a16:creationId xmlns:a16="http://schemas.microsoft.com/office/drawing/2014/main" id="{8882813E-08BF-4F3B-A627-470B5030CC02}"/>
                </a:ext>
              </a:extLst>
            </p:cNvPr>
            <p:cNvSpPr>
              <a:spLocks noChangeArrowheads="1"/>
            </p:cNvSpPr>
            <p:nvPr/>
          </p:nvSpPr>
          <p:spPr bwMode="auto">
            <a:xfrm>
              <a:off x="3684" y="3411"/>
              <a:ext cx="354" cy="83"/>
            </a:xfrm>
            <a:prstGeom prst="rect">
              <a:avLst/>
            </a:prstGeom>
            <a:solidFill>
              <a:srgbClr val="3333CC"/>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74" name="Rectangle 26">
              <a:extLst>
                <a:ext uri="{FF2B5EF4-FFF2-40B4-BE49-F238E27FC236}">
                  <a16:creationId xmlns:a16="http://schemas.microsoft.com/office/drawing/2014/main" id="{33F87A0D-CDA1-41CB-AB3A-F4BA80780DF4}"/>
                </a:ext>
              </a:extLst>
            </p:cNvPr>
            <p:cNvSpPr>
              <a:spLocks noChangeArrowheads="1"/>
            </p:cNvSpPr>
            <p:nvPr/>
          </p:nvSpPr>
          <p:spPr bwMode="auto">
            <a:xfrm>
              <a:off x="463" y="2988"/>
              <a:ext cx="354" cy="188"/>
            </a:xfrm>
            <a:prstGeom prst="rect">
              <a:avLst/>
            </a:prstGeom>
            <a:solidFill>
              <a:srgbClr val="CCCCFF"/>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75" name="Rectangle 27">
              <a:extLst>
                <a:ext uri="{FF2B5EF4-FFF2-40B4-BE49-F238E27FC236}">
                  <a16:creationId xmlns:a16="http://schemas.microsoft.com/office/drawing/2014/main" id="{6365C6DC-AE99-4FF0-8158-A60D8E846AF7}"/>
                </a:ext>
              </a:extLst>
            </p:cNvPr>
            <p:cNvSpPr>
              <a:spLocks noChangeArrowheads="1"/>
            </p:cNvSpPr>
            <p:nvPr/>
          </p:nvSpPr>
          <p:spPr bwMode="auto">
            <a:xfrm>
              <a:off x="995" y="2564"/>
              <a:ext cx="362" cy="305"/>
            </a:xfrm>
            <a:prstGeom prst="rect">
              <a:avLst/>
            </a:prstGeom>
            <a:solidFill>
              <a:srgbClr val="CCCCFF"/>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76" name="Rectangle 28">
              <a:extLst>
                <a:ext uri="{FF2B5EF4-FFF2-40B4-BE49-F238E27FC236}">
                  <a16:creationId xmlns:a16="http://schemas.microsoft.com/office/drawing/2014/main" id="{E86F8D5E-81B6-4D2A-9FDB-FB34E3B1CE41}"/>
                </a:ext>
              </a:extLst>
            </p:cNvPr>
            <p:cNvSpPr>
              <a:spLocks noChangeArrowheads="1"/>
            </p:cNvSpPr>
            <p:nvPr/>
          </p:nvSpPr>
          <p:spPr bwMode="auto">
            <a:xfrm>
              <a:off x="1535" y="3105"/>
              <a:ext cx="354" cy="109"/>
            </a:xfrm>
            <a:prstGeom prst="rect">
              <a:avLst/>
            </a:prstGeom>
            <a:solidFill>
              <a:srgbClr val="CCCCFF"/>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77" name="Rectangle 29">
              <a:extLst>
                <a:ext uri="{FF2B5EF4-FFF2-40B4-BE49-F238E27FC236}">
                  <a16:creationId xmlns:a16="http://schemas.microsoft.com/office/drawing/2014/main" id="{653C9F77-8CCD-4032-BD59-AF2E20537E21}"/>
                </a:ext>
              </a:extLst>
            </p:cNvPr>
            <p:cNvSpPr>
              <a:spLocks noChangeArrowheads="1"/>
            </p:cNvSpPr>
            <p:nvPr/>
          </p:nvSpPr>
          <p:spPr bwMode="auto">
            <a:xfrm>
              <a:off x="3145" y="2842"/>
              <a:ext cx="363" cy="524"/>
            </a:xfrm>
            <a:prstGeom prst="rect">
              <a:avLst/>
            </a:prstGeom>
            <a:solidFill>
              <a:srgbClr val="CCCCFF"/>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78" name="Line 30">
              <a:extLst>
                <a:ext uri="{FF2B5EF4-FFF2-40B4-BE49-F238E27FC236}">
                  <a16:creationId xmlns:a16="http://schemas.microsoft.com/office/drawing/2014/main" id="{661E28D4-66F2-4CF2-A7FE-850F1B46CF48}"/>
                </a:ext>
              </a:extLst>
            </p:cNvPr>
            <p:cNvSpPr>
              <a:spLocks noChangeShapeType="1"/>
            </p:cNvSpPr>
            <p:nvPr/>
          </p:nvSpPr>
          <p:spPr bwMode="auto">
            <a:xfrm>
              <a:off x="367" y="2410"/>
              <a:ext cx="1" cy="1128"/>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79" name="Line 31">
              <a:extLst>
                <a:ext uri="{FF2B5EF4-FFF2-40B4-BE49-F238E27FC236}">
                  <a16:creationId xmlns:a16="http://schemas.microsoft.com/office/drawing/2014/main" id="{E780C0FC-CF75-478E-961F-C9F407059120}"/>
                </a:ext>
              </a:extLst>
            </p:cNvPr>
            <p:cNvSpPr>
              <a:spLocks noChangeShapeType="1"/>
            </p:cNvSpPr>
            <p:nvPr/>
          </p:nvSpPr>
          <p:spPr bwMode="auto">
            <a:xfrm>
              <a:off x="331" y="3538"/>
              <a:ext cx="36" cy="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0" name="Line 32">
              <a:extLst>
                <a:ext uri="{FF2B5EF4-FFF2-40B4-BE49-F238E27FC236}">
                  <a16:creationId xmlns:a16="http://schemas.microsoft.com/office/drawing/2014/main" id="{24EE0A35-92A7-42A7-9D9C-F4F0EF2191E5}"/>
                </a:ext>
              </a:extLst>
            </p:cNvPr>
            <p:cNvSpPr>
              <a:spLocks noChangeShapeType="1"/>
            </p:cNvSpPr>
            <p:nvPr/>
          </p:nvSpPr>
          <p:spPr bwMode="auto">
            <a:xfrm>
              <a:off x="331" y="3411"/>
              <a:ext cx="36" cy="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1" name="Line 33">
              <a:extLst>
                <a:ext uri="{FF2B5EF4-FFF2-40B4-BE49-F238E27FC236}">
                  <a16:creationId xmlns:a16="http://schemas.microsoft.com/office/drawing/2014/main" id="{AE26F1AF-9DB3-456F-95CC-EA82C6C1F6B5}"/>
                </a:ext>
              </a:extLst>
            </p:cNvPr>
            <p:cNvSpPr>
              <a:spLocks noChangeShapeType="1"/>
            </p:cNvSpPr>
            <p:nvPr/>
          </p:nvSpPr>
          <p:spPr bwMode="auto">
            <a:xfrm>
              <a:off x="331" y="3295"/>
              <a:ext cx="36"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2" name="Line 34">
              <a:extLst>
                <a:ext uri="{FF2B5EF4-FFF2-40B4-BE49-F238E27FC236}">
                  <a16:creationId xmlns:a16="http://schemas.microsoft.com/office/drawing/2014/main" id="{74826F21-B308-48DB-962B-E434C15A595D}"/>
                </a:ext>
              </a:extLst>
            </p:cNvPr>
            <p:cNvSpPr>
              <a:spLocks noChangeShapeType="1"/>
            </p:cNvSpPr>
            <p:nvPr/>
          </p:nvSpPr>
          <p:spPr bwMode="auto">
            <a:xfrm>
              <a:off x="331" y="3160"/>
              <a:ext cx="36" cy="8"/>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3" name="Line 35">
              <a:extLst>
                <a:ext uri="{FF2B5EF4-FFF2-40B4-BE49-F238E27FC236}">
                  <a16:creationId xmlns:a16="http://schemas.microsoft.com/office/drawing/2014/main" id="{5442EEB2-9C0A-49FA-A61C-3FF561F022D9}"/>
                </a:ext>
              </a:extLst>
            </p:cNvPr>
            <p:cNvSpPr>
              <a:spLocks noChangeShapeType="1"/>
            </p:cNvSpPr>
            <p:nvPr/>
          </p:nvSpPr>
          <p:spPr bwMode="auto">
            <a:xfrm>
              <a:off x="331" y="3041"/>
              <a:ext cx="36" cy="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4" name="Line 36">
              <a:extLst>
                <a:ext uri="{FF2B5EF4-FFF2-40B4-BE49-F238E27FC236}">
                  <a16:creationId xmlns:a16="http://schemas.microsoft.com/office/drawing/2014/main" id="{F61FC400-4A51-49F0-9403-E0A2481058DD}"/>
                </a:ext>
              </a:extLst>
            </p:cNvPr>
            <p:cNvSpPr>
              <a:spLocks noChangeShapeType="1"/>
            </p:cNvSpPr>
            <p:nvPr/>
          </p:nvSpPr>
          <p:spPr bwMode="auto">
            <a:xfrm>
              <a:off x="331" y="2916"/>
              <a:ext cx="36"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5" name="Line 37">
              <a:extLst>
                <a:ext uri="{FF2B5EF4-FFF2-40B4-BE49-F238E27FC236}">
                  <a16:creationId xmlns:a16="http://schemas.microsoft.com/office/drawing/2014/main" id="{FBA2AB49-6214-4B48-BDC8-18FC966048D6}"/>
                </a:ext>
              </a:extLst>
            </p:cNvPr>
            <p:cNvSpPr>
              <a:spLocks noChangeShapeType="1"/>
            </p:cNvSpPr>
            <p:nvPr/>
          </p:nvSpPr>
          <p:spPr bwMode="auto">
            <a:xfrm>
              <a:off x="331" y="2789"/>
              <a:ext cx="36" cy="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6" name="Line 38">
              <a:extLst>
                <a:ext uri="{FF2B5EF4-FFF2-40B4-BE49-F238E27FC236}">
                  <a16:creationId xmlns:a16="http://schemas.microsoft.com/office/drawing/2014/main" id="{23EB6E5B-8B25-4484-A6BB-F2B35E3A6F49}"/>
                </a:ext>
              </a:extLst>
            </p:cNvPr>
            <p:cNvSpPr>
              <a:spLocks noChangeShapeType="1"/>
            </p:cNvSpPr>
            <p:nvPr/>
          </p:nvSpPr>
          <p:spPr bwMode="auto">
            <a:xfrm>
              <a:off x="331" y="2662"/>
              <a:ext cx="36" cy="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7" name="Line 39">
              <a:extLst>
                <a:ext uri="{FF2B5EF4-FFF2-40B4-BE49-F238E27FC236}">
                  <a16:creationId xmlns:a16="http://schemas.microsoft.com/office/drawing/2014/main" id="{D2AD63E2-7F84-4E3A-BCFF-D881760714DD}"/>
                </a:ext>
              </a:extLst>
            </p:cNvPr>
            <p:cNvSpPr>
              <a:spLocks noChangeShapeType="1"/>
            </p:cNvSpPr>
            <p:nvPr/>
          </p:nvSpPr>
          <p:spPr bwMode="auto">
            <a:xfrm>
              <a:off x="331" y="2536"/>
              <a:ext cx="36"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8" name="Line 40">
              <a:extLst>
                <a:ext uri="{FF2B5EF4-FFF2-40B4-BE49-F238E27FC236}">
                  <a16:creationId xmlns:a16="http://schemas.microsoft.com/office/drawing/2014/main" id="{0C125549-3874-4CE7-BFF5-F2E40F09B945}"/>
                </a:ext>
              </a:extLst>
            </p:cNvPr>
            <p:cNvSpPr>
              <a:spLocks noChangeShapeType="1"/>
            </p:cNvSpPr>
            <p:nvPr/>
          </p:nvSpPr>
          <p:spPr bwMode="auto">
            <a:xfrm>
              <a:off x="331" y="2410"/>
              <a:ext cx="36" cy="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89" name="Line 41">
              <a:extLst>
                <a:ext uri="{FF2B5EF4-FFF2-40B4-BE49-F238E27FC236}">
                  <a16:creationId xmlns:a16="http://schemas.microsoft.com/office/drawing/2014/main" id="{483FD2BC-23D6-46E2-8196-25C2AFA33892}"/>
                </a:ext>
              </a:extLst>
            </p:cNvPr>
            <p:cNvSpPr>
              <a:spLocks noChangeShapeType="1"/>
            </p:cNvSpPr>
            <p:nvPr/>
          </p:nvSpPr>
          <p:spPr bwMode="auto">
            <a:xfrm>
              <a:off x="367" y="3538"/>
              <a:ext cx="3760" cy="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90" name="Line 42">
              <a:extLst>
                <a:ext uri="{FF2B5EF4-FFF2-40B4-BE49-F238E27FC236}">
                  <a16:creationId xmlns:a16="http://schemas.microsoft.com/office/drawing/2014/main" id="{FA577985-823E-4425-AF7E-4B6EBBAB0580}"/>
                </a:ext>
              </a:extLst>
            </p:cNvPr>
            <p:cNvSpPr>
              <a:spLocks noChangeShapeType="1"/>
            </p:cNvSpPr>
            <p:nvPr/>
          </p:nvSpPr>
          <p:spPr bwMode="auto">
            <a:xfrm flipV="1">
              <a:off x="367" y="3538"/>
              <a:ext cx="1" cy="3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91" name="Line 43">
              <a:extLst>
                <a:ext uri="{FF2B5EF4-FFF2-40B4-BE49-F238E27FC236}">
                  <a16:creationId xmlns:a16="http://schemas.microsoft.com/office/drawing/2014/main" id="{D7710807-14A3-41D2-92C2-E51308D0F2EB}"/>
                </a:ext>
              </a:extLst>
            </p:cNvPr>
            <p:cNvSpPr>
              <a:spLocks noChangeShapeType="1"/>
            </p:cNvSpPr>
            <p:nvPr/>
          </p:nvSpPr>
          <p:spPr bwMode="auto">
            <a:xfrm flipV="1">
              <a:off x="907" y="3538"/>
              <a:ext cx="1" cy="3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92" name="Line 44">
              <a:extLst>
                <a:ext uri="{FF2B5EF4-FFF2-40B4-BE49-F238E27FC236}">
                  <a16:creationId xmlns:a16="http://schemas.microsoft.com/office/drawing/2014/main" id="{2EE0AB75-FF5F-4459-B157-155B246DE480}"/>
                </a:ext>
              </a:extLst>
            </p:cNvPr>
            <p:cNvSpPr>
              <a:spLocks noChangeShapeType="1"/>
            </p:cNvSpPr>
            <p:nvPr/>
          </p:nvSpPr>
          <p:spPr bwMode="auto">
            <a:xfrm flipV="1">
              <a:off x="1445" y="3538"/>
              <a:ext cx="1" cy="3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93" name="Line 45">
              <a:extLst>
                <a:ext uri="{FF2B5EF4-FFF2-40B4-BE49-F238E27FC236}">
                  <a16:creationId xmlns:a16="http://schemas.microsoft.com/office/drawing/2014/main" id="{EDA59120-7208-41C5-8159-EAA166EED7D9}"/>
                </a:ext>
              </a:extLst>
            </p:cNvPr>
            <p:cNvSpPr>
              <a:spLocks noChangeShapeType="1"/>
            </p:cNvSpPr>
            <p:nvPr/>
          </p:nvSpPr>
          <p:spPr bwMode="auto">
            <a:xfrm flipV="1">
              <a:off x="1985" y="3538"/>
              <a:ext cx="1" cy="3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94" name="Line 46">
              <a:extLst>
                <a:ext uri="{FF2B5EF4-FFF2-40B4-BE49-F238E27FC236}">
                  <a16:creationId xmlns:a16="http://schemas.microsoft.com/office/drawing/2014/main" id="{303115F8-7EE0-4256-ACD7-CCDC67CA5071}"/>
                </a:ext>
              </a:extLst>
            </p:cNvPr>
            <p:cNvSpPr>
              <a:spLocks noChangeShapeType="1"/>
            </p:cNvSpPr>
            <p:nvPr/>
          </p:nvSpPr>
          <p:spPr bwMode="auto">
            <a:xfrm flipV="1">
              <a:off x="2517" y="3538"/>
              <a:ext cx="1" cy="3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95" name="Line 47">
              <a:extLst>
                <a:ext uri="{FF2B5EF4-FFF2-40B4-BE49-F238E27FC236}">
                  <a16:creationId xmlns:a16="http://schemas.microsoft.com/office/drawing/2014/main" id="{DBD956B6-B604-44B5-B27E-7C851891067F}"/>
                </a:ext>
              </a:extLst>
            </p:cNvPr>
            <p:cNvSpPr>
              <a:spLocks noChangeShapeType="1"/>
            </p:cNvSpPr>
            <p:nvPr/>
          </p:nvSpPr>
          <p:spPr bwMode="auto">
            <a:xfrm flipV="1">
              <a:off x="3056" y="3538"/>
              <a:ext cx="2" cy="3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96" name="Line 48">
              <a:extLst>
                <a:ext uri="{FF2B5EF4-FFF2-40B4-BE49-F238E27FC236}">
                  <a16:creationId xmlns:a16="http://schemas.microsoft.com/office/drawing/2014/main" id="{FD21A68D-DE4B-40E0-AF40-A9587BB83879}"/>
                </a:ext>
              </a:extLst>
            </p:cNvPr>
            <p:cNvSpPr>
              <a:spLocks noChangeShapeType="1"/>
            </p:cNvSpPr>
            <p:nvPr/>
          </p:nvSpPr>
          <p:spPr bwMode="auto">
            <a:xfrm flipV="1">
              <a:off x="3596" y="3538"/>
              <a:ext cx="1" cy="3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97" name="Line 49">
              <a:extLst>
                <a:ext uri="{FF2B5EF4-FFF2-40B4-BE49-F238E27FC236}">
                  <a16:creationId xmlns:a16="http://schemas.microsoft.com/office/drawing/2014/main" id="{F03D3649-036F-48BC-998B-A07B95D52AB1}"/>
                </a:ext>
              </a:extLst>
            </p:cNvPr>
            <p:cNvSpPr>
              <a:spLocks noChangeShapeType="1"/>
            </p:cNvSpPr>
            <p:nvPr/>
          </p:nvSpPr>
          <p:spPr bwMode="auto">
            <a:xfrm flipV="1">
              <a:off x="4127" y="3538"/>
              <a:ext cx="1" cy="3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5198" name="Rectangle 50">
              <a:extLst>
                <a:ext uri="{FF2B5EF4-FFF2-40B4-BE49-F238E27FC236}">
                  <a16:creationId xmlns:a16="http://schemas.microsoft.com/office/drawing/2014/main" id="{690E8AF9-84FD-45B5-891C-D5934AF3C468}"/>
                </a:ext>
              </a:extLst>
            </p:cNvPr>
            <p:cNvSpPr>
              <a:spLocks noChangeArrowheads="1"/>
            </p:cNvSpPr>
            <p:nvPr/>
          </p:nvSpPr>
          <p:spPr bwMode="auto">
            <a:xfrm>
              <a:off x="216" y="3475"/>
              <a:ext cx="11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199" name="Rectangle 51">
              <a:extLst>
                <a:ext uri="{FF2B5EF4-FFF2-40B4-BE49-F238E27FC236}">
                  <a16:creationId xmlns:a16="http://schemas.microsoft.com/office/drawing/2014/main" id="{AE5CD7D3-3A20-44B3-9ADA-0F20EFDDEA05}"/>
                </a:ext>
              </a:extLst>
            </p:cNvPr>
            <p:cNvSpPr>
              <a:spLocks noChangeArrowheads="1"/>
            </p:cNvSpPr>
            <p:nvPr/>
          </p:nvSpPr>
          <p:spPr bwMode="auto">
            <a:xfrm>
              <a:off x="216" y="3475"/>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0</a:t>
              </a:r>
              <a:endParaRPr lang="en-US" altLang="it-IT" sz="1400">
                <a:latin typeface="Futura" charset="0"/>
              </a:endParaRPr>
            </a:p>
          </p:txBody>
        </p:sp>
        <p:sp>
          <p:nvSpPr>
            <p:cNvPr id="175200" name="Rectangle 52">
              <a:extLst>
                <a:ext uri="{FF2B5EF4-FFF2-40B4-BE49-F238E27FC236}">
                  <a16:creationId xmlns:a16="http://schemas.microsoft.com/office/drawing/2014/main" id="{9BAD5B78-EC03-4CC0-A37A-A8DA4EB3E21F}"/>
                </a:ext>
              </a:extLst>
            </p:cNvPr>
            <p:cNvSpPr>
              <a:spLocks noChangeArrowheads="1"/>
            </p:cNvSpPr>
            <p:nvPr/>
          </p:nvSpPr>
          <p:spPr bwMode="auto">
            <a:xfrm>
              <a:off x="216" y="3348"/>
              <a:ext cx="115"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01" name="Rectangle 53">
              <a:extLst>
                <a:ext uri="{FF2B5EF4-FFF2-40B4-BE49-F238E27FC236}">
                  <a16:creationId xmlns:a16="http://schemas.microsoft.com/office/drawing/2014/main" id="{251F63A3-DB88-4E9D-AF0D-ABB9109E9AE0}"/>
                </a:ext>
              </a:extLst>
            </p:cNvPr>
            <p:cNvSpPr>
              <a:spLocks noChangeArrowheads="1"/>
            </p:cNvSpPr>
            <p:nvPr/>
          </p:nvSpPr>
          <p:spPr bwMode="auto">
            <a:xfrm>
              <a:off x="216" y="3348"/>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2</a:t>
              </a:r>
              <a:endParaRPr lang="en-US" altLang="it-IT" sz="1400">
                <a:latin typeface="Futura" charset="0"/>
              </a:endParaRPr>
            </a:p>
          </p:txBody>
        </p:sp>
        <p:sp>
          <p:nvSpPr>
            <p:cNvPr id="175202" name="Rectangle 54">
              <a:extLst>
                <a:ext uri="{FF2B5EF4-FFF2-40B4-BE49-F238E27FC236}">
                  <a16:creationId xmlns:a16="http://schemas.microsoft.com/office/drawing/2014/main" id="{4FD7949D-3970-4179-9CF1-06B4BF4A31AB}"/>
                </a:ext>
              </a:extLst>
            </p:cNvPr>
            <p:cNvSpPr>
              <a:spLocks noChangeArrowheads="1"/>
            </p:cNvSpPr>
            <p:nvPr/>
          </p:nvSpPr>
          <p:spPr bwMode="auto">
            <a:xfrm>
              <a:off x="216" y="3221"/>
              <a:ext cx="11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03" name="Rectangle 55">
              <a:extLst>
                <a:ext uri="{FF2B5EF4-FFF2-40B4-BE49-F238E27FC236}">
                  <a16:creationId xmlns:a16="http://schemas.microsoft.com/office/drawing/2014/main" id="{D24C4F0B-C0BE-44C0-920D-7EEE8364F132}"/>
                </a:ext>
              </a:extLst>
            </p:cNvPr>
            <p:cNvSpPr>
              <a:spLocks noChangeArrowheads="1"/>
            </p:cNvSpPr>
            <p:nvPr/>
          </p:nvSpPr>
          <p:spPr bwMode="auto">
            <a:xfrm>
              <a:off x="216" y="3221"/>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4</a:t>
              </a:r>
              <a:endParaRPr lang="en-US" altLang="it-IT" sz="1400">
                <a:latin typeface="Futura" charset="0"/>
              </a:endParaRPr>
            </a:p>
          </p:txBody>
        </p:sp>
        <p:sp>
          <p:nvSpPr>
            <p:cNvPr id="175204" name="Rectangle 56">
              <a:extLst>
                <a:ext uri="{FF2B5EF4-FFF2-40B4-BE49-F238E27FC236}">
                  <a16:creationId xmlns:a16="http://schemas.microsoft.com/office/drawing/2014/main" id="{4FBAF160-F66D-4EAB-A913-881B6136E9FD}"/>
                </a:ext>
              </a:extLst>
            </p:cNvPr>
            <p:cNvSpPr>
              <a:spLocks noChangeArrowheads="1"/>
            </p:cNvSpPr>
            <p:nvPr/>
          </p:nvSpPr>
          <p:spPr bwMode="auto">
            <a:xfrm>
              <a:off x="216" y="3096"/>
              <a:ext cx="11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05" name="Rectangle 57">
              <a:extLst>
                <a:ext uri="{FF2B5EF4-FFF2-40B4-BE49-F238E27FC236}">
                  <a16:creationId xmlns:a16="http://schemas.microsoft.com/office/drawing/2014/main" id="{3E6387F7-524E-4853-8959-891CCD49B9C9}"/>
                </a:ext>
              </a:extLst>
            </p:cNvPr>
            <p:cNvSpPr>
              <a:spLocks noChangeArrowheads="1"/>
            </p:cNvSpPr>
            <p:nvPr/>
          </p:nvSpPr>
          <p:spPr bwMode="auto">
            <a:xfrm>
              <a:off x="216" y="3096"/>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6</a:t>
              </a:r>
              <a:endParaRPr lang="en-US" altLang="it-IT" sz="1400">
                <a:latin typeface="Futura" charset="0"/>
              </a:endParaRPr>
            </a:p>
          </p:txBody>
        </p:sp>
        <p:sp>
          <p:nvSpPr>
            <p:cNvPr id="175206" name="Rectangle 58">
              <a:extLst>
                <a:ext uri="{FF2B5EF4-FFF2-40B4-BE49-F238E27FC236}">
                  <a16:creationId xmlns:a16="http://schemas.microsoft.com/office/drawing/2014/main" id="{90B2FF16-1E2A-45CB-8218-01D684FEAAE7}"/>
                </a:ext>
              </a:extLst>
            </p:cNvPr>
            <p:cNvSpPr>
              <a:spLocks noChangeArrowheads="1"/>
            </p:cNvSpPr>
            <p:nvPr/>
          </p:nvSpPr>
          <p:spPr bwMode="auto">
            <a:xfrm>
              <a:off x="216" y="2978"/>
              <a:ext cx="11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07" name="Rectangle 59">
              <a:extLst>
                <a:ext uri="{FF2B5EF4-FFF2-40B4-BE49-F238E27FC236}">
                  <a16:creationId xmlns:a16="http://schemas.microsoft.com/office/drawing/2014/main" id="{06366106-96E6-488F-8D84-0A23F8B6840C}"/>
                </a:ext>
              </a:extLst>
            </p:cNvPr>
            <p:cNvSpPr>
              <a:spLocks noChangeArrowheads="1"/>
            </p:cNvSpPr>
            <p:nvPr/>
          </p:nvSpPr>
          <p:spPr bwMode="auto">
            <a:xfrm>
              <a:off x="216" y="2969"/>
              <a:ext cx="7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8</a:t>
              </a:r>
              <a:endParaRPr lang="en-US" altLang="it-IT" sz="1400">
                <a:latin typeface="Futura" charset="0"/>
              </a:endParaRPr>
            </a:p>
          </p:txBody>
        </p:sp>
        <p:sp>
          <p:nvSpPr>
            <p:cNvPr id="175208" name="Rectangle 60">
              <a:extLst>
                <a:ext uri="{FF2B5EF4-FFF2-40B4-BE49-F238E27FC236}">
                  <a16:creationId xmlns:a16="http://schemas.microsoft.com/office/drawing/2014/main" id="{034D7424-3268-4FA0-B3C5-A2037C50CBE8}"/>
                </a:ext>
              </a:extLst>
            </p:cNvPr>
            <p:cNvSpPr>
              <a:spLocks noChangeArrowheads="1"/>
            </p:cNvSpPr>
            <p:nvPr/>
          </p:nvSpPr>
          <p:spPr bwMode="auto">
            <a:xfrm>
              <a:off x="144" y="2842"/>
              <a:ext cx="19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09" name="Rectangle 61">
              <a:extLst>
                <a:ext uri="{FF2B5EF4-FFF2-40B4-BE49-F238E27FC236}">
                  <a16:creationId xmlns:a16="http://schemas.microsoft.com/office/drawing/2014/main" id="{8EE18E00-302F-4537-A4EA-B50C0087E100}"/>
                </a:ext>
              </a:extLst>
            </p:cNvPr>
            <p:cNvSpPr>
              <a:spLocks noChangeArrowheads="1"/>
            </p:cNvSpPr>
            <p:nvPr/>
          </p:nvSpPr>
          <p:spPr bwMode="auto">
            <a:xfrm>
              <a:off x="144" y="2842"/>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10</a:t>
              </a:r>
              <a:endParaRPr lang="en-US" altLang="it-IT" sz="1400">
                <a:latin typeface="Futura" charset="0"/>
              </a:endParaRPr>
            </a:p>
          </p:txBody>
        </p:sp>
        <p:sp>
          <p:nvSpPr>
            <p:cNvPr id="175210" name="Rectangle 62">
              <a:extLst>
                <a:ext uri="{FF2B5EF4-FFF2-40B4-BE49-F238E27FC236}">
                  <a16:creationId xmlns:a16="http://schemas.microsoft.com/office/drawing/2014/main" id="{EA9AE87A-9CC1-4C78-A71F-D7120CD453D7}"/>
                </a:ext>
              </a:extLst>
            </p:cNvPr>
            <p:cNvSpPr>
              <a:spLocks noChangeArrowheads="1"/>
            </p:cNvSpPr>
            <p:nvPr/>
          </p:nvSpPr>
          <p:spPr bwMode="auto">
            <a:xfrm>
              <a:off x="144" y="2726"/>
              <a:ext cx="19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11" name="Rectangle 63">
              <a:extLst>
                <a:ext uri="{FF2B5EF4-FFF2-40B4-BE49-F238E27FC236}">
                  <a16:creationId xmlns:a16="http://schemas.microsoft.com/office/drawing/2014/main" id="{B5436C84-3AFF-4819-A2A4-36108207CE85}"/>
                </a:ext>
              </a:extLst>
            </p:cNvPr>
            <p:cNvSpPr>
              <a:spLocks noChangeArrowheads="1"/>
            </p:cNvSpPr>
            <p:nvPr/>
          </p:nvSpPr>
          <p:spPr bwMode="auto">
            <a:xfrm>
              <a:off x="144" y="2726"/>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12</a:t>
              </a:r>
              <a:endParaRPr lang="en-US" altLang="it-IT" sz="1400">
                <a:latin typeface="Futura" charset="0"/>
              </a:endParaRPr>
            </a:p>
          </p:txBody>
        </p:sp>
        <p:sp>
          <p:nvSpPr>
            <p:cNvPr id="175212" name="Rectangle 64">
              <a:extLst>
                <a:ext uri="{FF2B5EF4-FFF2-40B4-BE49-F238E27FC236}">
                  <a16:creationId xmlns:a16="http://schemas.microsoft.com/office/drawing/2014/main" id="{CE1FE27B-85EA-4267-A46B-CE8072AD2986}"/>
                </a:ext>
              </a:extLst>
            </p:cNvPr>
            <p:cNvSpPr>
              <a:spLocks noChangeArrowheads="1"/>
            </p:cNvSpPr>
            <p:nvPr/>
          </p:nvSpPr>
          <p:spPr bwMode="auto">
            <a:xfrm>
              <a:off x="144" y="2599"/>
              <a:ext cx="19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13" name="Rectangle 65">
              <a:extLst>
                <a:ext uri="{FF2B5EF4-FFF2-40B4-BE49-F238E27FC236}">
                  <a16:creationId xmlns:a16="http://schemas.microsoft.com/office/drawing/2014/main" id="{A5518741-8A7E-4941-BCF3-BA92007295FC}"/>
                </a:ext>
              </a:extLst>
            </p:cNvPr>
            <p:cNvSpPr>
              <a:spLocks noChangeArrowheads="1"/>
            </p:cNvSpPr>
            <p:nvPr/>
          </p:nvSpPr>
          <p:spPr bwMode="auto">
            <a:xfrm>
              <a:off x="144" y="2599"/>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14</a:t>
              </a:r>
              <a:endParaRPr lang="en-US" altLang="it-IT" sz="1400">
                <a:latin typeface="Futura" charset="0"/>
              </a:endParaRPr>
            </a:p>
          </p:txBody>
        </p:sp>
        <p:sp>
          <p:nvSpPr>
            <p:cNvPr id="175214" name="Rectangle 66">
              <a:extLst>
                <a:ext uri="{FF2B5EF4-FFF2-40B4-BE49-F238E27FC236}">
                  <a16:creationId xmlns:a16="http://schemas.microsoft.com/office/drawing/2014/main" id="{DE36614E-EB6B-4BBC-88AE-74D4A20F6DA7}"/>
                </a:ext>
              </a:extLst>
            </p:cNvPr>
            <p:cNvSpPr>
              <a:spLocks noChangeArrowheads="1"/>
            </p:cNvSpPr>
            <p:nvPr/>
          </p:nvSpPr>
          <p:spPr bwMode="auto">
            <a:xfrm>
              <a:off x="144" y="2474"/>
              <a:ext cx="19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15" name="Rectangle 67">
              <a:extLst>
                <a:ext uri="{FF2B5EF4-FFF2-40B4-BE49-F238E27FC236}">
                  <a16:creationId xmlns:a16="http://schemas.microsoft.com/office/drawing/2014/main" id="{6F28F995-735E-4C7C-8C99-5C3DA05F8636}"/>
                </a:ext>
              </a:extLst>
            </p:cNvPr>
            <p:cNvSpPr>
              <a:spLocks noChangeArrowheads="1"/>
            </p:cNvSpPr>
            <p:nvPr/>
          </p:nvSpPr>
          <p:spPr bwMode="auto">
            <a:xfrm>
              <a:off x="144" y="2472"/>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16</a:t>
              </a:r>
              <a:endParaRPr lang="en-US" altLang="it-IT" sz="1400">
                <a:latin typeface="Futura" charset="0"/>
              </a:endParaRPr>
            </a:p>
          </p:txBody>
        </p:sp>
        <p:sp>
          <p:nvSpPr>
            <p:cNvPr id="175216" name="Rectangle 68">
              <a:extLst>
                <a:ext uri="{FF2B5EF4-FFF2-40B4-BE49-F238E27FC236}">
                  <a16:creationId xmlns:a16="http://schemas.microsoft.com/office/drawing/2014/main" id="{CB8A267B-2FC5-474B-8410-B63FE94B1039}"/>
                </a:ext>
              </a:extLst>
            </p:cNvPr>
            <p:cNvSpPr>
              <a:spLocks noChangeArrowheads="1"/>
            </p:cNvSpPr>
            <p:nvPr/>
          </p:nvSpPr>
          <p:spPr bwMode="auto">
            <a:xfrm>
              <a:off x="144" y="2347"/>
              <a:ext cx="195"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17" name="Rectangle 69">
              <a:extLst>
                <a:ext uri="{FF2B5EF4-FFF2-40B4-BE49-F238E27FC236}">
                  <a16:creationId xmlns:a16="http://schemas.microsoft.com/office/drawing/2014/main" id="{A0457B83-7F5B-46AA-ABC7-3BD1B833B502}"/>
                </a:ext>
              </a:extLst>
            </p:cNvPr>
            <p:cNvSpPr>
              <a:spLocks noChangeArrowheads="1"/>
            </p:cNvSpPr>
            <p:nvPr/>
          </p:nvSpPr>
          <p:spPr bwMode="auto">
            <a:xfrm>
              <a:off x="144" y="2347"/>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18</a:t>
              </a:r>
              <a:endParaRPr lang="en-US" altLang="it-IT" sz="1400">
                <a:latin typeface="Futura" charset="0"/>
              </a:endParaRPr>
            </a:p>
          </p:txBody>
        </p:sp>
        <p:sp>
          <p:nvSpPr>
            <p:cNvPr id="175218" name="Rectangle 70">
              <a:extLst>
                <a:ext uri="{FF2B5EF4-FFF2-40B4-BE49-F238E27FC236}">
                  <a16:creationId xmlns:a16="http://schemas.microsoft.com/office/drawing/2014/main" id="{65222CBB-7673-40C4-88D3-FCE6DF3CEFA8}"/>
                </a:ext>
              </a:extLst>
            </p:cNvPr>
            <p:cNvSpPr>
              <a:spLocks noChangeArrowheads="1"/>
            </p:cNvSpPr>
            <p:nvPr/>
          </p:nvSpPr>
          <p:spPr bwMode="auto">
            <a:xfrm rot="-5400000">
              <a:off x="274" y="3849"/>
              <a:ext cx="3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InSync</a:t>
              </a:r>
              <a:endParaRPr lang="en-US" altLang="it-IT" sz="1400">
                <a:latin typeface="Futura" charset="0"/>
              </a:endParaRPr>
            </a:p>
          </p:txBody>
        </p:sp>
        <p:sp>
          <p:nvSpPr>
            <p:cNvPr id="175219" name="Rectangle 71">
              <a:extLst>
                <a:ext uri="{FF2B5EF4-FFF2-40B4-BE49-F238E27FC236}">
                  <a16:creationId xmlns:a16="http://schemas.microsoft.com/office/drawing/2014/main" id="{DBA88583-9313-431A-9739-B3828E967F43}"/>
                </a:ext>
              </a:extLst>
            </p:cNvPr>
            <p:cNvSpPr>
              <a:spLocks noChangeArrowheads="1"/>
            </p:cNvSpPr>
            <p:nvPr/>
          </p:nvSpPr>
          <p:spPr bwMode="auto">
            <a:xfrm rot="-5400000">
              <a:off x="422" y="3849"/>
              <a:ext cx="3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Study</a:t>
              </a:r>
              <a:endParaRPr lang="en-US" altLang="it-IT" sz="1400">
                <a:latin typeface="Futura" charset="0"/>
              </a:endParaRPr>
            </a:p>
          </p:txBody>
        </p:sp>
        <p:sp>
          <p:nvSpPr>
            <p:cNvPr id="175220" name="Rectangle 72">
              <a:extLst>
                <a:ext uri="{FF2B5EF4-FFF2-40B4-BE49-F238E27FC236}">
                  <a16:creationId xmlns:a16="http://schemas.microsoft.com/office/drawing/2014/main" id="{74D1C5E7-DFA1-4845-9AB8-BEFD3B5F0A95}"/>
                </a:ext>
              </a:extLst>
            </p:cNvPr>
            <p:cNvSpPr>
              <a:spLocks noChangeArrowheads="1"/>
            </p:cNvSpPr>
            <p:nvPr/>
          </p:nvSpPr>
          <p:spPr bwMode="auto">
            <a:xfrm rot="-5400000">
              <a:off x="475" y="3850"/>
              <a:ext cx="45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(Prelim.</a:t>
              </a:r>
              <a:endParaRPr lang="en-US" altLang="it-IT" sz="1400">
                <a:latin typeface="Futura" charset="0"/>
              </a:endParaRPr>
            </a:p>
          </p:txBody>
        </p:sp>
        <p:sp>
          <p:nvSpPr>
            <p:cNvPr id="175221" name="Rectangle 73">
              <a:extLst>
                <a:ext uri="{FF2B5EF4-FFF2-40B4-BE49-F238E27FC236}">
                  <a16:creationId xmlns:a16="http://schemas.microsoft.com/office/drawing/2014/main" id="{6EF3F734-DBD6-4AB2-81E7-A7D77F19E527}"/>
                </a:ext>
              </a:extLst>
            </p:cNvPr>
            <p:cNvSpPr>
              <a:spLocks noChangeArrowheads="1"/>
            </p:cNvSpPr>
            <p:nvPr/>
          </p:nvSpPr>
          <p:spPr bwMode="auto">
            <a:xfrm rot="-5400000">
              <a:off x="585" y="3849"/>
              <a:ext cx="4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Results)</a:t>
              </a:r>
              <a:endParaRPr lang="en-US" altLang="it-IT" sz="1400">
                <a:latin typeface="Futura" charset="0"/>
              </a:endParaRPr>
            </a:p>
          </p:txBody>
        </p:sp>
        <p:sp>
          <p:nvSpPr>
            <p:cNvPr id="175222" name="Rectangle 74">
              <a:extLst>
                <a:ext uri="{FF2B5EF4-FFF2-40B4-BE49-F238E27FC236}">
                  <a16:creationId xmlns:a16="http://schemas.microsoft.com/office/drawing/2014/main" id="{07EE7476-13EE-4BBE-B1F2-1CA6039C4D64}"/>
                </a:ext>
              </a:extLst>
            </p:cNvPr>
            <p:cNvSpPr>
              <a:spLocks noChangeArrowheads="1"/>
            </p:cNvSpPr>
            <p:nvPr/>
          </p:nvSpPr>
          <p:spPr bwMode="auto">
            <a:xfrm rot="-5400000">
              <a:off x="877" y="3849"/>
              <a:ext cx="39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InSync</a:t>
              </a:r>
              <a:endParaRPr lang="en-US" altLang="it-IT" sz="1400">
                <a:latin typeface="Futura" charset="0"/>
              </a:endParaRPr>
            </a:p>
          </p:txBody>
        </p:sp>
        <p:sp>
          <p:nvSpPr>
            <p:cNvPr id="175223" name="Rectangle 75">
              <a:extLst>
                <a:ext uri="{FF2B5EF4-FFF2-40B4-BE49-F238E27FC236}">
                  <a16:creationId xmlns:a16="http://schemas.microsoft.com/office/drawing/2014/main" id="{CA22BDCA-6C1C-4AA5-92F8-19DD5E8D2628}"/>
                </a:ext>
              </a:extLst>
            </p:cNvPr>
            <p:cNvSpPr>
              <a:spLocks noChangeArrowheads="1"/>
            </p:cNvSpPr>
            <p:nvPr/>
          </p:nvSpPr>
          <p:spPr bwMode="auto">
            <a:xfrm rot="-5400000">
              <a:off x="838" y="3849"/>
              <a:ext cx="68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Study (Final</a:t>
              </a:r>
              <a:endParaRPr lang="en-US" altLang="it-IT" sz="1400">
                <a:latin typeface="Futura" charset="0"/>
              </a:endParaRPr>
            </a:p>
          </p:txBody>
        </p:sp>
        <p:sp>
          <p:nvSpPr>
            <p:cNvPr id="175224" name="Rectangle 76">
              <a:extLst>
                <a:ext uri="{FF2B5EF4-FFF2-40B4-BE49-F238E27FC236}">
                  <a16:creationId xmlns:a16="http://schemas.microsoft.com/office/drawing/2014/main" id="{2ACF35F6-4087-4A6A-B8C1-0E854D48B52E}"/>
                </a:ext>
              </a:extLst>
            </p:cNvPr>
            <p:cNvSpPr>
              <a:spLocks noChangeArrowheads="1"/>
            </p:cNvSpPr>
            <p:nvPr/>
          </p:nvSpPr>
          <p:spPr bwMode="auto">
            <a:xfrm rot="-5400000">
              <a:off x="1059" y="3849"/>
              <a:ext cx="4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Results)</a:t>
              </a:r>
              <a:endParaRPr lang="en-US" altLang="it-IT" sz="1400">
                <a:latin typeface="Futura" charset="0"/>
              </a:endParaRPr>
            </a:p>
          </p:txBody>
        </p:sp>
        <p:sp>
          <p:nvSpPr>
            <p:cNvPr id="175225" name="Rectangle 77">
              <a:extLst>
                <a:ext uri="{FF2B5EF4-FFF2-40B4-BE49-F238E27FC236}">
                  <a16:creationId xmlns:a16="http://schemas.microsoft.com/office/drawing/2014/main" id="{2371323C-D07A-41D5-BFF3-E71F16A52093}"/>
                </a:ext>
              </a:extLst>
            </p:cNvPr>
            <p:cNvSpPr>
              <a:spLocks noChangeArrowheads="1"/>
            </p:cNvSpPr>
            <p:nvPr/>
          </p:nvSpPr>
          <p:spPr bwMode="auto">
            <a:xfrm rot="-5400000">
              <a:off x="1329" y="3849"/>
              <a:ext cx="6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InSync Ital.</a:t>
              </a:r>
              <a:endParaRPr lang="en-US" altLang="it-IT" sz="1400">
                <a:latin typeface="Futura" charset="0"/>
              </a:endParaRPr>
            </a:p>
          </p:txBody>
        </p:sp>
        <p:sp>
          <p:nvSpPr>
            <p:cNvPr id="175226" name="Rectangle 78">
              <a:extLst>
                <a:ext uri="{FF2B5EF4-FFF2-40B4-BE49-F238E27FC236}">
                  <a16:creationId xmlns:a16="http://schemas.microsoft.com/office/drawing/2014/main" id="{03B99F33-8E0A-414B-B238-807FFEA3660B}"/>
                </a:ext>
              </a:extLst>
            </p:cNvPr>
            <p:cNvSpPr>
              <a:spLocks noChangeArrowheads="1"/>
            </p:cNvSpPr>
            <p:nvPr/>
          </p:nvSpPr>
          <p:spPr bwMode="auto">
            <a:xfrm rot="-5400000">
              <a:off x="1560" y="3849"/>
              <a:ext cx="4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Registry</a:t>
              </a:r>
              <a:endParaRPr lang="en-US" altLang="it-IT" sz="1400">
                <a:latin typeface="Futura" charset="0"/>
              </a:endParaRPr>
            </a:p>
          </p:txBody>
        </p:sp>
        <p:sp>
          <p:nvSpPr>
            <p:cNvPr id="175227" name="Rectangle 79">
              <a:extLst>
                <a:ext uri="{FF2B5EF4-FFF2-40B4-BE49-F238E27FC236}">
                  <a16:creationId xmlns:a16="http://schemas.microsoft.com/office/drawing/2014/main" id="{0CEC4206-EB21-434D-8D0D-D0205D3D030C}"/>
                </a:ext>
              </a:extLst>
            </p:cNvPr>
            <p:cNvSpPr>
              <a:spLocks noChangeArrowheads="1"/>
            </p:cNvSpPr>
            <p:nvPr/>
          </p:nvSpPr>
          <p:spPr bwMode="auto">
            <a:xfrm rot="-5400000">
              <a:off x="1953" y="3849"/>
              <a:ext cx="65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Mustic Trial</a:t>
              </a:r>
              <a:endParaRPr lang="en-US" altLang="it-IT" sz="1400">
                <a:latin typeface="Futura" charset="0"/>
              </a:endParaRPr>
            </a:p>
          </p:txBody>
        </p:sp>
        <p:sp>
          <p:nvSpPr>
            <p:cNvPr id="175228" name="Rectangle 80">
              <a:extLst>
                <a:ext uri="{FF2B5EF4-FFF2-40B4-BE49-F238E27FC236}">
                  <a16:creationId xmlns:a16="http://schemas.microsoft.com/office/drawing/2014/main" id="{3ECF3D7C-4970-473B-9C88-51B52B6A7F90}"/>
                </a:ext>
              </a:extLst>
            </p:cNvPr>
            <p:cNvSpPr>
              <a:spLocks noChangeArrowheads="1"/>
            </p:cNvSpPr>
            <p:nvPr/>
          </p:nvSpPr>
          <p:spPr bwMode="auto">
            <a:xfrm rot="-5400000">
              <a:off x="2516" y="3849"/>
              <a:ext cx="4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Miracle</a:t>
              </a:r>
              <a:endParaRPr lang="en-US" altLang="it-IT" sz="1400">
                <a:latin typeface="Futura" charset="0"/>
              </a:endParaRPr>
            </a:p>
          </p:txBody>
        </p:sp>
        <p:sp>
          <p:nvSpPr>
            <p:cNvPr id="175229" name="Rectangle 81">
              <a:extLst>
                <a:ext uri="{FF2B5EF4-FFF2-40B4-BE49-F238E27FC236}">
                  <a16:creationId xmlns:a16="http://schemas.microsoft.com/office/drawing/2014/main" id="{23EEEC1A-46A6-4C50-B1C3-130FA0B5DF54}"/>
                </a:ext>
              </a:extLst>
            </p:cNvPr>
            <p:cNvSpPr>
              <a:spLocks noChangeArrowheads="1"/>
            </p:cNvSpPr>
            <p:nvPr/>
          </p:nvSpPr>
          <p:spPr bwMode="auto">
            <a:xfrm rot="-5400000">
              <a:off x="2691" y="3849"/>
              <a:ext cx="32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Study</a:t>
              </a:r>
              <a:endParaRPr lang="en-US" altLang="it-IT" sz="1400">
                <a:latin typeface="Futura" charset="0"/>
              </a:endParaRPr>
            </a:p>
          </p:txBody>
        </p:sp>
        <p:sp>
          <p:nvSpPr>
            <p:cNvPr id="175230" name="Rectangle 82">
              <a:extLst>
                <a:ext uri="{FF2B5EF4-FFF2-40B4-BE49-F238E27FC236}">
                  <a16:creationId xmlns:a16="http://schemas.microsoft.com/office/drawing/2014/main" id="{9E78645D-92AF-4888-BDE0-9A732C5C920B}"/>
                </a:ext>
              </a:extLst>
            </p:cNvPr>
            <p:cNvSpPr>
              <a:spLocks noChangeArrowheads="1"/>
            </p:cNvSpPr>
            <p:nvPr/>
          </p:nvSpPr>
          <p:spPr bwMode="auto">
            <a:xfrm rot="-5400000">
              <a:off x="3017" y="3849"/>
              <a:ext cx="5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EasyTrak</a:t>
              </a:r>
              <a:endParaRPr lang="en-US" altLang="it-IT" sz="1400">
                <a:latin typeface="Futura" charset="0"/>
              </a:endParaRPr>
            </a:p>
          </p:txBody>
        </p:sp>
        <p:sp>
          <p:nvSpPr>
            <p:cNvPr id="175231" name="Rectangle 83">
              <a:extLst>
                <a:ext uri="{FF2B5EF4-FFF2-40B4-BE49-F238E27FC236}">
                  <a16:creationId xmlns:a16="http://schemas.microsoft.com/office/drawing/2014/main" id="{1DAF8CAC-B84E-43C6-953F-CCC5C17CD368}"/>
                </a:ext>
              </a:extLst>
            </p:cNvPr>
            <p:cNvSpPr>
              <a:spLocks noChangeArrowheads="1"/>
            </p:cNvSpPr>
            <p:nvPr/>
          </p:nvSpPr>
          <p:spPr bwMode="auto">
            <a:xfrm rot="-5400000">
              <a:off x="3031" y="3849"/>
              <a:ext cx="7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Pre-CE-Mark</a:t>
              </a:r>
              <a:endParaRPr lang="en-US" altLang="it-IT" sz="1400">
                <a:latin typeface="Futura" charset="0"/>
              </a:endParaRPr>
            </a:p>
          </p:txBody>
        </p:sp>
        <p:sp>
          <p:nvSpPr>
            <p:cNvPr id="175232" name="Rectangle 84">
              <a:extLst>
                <a:ext uri="{FF2B5EF4-FFF2-40B4-BE49-F238E27FC236}">
                  <a16:creationId xmlns:a16="http://schemas.microsoft.com/office/drawing/2014/main" id="{4DBF290D-3B50-4BE0-85EC-C169DF188E8D}"/>
                </a:ext>
              </a:extLst>
            </p:cNvPr>
            <p:cNvSpPr>
              <a:spLocks noChangeArrowheads="1"/>
            </p:cNvSpPr>
            <p:nvPr/>
          </p:nvSpPr>
          <p:spPr bwMode="auto">
            <a:xfrm rot="-5400000">
              <a:off x="3489" y="3849"/>
              <a:ext cx="51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EasyTrak</a:t>
              </a:r>
              <a:endParaRPr lang="en-US" altLang="it-IT" sz="1400">
                <a:latin typeface="Futura" charset="0"/>
              </a:endParaRPr>
            </a:p>
          </p:txBody>
        </p:sp>
        <p:sp>
          <p:nvSpPr>
            <p:cNvPr id="175233" name="Rectangle 85">
              <a:extLst>
                <a:ext uri="{FF2B5EF4-FFF2-40B4-BE49-F238E27FC236}">
                  <a16:creationId xmlns:a16="http://schemas.microsoft.com/office/drawing/2014/main" id="{839237FD-C530-4F98-BA64-D911F5B59FDA}"/>
                </a:ext>
              </a:extLst>
            </p:cNvPr>
            <p:cNvSpPr>
              <a:spLocks noChangeArrowheads="1"/>
            </p:cNvSpPr>
            <p:nvPr/>
          </p:nvSpPr>
          <p:spPr bwMode="auto">
            <a:xfrm rot="-5400000">
              <a:off x="3610" y="3849"/>
              <a:ext cx="53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European</a:t>
              </a:r>
              <a:endParaRPr lang="en-US" altLang="it-IT" sz="1400">
                <a:latin typeface="Futura" charset="0"/>
              </a:endParaRPr>
            </a:p>
          </p:txBody>
        </p:sp>
        <p:sp>
          <p:nvSpPr>
            <p:cNvPr id="175234" name="Rectangle 86">
              <a:extLst>
                <a:ext uri="{FF2B5EF4-FFF2-40B4-BE49-F238E27FC236}">
                  <a16:creationId xmlns:a16="http://schemas.microsoft.com/office/drawing/2014/main" id="{896DC6A8-A4D9-4A22-8471-CEC6489138C1}"/>
                </a:ext>
              </a:extLst>
            </p:cNvPr>
            <p:cNvSpPr>
              <a:spLocks noChangeArrowheads="1"/>
            </p:cNvSpPr>
            <p:nvPr/>
          </p:nvSpPr>
          <p:spPr bwMode="auto">
            <a:xfrm rot="-5400000">
              <a:off x="3748" y="3849"/>
              <a:ext cx="4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Registry</a:t>
              </a:r>
              <a:endParaRPr lang="en-US" altLang="it-IT" sz="1400">
                <a:latin typeface="Futura" charset="0"/>
              </a:endParaRPr>
            </a:p>
          </p:txBody>
        </p:sp>
        <p:sp>
          <p:nvSpPr>
            <p:cNvPr id="175235" name="Rectangle 87">
              <a:extLst>
                <a:ext uri="{FF2B5EF4-FFF2-40B4-BE49-F238E27FC236}">
                  <a16:creationId xmlns:a16="http://schemas.microsoft.com/office/drawing/2014/main" id="{D24C77DB-946C-4F32-9900-6ADA7333402B}"/>
                </a:ext>
              </a:extLst>
            </p:cNvPr>
            <p:cNvSpPr>
              <a:spLocks noChangeArrowheads="1"/>
            </p:cNvSpPr>
            <p:nvPr/>
          </p:nvSpPr>
          <p:spPr bwMode="auto">
            <a:xfrm>
              <a:off x="4176" y="3302"/>
              <a:ext cx="1488" cy="970"/>
            </a:xfrm>
            <a:prstGeom prst="rect">
              <a:avLst/>
            </a:prstGeom>
            <a:noFill/>
            <a:ln w="7938">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36" name="Rectangle 88">
              <a:extLst>
                <a:ext uri="{FF2B5EF4-FFF2-40B4-BE49-F238E27FC236}">
                  <a16:creationId xmlns:a16="http://schemas.microsoft.com/office/drawing/2014/main" id="{6CCBC493-0E56-46F5-8813-753FC3CB876F}"/>
                </a:ext>
              </a:extLst>
            </p:cNvPr>
            <p:cNvSpPr>
              <a:spLocks noChangeArrowheads="1"/>
            </p:cNvSpPr>
            <p:nvPr/>
          </p:nvSpPr>
          <p:spPr bwMode="auto">
            <a:xfrm>
              <a:off x="4224" y="3481"/>
              <a:ext cx="63" cy="53"/>
            </a:xfrm>
            <a:prstGeom prst="rect">
              <a:avLst/>
            </a:prstGeom>
            <a:solidFill>
              <a:srgbClr val="00CC99"/>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37" name="Rectangle 89">
              <a:extLst>
                <a:ext uri="{FF2B5EF4-FFF2-40B4-BE49-F238E27FC236}">
                  <a16:creationId xmlns:a16="http://schemas.microsoft.com/office/drawing/2014/main" id="{5D4A0E16-9DF9-4C6B-A4F8-59FC1D76B907}"/>
                </a:ext>
              </a:extLst>
            </p:cNvPr>
            <p:cNvSpPr>
              <a:spLocks noChangeArrowheads="1"/>
            </p:cNvSpPr>
            <p:nvPr/>
          </p:nvSpPr>
          <p:spPr bwMode="auto">
            <a:xfrm>
              <a:off x="4413" y="3444"/>
              <a:ext cx="109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38" name="Rectangle 90">
              <a:extLst>
                <a:ext uri="{FF2B5EF4-FFF2-40B4-BE49-F238E27FC236}">
                  <a16:creationId xmlns:a16="http://schemas.microsoft.com/office/drawing/2014/main" id="{727A6EC1-C381-482F-80A7-6475F7663729}"/>
                </a:ext>
              </a:extLst>
            </p:cNvPr>
            <p:cNvSpPr>
              <a:spLocks noChangeArrowheads="1"/>
            </p:cNvSpPr>
            <p:nvPr/>
          </p:nvSpPr>
          <p:spPr bwMode="auto">
            <a:xfrm>
              <a:off x="4368" y="3446"/>
              <a:ext cx="41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LV lead</a:t>
              </a:r>
              <a:endParaRPr lang="en-US" altLang="it-IT" sz="1400">
                <a:latin typeface="Futura" charset="0"/>
              </a:endParaRPr>
            </a:p>
          </p:txBody>
        </p:sp>
        <p:sp>
          <p:nvSpPr>
            <p:cNvPr id="175239" name="Rectangle 91">
              <a:extLst>
                <a:ext uri="{FF2B5EF4-FFF2-40B4-BE49-F238E27FC236}">
                  <a16:creationId xmlns:a16="http://schemas.microsoft.com/office/drawing/2014/main" id="{EBAF9756-777C-436F-ACC4-69A7757420BA}"/>
                </a:ext>
              </a:extLst>
            </p:cNvPr>
            <p:cNvSpPr>
              <a:spLocks noChangeArrowheads="1"/>
            </p:cNvSpPr>
            <p:nvPr/>
          </p:nvSpPr>
          <p:spPr bwMode="auto">
            <a:xfrm>
              <a:off x="4803" y="3446"/>
              <a:ext cx="81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 Dislodgement</a:t>
              </a:r>
              <a:endParaRPr lang="en-US" altLang="it-IT" sz="1400">
                <a:latin typeface="Futura" charset="0"/>
              </a:endParaRPr>
            </a:p>
          </p:txBody>
        </p:sp>
        <p:sp>
          <p:nvSpPr>
            <p:cNvPr id="175240" name="Rectangle 92">
              <a:extLst>
                <a:ext uri="{FF2B5EF4-FFF2-40B4-BE49-F238E27FC236}">
                  <a16:creationId xmlns:a16="http://schemas.microsoft.com/office/drawing/2014/main" id="{BC190707-009F-4FC4-8997-21EE0C61418C}"/>
                </a:ext>
              </a:extLst>
            </p:cNvPr>
            <p:cNvSpPr>
              <a:spLocks noChangeArrowheads="1"/>
            </p:cNvSpPr>
            <p:nvPr/>
          </p:nvSpPr>
          <p:spPr bwMode="auto">
            <a:xfrm>
              <a:off x="4227" y="3731"/>
              <a:ext cx="61" cy="53"/>
            </a:xfrm>
            <a:prstGeom prst="rect">
              <a:avLst/>
            </a:prstGeom>
            <a:solidFill>
              <a:srgbClr val="3333CC"/>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41" name="Rectangle 93">
              <a:extLst>
                <a:ext uri="{FF2B5EF4-FFF2-40B4-BE49-F238E27FC236}">
                  <a16:creationId xmlns:a16="http://schemas.microsoft.com/office/drawing/2014/main" id="{60348221-581B-4F85-862F-A16C2F93C98E}"/>
                </a:ext>
              </a:extLst>
            </p:cNvPr>
            <p:cNvSpPr>
              <a:spLocks noChangeArrowheads="1"/>
            </p:cNvSpPr>
            <p:nvPr/>
          </p:nvSpPr>
          <p:spPr bwMode="auto">
            <a:xfrm>
              <a:off x="4228" y="3694"/>
              <a:ext cx="132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42" name="Rectangle 94">
              <a:extLst>
                <a:ext uri="{FF2B5EF4-FFF2-40B4-BE49-F238E27FC236}">
                  <a16:creationId xmlns:a16="http://schemas.microsoft.com/office/drawing/2014/main" id="{78012DE8-3C19-47CB-A998-D4B586F009F2}"/>
                </a:ext>
              </a:extLst>
            </p:cNvPr>
            <p:cNvSpPr>
              <a:spLocks noChangeArrowheads="1"/>
            </p:cNvSpPr>
            <p:nvPr/>
          </p:nvSpPr>
          <p:spPr bwMode="auto">
            <a:xfrm>
              <a:off x="4341" y="3696"/>
              <a:ext cx="42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Phrenic</a:t>
              </a:r>
              <a:endParaRPr lang="en-US" altLang="it-IT" sz="1400">
                <a:latin typeface="Futura" charset="0"/>
              </a:endParaRPr>
            </a:p>
          </p:txBody>
        </p:sp>
        <p:sp>
          <p:nvSpPr>
            <p:cNvPr id="175243" name="Rectangle 95">
              <a:extLst>
                <a:ext uri="{FF2B5EF4-FFF2-40B4-BE49-F238E27FC236}">
                  <a16:creationId xmlns:a16="http://schemas.microsoft.com/office/drawing/2014/main" id="{36E0B0AF-4CB1-4B31-8FCA-73149C6B9141}"/>
                </a:ext>
              </a:extLst>
            </p:cNvPr>
            <p:cNvSpPr>
              <a:spLocks noChangeArrowheads="1"/>
            </p:cNvSpPr>
            <p:nvPr/>
          </p:nvSpPr>
          <p:spPr bwMode="auto">
            <a:xfrm>
              <a:off x="4770" y="3696"/>
              <a:ext cx="69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 Nerve Stim.</a:t>
              </a:r>
              <a:endParaRPr lang="en-US" altLang="it-IT" sz="1400">
                <a:latin typeface="Futura" charset="0"/>
              </a:endParaRPr>
            </a:p>
          </p:txBody>
        </p:sp>
        <p:sp>
          <p:nvSpPr>
            <p:cNvPr id="175244" name="Rectangle 96">
              <a:extLst>
                <a:ext uri="{FF2B5EF4-FFF2-40B4-BE49-F238E27FC236}">
                  <a16:creationId xmlns:a16="http://schemas.microsoft.com/office/drawing/2014/main" id="{35DC5498-FB46-4EF7-98EB-25B25617FE2A}"/>
                </a:ext>
              </a:extLst>
            </p:cNvPr>
            <p:cNvSpPr>
              <a:spLocks noChangeArrowheads="1"/>
            </p:cNvSpPr>
            <p:nvPr/>
          </p:nvSpPr>
          <p:spPr bwMode="auto">
            <a:xfrm>
              <a:off x="4227" y="4019"/>
              <a:ext cx="61" cy="53"/>
            </a:xfrm>
            <a:prstGeom prst="rect">
              <a:avLst/>
            </a:prstGeom>
            <a:solidFill>
              <a:srgbClr val="CCCCFF"/>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45" name="Rectangle 97">
              <a:extLst>
                <a:ext uri="{FF2B5EF4-FFF2-40B4-BE49-F238E27FC236}">
                  <a16:creationId xmlns:a16="http://schemas.microsoft.com/office/drawing/2014/main" id="{65CA1918-55B3-4E64-B50C-752B3B571A75}"/>
                </a:ext>
              </a:extLst>
            </p:cNvPr>
            <p:cNvSpPr>
              <a:spLocks noChangeArrowheads="1"/>
            </p:cNvSpPr>
            <p:nvPr/>
          </p:nvSpPr>
          <p:spPr bwMode="auto">
            <a:xfrm>
              <a:off x="4326" y="3984"/>
              <a:ext cx="82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Other Reasons</a:t>
              </a:r>
              <a:endParaRPr lang="en-US" altLang="it-IT" sz="1400">
                <a:latin typeface="Futura" charset="0"/>
              </a:endParaRPr>
            </a:p>
          </p:txBody>
        </p:sp>
        <p:sp>
          <p:nvSpPr>
            <p:cNvPr id="175246" name="Rectangle 98">
              <a:extLst>
                <a:ext uri="{FF2B5EF4-FFF2-40B4-BE49-F238E27FC236}">
                  <a16:creationId xmlns:a16="http://schemas.microsoft.com/office/drawing/2014/main" id="{62F1DA97-3DC9-4824-9824-4B3D5A49923D}"/>
                </a:ext>
              </a:extLst>
            </p:cNvPr>
            <p:cNvSpPr>
              <a:spLocks noChangeArrowheads="1"/>
            </p:cNvSpPr>
            <p:nvPr/>
          </p:nvSpPr>
          <p:spPr bwMode="auto">
            <a:xfrm>
              <a:off x="162" y="2167"/>
              <a:ext cx="12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47" name="Rectangle 99">
              <a:extLst>
                <a:ext uri="{FF2B5EF4-FFF2-40B4-BE49-F238E27FC236}">
                  <a16:creationId xmlns:a16="http://schemas.microsoft.com/office/drawing/2014/main" id="{7C2BC142-2382-4C6C-B823-DC774DFB9BDF}"/>
                </a:ext>
              </a:extLst>
            </p:cNvPr>
            <p:cNvSpPr>
              <a:spLocks noChangeArrowheads="1"/>
            </p:cNvSpPr>
            <p:nvPr/>
          </p:nvSpPr>
          <p:spPr bwMode="auto">
            <a:xfrm>
              <a:off x="162" y="2167"/>
              <a:ext cx="13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latin typeface="Tahoma" panose="020B0604030504040204" pitchFamily="34" charset="0"/>
                </a:rPr>
                <a:t>%</a:t>
              </a:r>
              <a:endParaRPr lang="en-US" altLang="it-IT" sz="1400">
                <a:latin typeface="Futura" charset="0"/>
              </a:endParaRPr>
            </a:p>
          </p:txBody>
        </p:sp>
        <p:sp>
          <p:nvSpPr>
            <p:cNvPr id="175248" name="Rectangle 100">
              <a:extLst>
                <a:ext uri="{FF2B5EF4-FFF2-40B4-BE49-F238E27FC236}">
                  <a16:creationId xmlns:a16="http://schemas.microsoft.com/office/drawing/2014/main" id="{93766D6A-C0A1-42C9-86CB-C3375F563C0B}"/>
                </a:ext>
              </a:extLst>
            </p:cNvPr>
            <p:cNvSpPr>
              <a:spLocks noChangeArrowheads="1"/>
            </p:cNvSpPr>
            <p:nvPr/>
          </p:nvSpPr>
          <p:spPr bwMode="auto">
            <a:xfrm>
              <a:off x="481" y="2673"/>
              <a:ext cx="309"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49" name="Rectangle 101">
              <a:extLst>
                <a:ext uri="{FF2B5EF4-FFF2-40B4-BE49-F238E27FC236}">
                  <a16:creationId xmlns:a16="http://schemas.microsoft.com/office/drawing/2014/main" id="{62F3089E-3FD3-429F-922C-C1BF40076A27}"/>
                </a:ext>
              </a:extLst>
            </p:cNvPr>
            <p:cNvSpPr>
              <a:spLocks noChangeArrowheads="1"/>
            </p:cNvSpPr>
            <p:nvPr/>
          </p:nvSpPr>
          <p:spPr bwMode="auto">
            <a:xfrm>
              <a:off x="588" y="2671"/>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12</a:t>
              </a:r>
              <a:endParaRPr lang="en-US" altLang="it-IT" sz="1200">
                <a:latin typeface="Futura" charset="0"/>
              </a:endParaRPr>
            </a:p>
          </p:txBody>
        </p:sp>
        <p:sp>
          <p:nvSpPr>
            <p:cNvPr id="175250" name="Rectangle 102">
              <a:extLst>
                <a:ext uri="{FF2B5EF4-FFF2-40B4-BE49-F238E27FC236}">
                  <a16:creationId xmlns:a16="http://schemas.microsoft.com/office/drawing/2014/main" id="{659C725E-4FF2-41AF-8797-2C9573D7E037}"/>
                </a:ext>
              </a:extLst>
            </p:cNvPr>
            <p:cNvSpPr>
              <a:spLocks noChangeArrowheads="1"/>
            </p:cNvSpPr>
            <p:nvPr/>
          </p:nvSpPr>
          <p:spPr bwMode="auto">
            <a:xfrm>
              <a:off x="481" y="2771"/>
              <a:ext cx="36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months</a:t>
              </a:r>
              <a:endParaRPr lang="en-US" altLang="it-IT" sz="1200">
                <a:latin typeface="Futura" charset="0"/>
              </a:endParaRPr>
            </a:p>
          </p:txBody>
        </p:sp>
        <p:sp>
          <p:nvSpPr>
            <p:cNvPr id="175251" name="Rectangle 103">
              <a:extLst>
                <a:ext uri="{FF2B5EF4-FFF2-40B4-BE49-F238E27FC236}">
                  <a16:creationId xmlns:a16="http://schemas.microsoft.com/office/drawing/2014/main" id="{2F0FD9EA-094F-4CB9-B887-B34F5B0CA01E}"/>
                </a:ext>
              </a:extLst>
            </p:cNvPr>
            <p:cNvSpPr>
              <a:spLocks noChangeArrowheads="1"/>
            </p:cNvSpPr>
            <p:nvPr/>
          </p:nvSpPr>
          <p:spPr bwMode="auto">
            <a:xfrm>
              <a:off x="1021" y="2311"/>
              <a:ext cx="30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52" name="Rectangle 104">
              <a:extLst>
                <a:ext uri="{FF2B5EF4-FFF2-40B4-BE49-F238E27FC236}">
                  <a16:creationId xmlns:a16="http://schemas.microsoft.com/office/drawing/2014/main" id="{847088F8-F1F7-4260-ABD6-6642589D7181}"/>
                </a:ext>
              </a:extLst>
            </p:cNvPr>
            <p:cNvSpPr>
              <a:spLocks noChangeArrowheads="1"/>
            </p:cNvSpPr>
            <p:nvPr/>
          </p:nvSpPr>
          <p:spPr bwMode="auto">
            <a:xfrm>
              <a:off x="1127" y="2311"/>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12</a:t>
              </a:r>
              <a:endParaRPr lang="en-US" altLang="it-IT" sz="1200">
                <a:latin typeface="Futura" charset="0"/>
              </a:endParaRPr>
            </a:p>
          </p:txBody>
        </p:sp>
        <p:sp>
          <p:nvSpPr>
            <p:cNvPr id="175253" name="Rectangle 105">
              <a:extLst>
                <a:ext uri="{FF2B5EF4-FFF2-40B4-BE49-F238E27FC236}">
                  <a16:creationId xmlns:a16="http://schemas.microsoft.com/office/drawing/2014/main" id="{24F9A0C6-5B51-425B-9FD7-BCF7BB555BC2}"/>
                </a:ext>
              </a:extLst>
            </p:cNvPr>
            <p:cNvSpPr>
              <a:spLocks noChangeArrowheads="1"/>
            </p:cNvSpPr>
            <p:nvPr/>
          </p:nvSpPr>
          <p:spPr bwMode="auto">
            <a:xfrm>
              <a:off x="1021" y="2409"/>
              <a:ext cx="36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months</a:t>
              </a:r>
              <a:endParaRPr lang="en-US" altLang="it-IT" sz="1200">
                <a:latin typeface="Futura" charset="0"/>
              </a:endParaRPr>
            </a:p>
          </p:txBody>
        </p:sp>
        <p:sp>
          <p:nvSpPr>
            <p:cNvPr id="175254" name="Rectangle 106">
              <a:extLst>
                <a:ext uri="{FF2B5EF4-FFF2-40B4-BE49-F238E27FC236}">
                  <a16:creationId xmlns:a16="http://schemas.microsoft.com/office/drawing/2014/main" id="{6057C2C2-D438-464E-B19F-712DDF004844}"/>
                </a:ext>
              </a:extLst>
            </p:cNvPr>
            <p:cNvSpPr>
              <a:spLocks noChangeArrowheads="1"/>
            </p:cNvSpPr>
            <p:nvPr/>
          </p:nvSpPr>
          <p:spPr bwMode="auto">
            <a:xfrm>
              <a:off x="1551" y="2816"/>
              <a:ext cx="31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55" name="Rectangle 107">
              <a:extLst>
                <a:ext uri="{FF2B5EF4-FFF2-40B4-BE49-F238E27FC236}">
                  <a16:creationId xmlns:a16="http://schemas.microsoft.com/office/drawing/2014/main" id="{0C08F49A-3ABF-4FDF-A28A-9E462E03E80C}"/>
                </a:ext>
              </a:extLst>
            </p:cNvPr>
            <p:cNvSpPr>
              <a:spLocks noChangeArrowheads="1"/>
            </p:cNvSpPr>
            <p:nvPr/>
          </p:nvSpPr>
          <p:spPr bwMode="auto">
            <a:xfrm>
              <a:off x="1658" y="2816"/>
              <a:ext cx="12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11</a:t>
              </a:r>
              <a:endParaRPr lang="en-US" altLang="it-IT" sz="1200">
                <a:latin typeface="Futura" charset="0"/>
              </a:endParaRPr>
            </a:p>
          </p:txBody>
        </p:sp>
        <p:sp>
          <p:nvSpPr>
            <p:cNvPr id="175256" name="Rectangle 108">
              <a:extLst>
                <a:ext uri="{FF2B5EF4-FFF2-40B4-BE49-F238E27FC236}">
                  <a16:creationId xmlns:a16="http://schemas.microsoft.com/office/drawing/2014/main" id="{E9C098F0-2F6C-4A00-BA88-62368E7B3567}"/>
                </a:ext>
              </a:extLst>
            </p:cNvPr>
            <p:cNvSpPr>
              <a:spLocks noChangeArrowheads="1"/>
            </p:cNvSpPr>
            <p:nvPr/>
          </p:nvSpPr>
          <p:spPr bwMode="auto">
            <a:xfrm>
              <a:off x="1551" y="2915"/>
              <a:ext cx="36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months</a:t>
              </a:r>
              <a:endParaRPr lang="en-US" altLang="it-IT" sz="1200">
                <a:latin typeface="Futura" charset="0"/>
              </a:endParaRPr>
            </a:p>
          </p:txBody>
        </p:sp>
        <p:sp>
          <p:nvSpPr>
            <p:cNvPr id="175257" name="Rectangle 109">
              <a:extLst>
                <a:ext uri="{FF2B5EF4-FFF2-40B4-BE49-F238E27FC236}">
                  <a16:creationId xmlns:a16="http://schemas.microsoft.com/office/drawing/2014/main" id="{EBB7A585-BFB5-4307-BA05-771BBC96B28F}"/>
                </a:ext>
              </a:extLst>
            </p:cNvPr>
            <p:cNvSpPr>
              <a:spLocks noChangeArrowheads="1"/>
            </p:cNvSpPr>
            <p:nvPr/>
          </p:nvSpPr>
          <p:spPr bwMode="auto">
            <a:xfrm>
              <a:off x="2083" y="2943"/>
              <a:ext cx="30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58" name="Rectangle 110">
              <a:extLst>
                <a:ext uri="{FF2B5EF4-FFF2-40B4-BE49-F238E27FC236}">
                  <a16:creationId xmlns:a16="http://schemas.microsoft.com/office/drawing/2014/main" id="{067549E3-8F23-4C1A-966E-807604050547}"/>
                </a:ext>
              </a:extLst>
            </p:cNvPr>
            <p:cNvSpPr>
              <a:spLocks noChangeArrowheads="1"/>
            </p:cNvSpPr>
            <p:nvPr/>
          </p:nvSpPr>
          <p:spPr bwMode="auto">
            <a:xfrm>
              <a:off x="2215" y="2942"/>
              <a:ext cx="6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6</a:t>
              </a:r>
              <a:endParaRPr lang="en-US" altLang="it-IT" sz="1200">
                <a:latin typeface="Futura" charset="0"/>
              </a:endParaRPr>
            </a:p>
          </p:txBody>
        </p:sp>
        <p:sp>
          <p:nvSpPr>
            <p:cNvPr id="175259" name="Rectangle 111">
              <a:extLst>
                <a:ext uri="{FF2B5EF4-FFF2-40B4-BE49-F238E27FC236}">
                  <a16:creationId xmlns:a16="http://schemas.microsoft.com/office/drawing/2014/main" id="{69C631ED-184C-4003-9002-A028D3B6F9F8}"/>
                </a:ext>
              </a:extLst>
            </p:cNvPr>
            <p:cNvSpPr>
              <a:spLocks noChangeArrowheads="1"/>
            </p:cNvSpPr>
            <p:nvPr/>
          </p:nvSpPr>
          <p:spPr bwMode="auto">
            <a:xfrm>
              <a:off x="2083" y="3041"/>
              <a:ext cx="36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months</a:t>
              </a:r>
              <a:endParaRPr lang="en-US" altLang="it-IT" sz="1200">
                <a:latin typeface="Futura" charset="0"/>
              </a:endParaRPr>
            </a:p>
          </p:txBody>
        </p:sp>
        <p:sp>
          <p:nvSpPr>
            <p:cNvPr id="175260" name="Rectangle 112">
              <a:extLst>
                <a:ext uri="{FF2B5EF4-FFF2-40B4-BE49-F238E27FC236}">
                  <a16:creationId xmlns:a16="http://schemas.microsoft.com/office/drawing/2014/main" id="{69E9DFEF-D6A8-4ABC-A1B9-81DDE4919A8A}"/>
                </a:ext>
              </a:extLst>
            </p:cNvPr>
            <p:cNvSpPr>
              <a:spLocks noChangeArrowheads="1"/>
            </p:cNvSpPr>
            <p:nvPr/>
          </p:nvSpPr>
          <p:spPr bwMode="auto">
            <a:xfrm>
              <a:off x="2641" y="2943"/>
              <a:ext cx="30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61" name="Rectangle 113">
              <a:extLst>
                <a:ext uri="{FF2B5EF4-FFF2-40B4-BE49-F238E27FC236}">
                  <a16:creationId xmlns:a16="http://schemas.microsoft.com/office/drawing/2014/main" id="{F9A229A2-3C83-47CA-B0F5-88773AFF00F9}"/>
                </a:ext>
              </a:extLst>
            </p:cNvPr>
            <p:cNvSpPr>
              <a:spLocks noChangeArrowheads="1"/>
            </p:cNvSpPr>
            <p:nvPr/>
          </p:nvSpPr>
          <p:spPr bwMode="auto">
            <a:xfrm>
              <a:off x="2773" y="2942"/>
              <a:ext cx="6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6</a:t>
              </a:r>
              <a:endParaRPr lang="en-US" altLang="it-IT" sz="1200">
                <a:latin typeface="Futura" charset="0"/>
              </a:endParaRPr>
            </a:p>
          </p:txBody>
        </p:sp>
        <p:sp>
          <p:nvSpPr>
            <p:cNvPr id="175262" name="Rectangle 114">
              <a:extLst>
                <a:ext uri="{FF2B5EF4-FFF2-40B4-BE49-F238E27FC236}">
                  <a16:creationId xmlns:a16="http://schemas.microsoft.com/office/drawing/2014/main" id="{EA16569C-6E30-482E-883B-A7CCB71935DB}"/>
                </a:ext>
              </a:extLst>
            </p:cNvPr>
            <p:cNvSpPr>
              <a:spLocks noChangeArrowheads="1"/>
            </p:cNvSpPr>
            <p:nvPr/>
          </p:nvSpPr>
          <p:spPr bwMode="auto">
            <a:xfrm>
              <a:off x="2641" y="3041"/>
              <a:ext cx="36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months</a:t>
              </a:r>
              <a:endParaRPr lang="en-US" altLang="it-IT" sz="1200">
                <a:latin typeface="Futura" charset="0"/>
              </a:endParaRPr>
            </a:p>
          </p:txBody>
        </p:sp>
        <p:sp>
          <p:nvSpPr>
            <p:cNvPr id="175263" name="Rectangle 115">
              <a:extLst>
                <a:ext uri="{FF2B5EF4-FFF2-40B4-BE49-F238E27FC236}">
                  <a16:creationId xmlns:a16="http://schemas.microsoft.com/office/drawing/2014/main" id="{B7A8C707-9110-4E72-ADED-EAE0F0111D0C}"/>
                </a:ext>
              </a:extLst>
            </p:cNvPr>
            <p:cNvSpPr>
              <a:spLocks noChangeArrowheads="1"/>
            </p:cNvSpPr>
            <p:nvPr/>
          </p:nvSpPr>
          <p:spPr bwMode="auto">
            <a:xfrm>
              <a:off x="3170" y="2581"/>
              <a:ext cx="311"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64" name="Rectangle 116">
              <a:extLst>
                <a:ext uri="{FF2B5EF4-FFF2-40B4-BE49-F238E27FC236}">
                  <a16:creationId xmlns:a16="http://schemas.microsoft.com/office/drawing/2014/main" id="{C51FF3C2-93DB-4FC2-AFFF-478562E99CB0}"/>
                </a:ext>
              </a:extLst>
            </p:cNvPr>
            <p:cNvSpPr>
              <a:spLocks noChangeArrowheads="1"/>
            </p:cNvSpPr>
            <p:nvPr/>
          </p:nvSpPr>
          <p:spPr bwMode="auto">
            <a:xfrm>
              <a:off x="3304" y="2581"/>
              <a:ext cx="6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3</a:t>
              </a:r>
              <a:endParaRPr lang="en-US" altLang="it-IT" sz="1200">
                <a:latin typeface="Futura" charset="0"/>
              </a:endParaRPr>
            </a:p>
          </p:txBody>
        </p:sp>
        <p:sp>
          <p:nvSpPr>
            <p:cNvPr id="175265" name="Rectangle 117">
              <a:extLst>
                <a:ext uri="{FF2B5EF4-FFF2-40B4-BE49-F238E27FC236}">
                  <a16:creationId xmlns:a16="http://schemas.microsoft.com/office/drawing/2014/main" id="{4EF70730-6A2B-450F-B2CB-65F9986DC78B}"/>
                </a:ext>
              </a:extLst>
            </p:cNvPr>
            <p:cNvSpPr>
              <a:spLocks noChangeArrowheads="1"/>
            </p:cNvSpPr>
            <p:nvPr/>
          </p:nvSpPr>
          <p:spPr bwMode="auto">
            <a:xfrm>
              <a:off x="3170" y="2681"/>
              <a:ext cx="36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months</a:t>
              </a:r>
              <a:endParaRPr lang="en-US" altLang="it-IT" sz="1200">
                <a:latin typeface="Futura" charset="0"/>
              </a:endParaRPr>
            </a:p>
          </p:txBody>
        </p:sp>
        <p:sp>
          <p:nvSpPr>
            <p:cNvPr id="175266" name="Rectangle 118">
              <a:extLst>
                <a:ext uri="{FF2B5EF4-FFF2-40B4-BE49-F238E27FC236}">
                  <a16:creationId xmlns:a16="http://schemas.microsoft.com/office/drawing/2014/main" id="{60E0906F-D410-47A7-815A-1082C0D49F88}"/>
                </a:ext>
              </a:extLst>
            </p:cNvPr>
            <p:cNvSpPr>
              <a:spLocks noChangeArrowheads="1"/>
            </p:cNvSpPr>
            <p:nvPr/>
          </p:nvSpPr>
          <p:spPr bwMode="auto">
            <a:xfrm>
              <a:off x="3711" y="3195"/>
              <a:ext cx="30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75267" name="Rectangle 119">
              <a:extLst>
                <a:ext uri="{FF2B5EF4-FFF2-40B4-BE49-F238E27FC236}">
                  <a16:creationId xmlns:a16="http://schemas.microsoft.com/office/drawing/2014/main" id="{7A910712-438B-4C35-B245-28F7CB9FB1DF}"/>
                </a:ext>
              </a:extLst>
            </p:cNvPr>
            <p:cNvSpPr>
              <a:spLocks noChangeArrowheads="1"/>
            </p:cNvSpPr>
            <p:nvPr/>
          </p:nvSpPr>
          <p:spPr bwMode="auto">
            <a:xfrm>
              <a:off x="3843" y="3195"/>
              <a:ext cx="6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3</a:t>
              </a:r>
              <a:endParaRPr lang="en-US" altLang="it-IT" sz="1200">
                <a:latin typeface="Futura" charset="0"/>
              </a:endParaRPr>
            </a:p>
          </p:txBody>
        </p:sp>
        <p:sp>
          <p:nvSpPr>
            <p:cNvPr id="175268" name="Rectangle 120">
              <a:extLst>
                <a:ext uri="{FF2B5EF4-FFF2-40B4-BE49-F238E27FC236}">
                  <a16:creationId xmlns:a16="http://schemas.microsoft.com/office/drawing/2014/main" id="{B8474665-7333-46A3-9150-B61275D6CB7B}"/>
                </a:ext>
              </a:extLst>
            </p:cNvPr>
            <p:cNvSpPr>
              <a:spLocks noChangeArrowheads="1"/>
            </p:cNvSpPr>
            <p:nvPr/>
          </p:nvSpPr>
          <p:spPr bwMode="auto">
            <a:xfrm>
              <a:off x="3713" y="3294"/>
              <a:ext cx="36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Tahoma" panose="020B0604030504040204" pitchFamily="34" charset="0"/>
                </a:rPr>
                <a:t>months</a:t>
              </a:r>
              <a:endParaRPr lang="en-US" altLang="it-IT" sz="1200">
                <a:latin typeface="Futura" charset="0"/>
              </a:endParaRPr>
            </a:p>
          </p:txBody>
        </p:sp>
      </p:grpSp>
      <p:sp>
        <p:nvSpPr>
          <p:cNvPr id="175108" name="Rectangle 121">
            <a:extLst>
              <a:ext uri="{FF2B5EF4-FFF2-40B4-BE49-F238E27FC236}">
                <a16:creationId xmlns:a16="http://schemas.microsoft.com/office/drawing/2014/main" id="{36364059-07C8-4A9A-BC54-44D099E8A735}"/>
              </a:ext>
            </a:extLst>
          </p:cNvPr>
          <p:cNvSpPr>
            <a:spLocks noChangeArrowheads="1"/>
          </p:cNvSpPr>
          <p:nvPr/>
        </p:nvSpPr>
        <p:spPr bwMode="auto">
          <a:xfrm>
            <a:off x="6705600" y="4343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b="1">
                <a:solidFill>
                  <a:schemeClr val="tx2"/>
                </a:solidFill>
                <a:latin typeface="Tahoma" panose="020B0604030504040204" pitchFamily="34" charset="0"/>
              </a:rPr>
              <a:t>Published Studies</a:t>
            </a:r>
          </a:p>
        </p:txBody>
      </p:sp>
      <p:grpSp>
        <p:nvGrpSpPr>
          <p:cNvPr id="175109" name="Group 122">
            <a:extLst>
              <a:ext uri="{FF2B5EF4-FFF2-40B4-BE49-F238E27FC236}">
                <a16:creationId xmlns:a16="http://schemas.microsoft.com/office/drawing/2014/main" id="{24CB0734-B1C8-452E-B13E-DB0437DB5B4D}"/>
              </a:ext>
            </a:extLst>
          </p:cNvPr>
          <p:cNvGrpSpPr>
            <a:grpSpLocks/>
          </p:cNvGrpSpPr>
          <p:nvPr/>
        </p:nvGrpSpPr>
        <p:grpSpPr bwMode="auto">
          <a:xfrm>
            <a:off x="2120900" y="914400"/>
            <a:ext cx="4419600" cy="2743200"/>
            <a:chOff x="240" y="1440"/>
            <a:chExt cx="2784" cy="1728"/>
          </a:xfrm>
        </p:grpSpPr>
        <p:sp>
          <p:nvSpPr>
            <p:cNvPr id="175112" name="Rectangle 123">
              <a:extLst>
                <a:ext uri="{FF2B5EF4-FFF2-40B4-BE49-F238E27FC236}">
                  <a16:creationId xmlns:a16="http://schemas.microsoft.com/office/drawing/2014/main" id="{72793350-5CDA-4DCE-9D5E-6253284CB79C}"/>
                </a:ext>
              </a:extLst>
            </p:cNvPr>
            <p:cNvSpPr>
              <a:spLocks noChangeArrowheads="1"/>
            </p:cNvSpPr>
            <p:nvPr/>
          </p:nvSpPr>
          <p:spPr bwMode="auto">
            <a:xfrm>
              <a:off x="240" y="1440"/>
              <a:ext cx="2784" cy="388"/>
            </a:xfrm>
            <a:prstGeom prst="rect">
              <a:avLst/>
            </a:prstGeom>
            <a:solidFill>
              <a:schemeClr val="accent2"/>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400" b="0"/>
                <a:t>Procedure Related Complications in 571 Patients Attempted; Proportion (n)</a:t>
              </a:r>
              <a:endParaRPr lang="en-US" altLang="it-IT" sz="1400"/>
            </a:p>
          </p:txBody>
        </p:sp>
        <p:sp>
          <p:nvSpPr>
            <p:cNvPr id="175113" name="Rectangle 124">
              <a:extLst>
                <a:ext uri="{FF2B5EF4-FFF2-40B4-BE49-F238E27FC236}">
                  <a16:creationId xmlns:a16="http://schemas.microsoft.com/office/drawing/2014/main" id="{D4F98586-BD53-4C08-9067-5A8723CE535E}"/>
                </a:ext>
              </a:extLst>
            </p:cNvPr>
            <p:cNvSpPr>
              <a:spLocks noChangeArrowheads="1"/>
            </p:cNvSpPr>
            <p:nvPr/>
          </p:nvSpPr>
          <p:spPr bwMode="auto">
            <a:xfrm>
              <a:off x="2240" y="2387"/>
              <a:ext cx="784" cy="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1400"/>
                <a:t>(35; all re-covered w/o sequela)</a:t>
              </a:r>
            </a:p>
          </p:txBody>
        </p:sp>
        <p:sp>
          <p:nvSpPr>
            <p:cNvPr id="175114" name="Rectangle 125">
              <a:extLst>
                <a:ext uri="{FF2B5EF4-FFF2-40B4-BE49-F238E27FC236}">
                  <a16:creationId xmlns:a16="http://schemas.microsoft.com/office/drawing/2014/main" id="{654FB116-112F-40BA-A80E-EA08AD560A17}"/>
                </a:ext>
              </a:extLst>
            </p:cNvPr>
            <p:cNvSpPr>
              <a:spLocks noChangeArrowheads="1"/>
            </p:cNvSpPr>
            <p:nvPr/>
          </p:nvSpPr>
          <p:spPr bwMode="auto">
            <a:xfrm>
              <a:off x="1805" y="2373"/>
              <a:ext cx="145"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15" name="Rectangle 126">
              <a:extLst>
                <a:ext uri="{FF2B5EF4-FFF2-40B4-BE49-F238E27FC236}">
                  <a16:creationId xmlns:a16="http://schemas.microsoft.com/office/drawing/2014/main" id="{84850336-6EFC-4B87-B9C2-45F1CA1BABBB}"/>
                </a:ext>
              </a:extLst>
            </p:cNvPr>
            <p:cNvSpPr>
              <a:spLocks noChangeArrowheads="1"/>
            </p:cNvSpPr>
            <p:nvPr/>
          </p:nvSpPr>
          <p:spPr bwMode="auto">
            <a:xfrm>
              <a:off x="1515" y="2373"/>
              <a:ext cx="146"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16" name="Rectangle 127">
              <a:extLst>
                <a:ext uri="{FF2B5EF4-FFF2-40B4-BE49-F238E27FC236}">
                  <a16:creationId xmlns:a16="http://schemas.microsoft.com/office/drawing/2014/main" id="{A41C4AE7-61BA-404F-BD4D-89FB13E75B87}"/>
                </a:ext>
              </a:extLst>
            </p:cNvPr>
            <p:cNvSpPr>
              <a:spLocks noChangeArrowheads="1"/>
            </p:cNvSpPr>
            <p:nvPr/>
          </p:nvSpPr>
          <p:spPr bwMode="auto">
            <a:xfrm>
              <a:off x="1225" y="2373"/>
              <a:ext cx="144"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17" name="Rectangle 128">
              <a:extLst>
                <a:ext uri="{FF2B5EF4-FFF2-40B4-BE49-F238E27FC236}">
                  <a16:creationId xmlns:a16="http://schemas.microsoft.com/office/drawing/2014/main" id="{DDF06408-03B7-4B37-B577-1D4CFBABC98B}"/>
                </a:ext>
              </a:extLst>
            </p:cNvPr>
            <p:cNvSpPr>
              <a:spLocks noChangeArrowheads="1"/>
            </p:cNvSpPr>
            <p:nvPr/>
          </p:nvSpPr>
          <p:spPr bwMode="auto">
            <a:xfrm>
              <a:off x="1950" y="2373"/>
              <a:ext cx="290"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1400"/>
                <a:t> 6%</a:t>
              </a:r>
            </a:p>
          </p:txBody>
        </p:sp>
        <p:sp>
          <p:nvSpPr>
            <p:cNvPr id="175118" name="Rectangle 129">
              <a:extLst>
                <a:ext uri="{FF2B5EF4-FFF2-40B4-BE49-F238E27FC236}">
                  <a16:creationId xmlns:a16="http://schemas.microsoft.com/office/drawing/2014/main" id="{F128D534-ACDF-42BF-A05A-96A5CA3EDB86}"/>
                </a:ext>
              </a:extLst>
            </p:cNvPr>
            <p:cNvSpPr>
              <a:spLocks noChangeArrowheads="1"/>
            </p:cNvSpPr>
            <p:nvPr/>
          </p:nvSpPr>
          <p:spPr bwMode="auto">
            <a:xfrm>
              <a:off x="1369" y="2373"/>
              <a:ext cx="146"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19" name="Rectangle 130">
              <a:extLst>
                <a:ext uri="{FF2B5EF4-FFF2-40B4-BE49-F238E27FC236}">
                  <a16:creationId xmlns:a16="http://schemas.microsoft.com/office/drawing/2014/main" id="{4FE040C2-4225-450D-A2BC-F4C625961290}"/>
                </a:ext>
              </a:extLst>
            </p:cNvPr>
            <p:cNvSpPr>
              <a:spLocks noChangeArrowheads="1"/>
            </p:cNvSpPr>
            <p:nvPr/>
          </p:nvSpPr>
          <p:spPr bwMode="auto">
            <a:xfrm>
              <a:off x="1661" y="2373"/>
              <a:ext cx="144"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0" name="Rectangle 131">
              <a:extLst>
                <a:ext uri="{FF2B5EF4-FFF2-40B4-BE49-F238E27FC236}">
                  <a16:creationId xmlns:a16="http://schemas.microsoft.com/office/drawing/2014/main" id="{A6310CCB-A898-45DD-AD04-3F50EFB5CABB}"/>
                </a:ext>
              </a:extLst>
            </p:cNvPr>
            <p:cNvSpPr>
              <a:spLocks noChangeArrowheads="1"/>
            </p:cNvSpPr>
            <p:nvPr/>
          </p:nvSpPr>
          <p:spPr bwMode="auto">
            <a:xfrm>
              <a:off x="2095" y="1984"/>
              <a:ext cx="145"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1" name="Rectangle 132">
              <a:extLst>
                <a:ext uri="{FF2B5EF4-FFF2-40B4-BE49-F238E27FC236}">
                  <a16:creationId xmlns:a16="http://schemas.microsoft.com/office/drawing/2014/main" id="{C4A4728E-3D18-4EF3-BBE8-90AF461BB1A2}"/>
                </a:ext>
              </a:extLst>
            </p:cNvPr>
            <p:cNvSpPr>
              <a:spLocks noChangeArrowheads="1"/>
            </p:cNvSpPr>
            <p:nvPr/>
          </p:nvSpPr>
          <p:spPr bwMode="auto">
            <a:xfrm>
              <a:off x="1805" y="1984"/>
              <a:ext cx="145"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2" name="Rectangle 133">
              <a:extLst>
                <a:ext uri="{FF2B5EF4-FFF2-40B4-BE49-F238E27FC236}">
                  <a16:creationId xmlns:a16="http://schemas.microsoft.com/office/drawing/2014/main" id="{3313F7CC-B6DB-4483-AAAD-87649540D3DB}"/>
                </a:ext>
              </a:extLst>
            </p:cNvPr>
            <p:cNvSpPr>
              <a:spLocks noChangeArrowheads="1"/>
            </p:cNvSpPr>
            <p:nvPr/>
          </p:nvSpPr>
          <p:spPr bwMode="auto">
            <a:xfrm>
              <a:off x="1515" y="1984"/>
              <a:ext cx="146"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3" name="Rectangle 134">
              <a:extLst>
                <a:ext uri="{FF2B5EF4-FFF2-40B4-BE49-F238E27FC236}">
                  <a16:creationId xmlns:a16="http://schemas.microsoft.com/office/drawing/2014/main" id="{A3272C76-8504-4CAB-A338-934025F9C08D}"/>
                </a:ext>
              </a:extLst>
            </p:cNvPr>
            <p:cNvSpPr>
              <a:spLocks noChangeArrowheads="1"/>
            </p:cNvSpPr>
            <p:nvPr/>
          </p:nvSpPr>
          <p:spPr bwMode="auto">
            <a:xfrm>
              <a:off x="1225" y="1984"/>
              <a:ext cx="144"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4" name="Rectangle 135">
              <a:extLst>
                <a:ext uri="{FF2B5EF4-FFF2-40B4-BE49-F238E27FC236}">
                  <a16:creationId xmlns:a16="http://schemas.microsoft.com/office/drawing/2014/main" id="{3BB5772C-6DC8-4630-98F7-B7AC8AF5E941}"/>
                </a:ext>
              </a:extLst>
            </p:cNvPr>
            <p:cNvSpPr>
              <a:spLocks noChangeArrowheads="1"/>
            </p:cNvSpPr>
            <p:nvPr/>
          </p:nvSpPr>
          <p:spPr bwMode="auto">
            <a:xfrm>
              <a:off x="1950" y="1984"/>
              <a:ext cx="145"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5" name="Rectangle 136">
              <a:extLst>
                <a:ext uri="{FF2B5EF4-FFF2-40B4-BE49-F238E27FC236}">
                  <a16:creationId xmlns:a16="http://schemas.microsoft.com/office/drawing/2014/main" id="{82700BFB-A201-4322-8094-F5AB49793562}"/>
                </a:ext>
              </a:extLst>
            </p:cNvPr>
            <p:cNvSpPr>
              <a:spLocks noChangeArrowheads="1"/>
            </p:cNvSpPr>
            <p:nvPr/>
          </p:nvSpPr>
          <p:spPr bwMode="auto">
            <a:xfrm>
              <a:off x="1369" y="1984"/>
              <a:ext cx="146"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6" name="Rectangle 137">
              <a:extLst>
                <a:ext uri="{FF2B5EF4-FFF2-40B4-BE49-F238E27FC236}">
                  <a16:creationId xmlns:a16="http://schemas.microsoft.com/office/drawing/2014/main" id="{EA04C6EF-B412-49F5-9C5A-7B6DFCEB7B82}"/>
                </a:ext>
              </a:extLst>
            </p:cNvPr>
            <p:cNvSpPr>
              <a:spLocks noChangeArrowheads="1"/>
            </p:cNvSpPr>
            <p:nvPr/>
          </p:nvSpPr>
          <p:spPr bwMode="auto">
            <a:xfrm>
              <a:off x="1661" y="1984"/>
              <a:ext cx="144"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7" name="Rectangle 138">
              <a:extLst>
                <a:ext uri="{FF2B5EF4-FFF2-40B4-BE49-F238E27FC236}">
                  <a16:creationId xmlns:a16="http://schemas.microsoft.com/office/drawing/2014/main" id="{B405DDD1-C3CA-4A41-AA7A-78C420658CC9}"/>
                </a:ext>
              </a:extLst>
            </p:cNvPr>
            <p:cNvSpPr>
              <a:spLocks noChangeArrowheads="1"/>
            </p:cNvSpPr>
            <p:nvPr/>
          </p:nvSpPr>
          <p:spPr bwMode="auto">
            <a:xfrm>
              <a:off x="1081" y="2373"/>
              <a:ext cx="144"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8" name="Rectangle 139">
              <a:extLst>
                <a:ext uri="{FF2B5EF4-FFF2-40B4-BE49-F238E27FC236}">
                  <a16:creationId xmlns:a16="http://schemas.microsoft.com/office/drawing/2014/main" id="{26535891-9959-418F-ACEC-CA4B91291D8F}"/>
                </a:ext>
              </a:extLst>
            </p:cNvPr>
            <p:cNvSpPr>
              <a:spLocks noChangeArrowheads="1"/>
            </p:cNvSpPr>
            <p:nvPr/>
          </p:nvSpPr>
          <p:spPr bwMode="auto">
            <a:xfrm>
              <a:off x="2240" y="2883"/>
              <a:ext cx="784"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29" name="Rectangle 140">
              <a:extLst>
                <a:ext uri="{FF2B5EF4-FFF2-40B4-BE49-F238E27FC236}">
                  <a16:creationId xmlns:a16="http://schemas.microsoft.com/office/drawing/2014/main" id="{30BE12BD-3FAC-4348-9656-F638EFFAC268}"/>
                </a:ext>
              </a:extLst>
            </p:cNvPr>
            <p:cNvSpPr>
              <a:spLocks noChangeArrowheads="1"/>
            </p:cNvSpPr>
            <p:nvPr/>
          </p:nvSpPr>
          <p:spPr bwMode="auto">
            <a:xfrm>
              <a:off x="1081" y="2883"/>
              <a:ext cx="1159"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1400">
                  <a:sym typeface="Symbol" panose="05050102010706020507" pitchFamily="18" charset="2"/>
                </a:rPr>
                <a:t>0.3% (2)</a:t>
              </a:r>
            </a:p>
          </p:txBody>
        </p:sp>
        <p:sp>
          <p:nvSpPr>
            <p:cNvPr id="175130" name="Rectangle 141">
              <a:extLst>
                <a:ext uri="{FF2B5EF4-FFF2-40B4-BE49-F238E27FC236}">
                  <a16:creationId xmlns:a16="http://schemas.microsoft.com/office/drawing/2014/main" id="{802D95CA-2ECF-43C3-8BD0-F783CBB3E561}"/>
                </a:ext>
              </a:extLst>
            </p:cNvPr>
            <p:cNvSpPr>
              <a:spLocks noChangeArrowheads="1"/>
            </p:cNvSpPr>
            <p:nvPr/>
          </p:nvSpPr>
          <p:spPr bwMode="auto">
            <a:xfrm>
              <a:off x="2240" y="2812"/>
              <a:ext cx="784" cy="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31" name="Rectangle 142">
              <a:extLst>
                <a:ext uri="{FF2B5EF4-FFF2-40B4-BE49-F238E27FC236}">
                  <a16:creationId xmlns:a16="http://schemas.microsoft.com/office/drawing/2014/main" id="{EBE50763-5EDF-4ADC-B6DA-D8443E07CF21}"/>
                </a:ext>
              </a:extLst>
            </p:cNvPr>
            <p:cNvSpPr>
              <a:spLocks noChangeArrowheads="1"/>
            </p:cNvSpPr>
            <p:nvPr/>
          </p:nvSpPr>
          <p:spPr bwMode="auto">
            <a:xfrm>
              <a:off x="1081" y="2812"/>
              <a:ext cx="1159" cy="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32" name="Rectangle 143">
              <a:extLst>
                <a:ext uri="{FF2B5EF4-FFF2-40B4-BE49-F238E27FC236}">
                  <a16:creationId xmlns:a16="http://schemas.microsoft.com/office/drawing/2014/main" id="{54EDB6A5-A9AE-424D-8A02-B318DD71FDCB}"/>
                </a:ext>
              </a:extLst>
            </p:cNvPr>
            <p:cNvSpPr>
              <a:spLocks noChangeArrowheads="1"/>
            </p:cNvSpPr>
            <p:nvPr/>
          </p:nvSpPr>
          <p:spPr bwMode="auto">
            <a:xfrm>
              <a:off x="240" y="2812"/>
              <a:ext cx="841" cy="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4572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r"/>
              <a:r>
                <a:rPr lang="en-US" altLang="it-IT" sz="1400"/>
                <a:t>Death</a:t>
              </a:r>
            </a:p>
          </p:txBody>
        </p:sp>
        <p:sp>
          <p:nvSpPr>
            <p:cNvPr id="175133" name="Rectangle 144">
              <a:extLst>
                <a:ext uri="{FF2B5EF4-FFF2-40B4-BE49-F238E27FC236}">
                  <a16:creationId xmlns:a16="http://schemas.microsoft.com/office/drawing/2014/main" id="{0D1FBBFC-C74E-4308-8782-97BE246E2251}"/>
                </a:ext>
              </a:extLst>
            </p:cNvPr>
            <p:cNvSpPr>
              <a:spLocks noChangeArrowheads="1"/>
            </p:cNvSpPr>
            <p:nvPr/>
          </p:nvSpPr>
          <p:spPr bwMode="auto">
            <a:xfrm>
              <a:off x="2240" y="2663"/>
              <a:ext cx="784"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34" name="Rectangle 145">
              <a:extLst>
                <a:ext uri="{FF2B5EF4-FFF2-40B4-BE49-F238E27FC236}">
                  <a16:creationId xmlns:a16="http://schemas.microsoft.com/office/drawing/2014/main" id="{5B63D343-A1ED-4C6C-818E-1B4B1809AEB6}"/>
                </a:ext>
              </a:extLst>
            </p:cNvPr>
            <p:cNvSpPr>
              <a:spLocks noChangeArrowheads="1"/>
            </p:cNvSpPr>
            <p:nvPr/>
          </p:nvSpPr>
          <p:spPr bwMode="auto">
            <a:xfrm>
              <a:off x="1081" y="2663"/>
              <a:ext cx="1159" cy="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1400">
                  <a:sym typeface="Symbol" panose="05050102010706020507" pitchFamily="18" charset="2"/>
                </a:rPr>
                <a:t>0.3% (2)</a:t>
              </a:r>
              <a:endParaRPr lang="en-US" altLang="it-IT" sz="1400"/>
            </a:p>
          </p:txBody>
        </p:sp>
        <p:sp>
          <p:nvSpPr>
            <p:cNvPr id="175135" name="Rectangle 146">
              <a:extLst>
                <a:ext uri="{FF2B5EF4-FFF2-40B4-BE49-F238E27FC236}">
                  <a16:creationId xmlns:a16="http://schemas.microsoft.com/office/drawing/2014/main" id="{9320BF16-A7E2-4E4B-9495-C76EA5811A22}"/>
                </a:ext>
              </a:extLst>
            </p:cNvPr>
            <p:cNvSpPr>
              <a:spLocks noChangeArrowheads="1"/>
            </p:cNvSpPr>
            <p:nvPr/>
          </p:nvSpPr>
          <p:spPr bwMode="auto">
            <a:xfrm>
              <a:off x="1081" y="2586"/>
              <a:ext cx="1159" cy="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36" name="Rectangle 147">
              <a:extLst>
                <a:ext uri="{FF2B5EF4-FFF2-40B4-BE49-F238E27FC236}">
                  <a16:creationId xmlns:a16="http://schemas.microsoft.com/office/drawing/2014/main" id="{8EBC9C29-127C-4109-B436-E7B299264F33}"/>
                </a:ext>
              </a:extLst>
            </p:cNvPr>
            <p:cNvSpPr>
              <a:spLocks noChangeArrowheads="1"/>
            </p:cNvSpPr>
            <p:nvPr/>
          </p:nvSpPr>
          <p:spPr bwMode="auto">
            <a:xfrm>
              <a:off x="240" y="2586"/>
              <a:ext cx="841"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45720" bIns="0" anchor="b"/>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r"/>
              <a:r>
                <a:rPr lang="en-US" altLang="it-IT" sz="1400"/>
                <a:t>Bradycardia</a:t>
              </a:r>
            </a:p>
          </p:txBody>
        </p:sp>
        <p:sp>
          <p:nvSpPr>
            <p:cNvPr id="175137" name="Rectangle 148">
              <a:extLst>
                <a:ext uri="{FF2B5EF4-FFF2-40B4-BE49-F238E27FC236}">
                  <a16:creationId xmlns:a16="http://schemas.microsoft.com/office/drawing/2014/main" id="{E8233DF7-1DDF-41EA-9872-70FD79BE2602}"/>
                </a:ext>
              </a:extLst>
            </p:cNvPr>
            <p:cNvSpPr>
              <a:spLocks noChangeArrowheads="1"/>
            </p:cNvSpPr>
            <p:nvPr/>
          </p:nvSpPr>
          <p:spPr bwMode="auto">
            <a:xfrm>
              <a:off x="1081" y="2529"/>
              <a:ext cx="1159"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38" name="Rectangle 149">
              <a:extLst>
                <a:ext uri="{FF2B5EF4-FFF2-40B4-BE49-F238E27FC236}">
                  <a16:creationId xmlns:a16="http://schemas.microsoft.com/office/drawing/2014/main" id="{1CE575AB-1EB6-458D-9C32-6C7C61F335FF}"/>
                </a:ext>
              </a:extLst>
            </p:cNvPr>
            <p:cNvSpPr>
              <a:spLocks noChangeArrowheads="1"/>
            </p:cNvSpPr>
            <p:nvPr/>
          </p:nvSpPr>
          <p:spPr bwMode="auto">
            <a:xfrm>
              <a:off x="1081" y="2218"/>
              <a:ext cx="1159"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39" name="Rectangle 150">
              <a:extLst>
                <a:ext uri="{FF2B5EF4-FFF2-40B4-BE49-F238E27FC236}">
                  <a16:creationId xmlns:a16="http://schemas.microsoft.com/office/drawing/2014/main" id="{820FE554-2695-49B8-A970-6367D1423AD3}"/>
                </a:ext>
              </a:extLst>
            </p:cNvPr>
            <p:cNvSpPr>
              <a:spLocks noChangeArrowheads="1"/>
            </p:cNvSpPr>
            <p:nvPr/>
          </p:nvSpPr>
          <p:spPr bwMode="auto">
            <a:xfrm>
              <a:off x="240" y="2218"/>
              <a:ext cx="841"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4572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r">
                <a:spcBef>
                  <a:spcPct val="0"/>
                </a:spcBef>
              </a:pPr>
              <a:r>
                <a:rPr lang="en-US" altLang="it-IT" sz="1400"/>
                <a:t>CS Dissection or Perforation</a:t>
              </a:r>
            </a:p>
          </p:txBody>
        </p:sp>
        <p:sp>
          <p:nvSpPr>
            <p:cNvPr id="175140" name="Rectangle 151">
              <a:extLst>
                <a:ext uri="{FF2B5EF4-FFF2-40B4-BE49-F238E27FC236}">
                  <a16:creationId xmlns:a16="http://schemas.microsoft.com/office/drawing/2014/main" id="{DB54BCD0-6643-4DE6-9FFB-5EA6CCB772A4}"/>
                </a:ext>
              </a:extLst>
            </p:cNvPr>
            <p:cNvSpPr>
              <a:spLocks noChangeArrowheads="1"/>
            </p:cNvSpPr>
            <p:nvPr/>
          </p:nvSpPr>
          <p:spPr bwMode="auto">
            <a:xfrm>
              <a:off x="2240" y="2140"/>
              <a:ext cx="784" cy="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41" name="Rectangle 152">
              <a:extLst>
                <a:ext uri="{FF2B5EF4-FFF2-40B4-BE49-F238E27FC236}">
                  <a16:creationId xmlns:a16="http://schemas.microsoft.com/office/drawing/2014/main" id="{0A5119DA-8FB9-4698-9793-79C75FC5233E}"/>
                </a:ext>
              </a:extLst>
            </p:cNvPr>
            <p:cNvSpPr>
              <a:spLocks noChangeArrowheads="1"/>
            </p:cNvSpPr>
            <p:nvPr/>
          </p:nvSpPr>
          <p:spPr bwMode="auto">
            <a:xfrm>
              <a:off x="1081" y="2140"/>
              <a:ext cx="1159" cy="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42" name="Rectangle 153">
              <a:extLst>
                <a:ext uri="{FF2B5EF4-FFF2-40B4-BE49-F238E27FC236}">
                  <a16:creationId xmlns:a16="http://schemas.microsoft.com/office/drawing/2014/main" id="{0E41F4BE-40AA-48E1-A24F-E9D6F6DFFD04}"/>
                </a:ext>
              </a:extLst>
            </p:cNvPr>
            <p:cNvSpPr>
              <a:spLocks noChangeArrowheads="1"/>
            </p:cNvSpPr>
            <p:nvPr/>
          </p:nvSpPr>
          <p:spPr bwMode="auto">
            <a:xfrm>
              <a:off x="2240" y="1984"/>
              <a:ext cx="784"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1400"/>
                <a:t> 7.5% (43)</a:t>
              </a:r>
            </a:p>
          </p:txBody>
        </p:sp>
        <p:sp>
          <p:nvSpPr>
            <p:cNvPr id="175143" name="Rectangle 154">
              <a:extLst>
                <a:ext uri="{FF2B5EF4-FFF2-40B4-BE49-F238E27FC236}">
                  <a16:creationId xmlns:a16="http://schemas.microsoft.com/office/drawing/2014/main" id="{FA85FDAA-E2F0-45FA-A6EF-FEF01DB94E28}"/>
                </a:ext>
              </a:extLst>
            </p:cNvPr>
            <p:cNvSpPr>
              <a:spLocks noChangeArrowheads="1"/>
            </p:cNvSpPr>
            <p:nvPr/>
          </p:nvSpPr>
          <p:spPr bwMode="auto">
            <a:xfrm>
              <a:off x="1081" y="1984"/>
              <a:ext cx="144" cy="156"/>
            </a:xfrm>
            <a:prstGeom prst="rect">
              <a:avLst/>
            </a:prstGeom>
            <a:solidFill>
              <a:schemeClr val="accent1"/>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44" name="Rectangle 155">
              <a:extLst>
                <a:ext uri="{FF2B5EF4-FFF2-40B4-BE49-F238E27FC236}">
                  <a16:creationId xmlns:a16="http://schemas.microsoft.com/office/drawing/2014/main" id="{240D081F-15D9-412C-94A5-6410E70B0D46}"/>
                </a:ext>
              </a:extLst>
            </p:cNvPr>
            <p:cNvSpPr>
              <a:spLocks noChangeArrowheads="1"/>
            </p:cNvSpPr>
            <p:nvPr/>
          </p:nvSpPr>
          <p:spPr bwMode="auto">
            <a:xfrm>
              <a:off x="2240" y="1828"/>
              <a:ext cx="784"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45" name="Rectangle 156">
              <a:extLst>
                <a:ext uri="{FF2B5EF4-FFF2-40B4-BE49-F238E27FC236}">
                  <a16:creationId xmlns:a16="http://schemas.microsoft.com/office/drawing/2014/main" id="{08159AB1-CF07-4731-965E-E8D5E5A06592}"/>
                </a:ext>
              </a:extLst>
            </p:cNvPr>
            <p:cNvSpPr>
              <a:spLocks noChangeArrowheads="1"/>
            </p:cNvSpPr>
            <p:nvPr/>
          </p:nvSpPr>
          <p:spPr bwMode="auto">
            <a:xfrm>
              <a:off x="1081" y="1828"/>
              <a:ext cx="1159"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400"/>
            </a:p>
          </p:txBody>
        </p:sp>
        <p:sp>
          <p:nvSpPr>
            <p:cNvPr id="175146" name="Rectangle 157">
              <a:extLst>
                <a:ext uri="{FF2B5EF4-FFF2-40B4-BE49-F238E27FC236}">
                  <a16:creationId xmlns:a16="http://schemas.microsoft.com/office/drawing/2014/main" id="{82B76CB1-22FE-45C9-91BF-B0B42E0B62D8}"/>
                </a:ext>
              </a:extLst>
            </p:cNvPr>
            <p:cNvSpPr>
              <a:spLocks noChangeArrowheads="1"/>
            </p:cNvSpPr>
            <p:nvPr/>
          </p:nvSpPr>
          <p:spPr bwMode="auto">
            <a:xfrm>
              <a:off x="240" y="1828"/>
              <a:ext cx="841" cy="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45720" bIns="0"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r">
                <a:spcBef>
                  <a:spcPct val="0"/>
                </a:spcBef>
              </a:pPr>
              <a:r>
                <a:rPr lang="en-US" altLang="it-IT" sz="1400"/>
                <a:t>Unsuccessful</a:t>
              </a:r>
            </a:p>
            <a:p>
              <a:pPr algn="r">
                <a:spcBef>
                  <a:spcPct val="0"/>
                </a:spcBef>
              </a:pPr>
              <a:r>
                <a:rPr lang="en-US" altLang="it-IT" sz="1400"/>
                <a:t>implant</a:t>
              </a:r>
            </a:p>
          </p:txBody>
        </p:sp>
        <p:sp>
          <p:nvSpPr>
            <p:cNvPr id="175147" name="Line 158">
              <a:extLst>
                <a:ext uri="{FF2B5EF4-FFF2-40B4-BE49-F238E27FC236}">
                  <a16:creationId xmlns:a16="http://schemas.microsoft.com/office/drawing/2014/main" id="{C08B38DF-4B22-4FA8-9FEA-1F924179323A}"/>
                </a:ext>
              </a:extLst>
            </p:cNvPr>
            <p:cNvSpPr>
              <a:spLocks noChangeShapeType="1"/>
            </p:cNvSpPr>
            <p:nvPr/>
          </p:nvSpPr>
          <p:spPr bwMode="auto">
            <a:xfrm>
              <a:off x="240" y="1440"/>
              <a:ext cx="278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sp>
          <p:nvSpPr>
            <p:cNvPr id="175148" name="Line 159">
              <a:extLst>
                <a:ext uri="{FF2B5EF4-FFF2-40B4-BE49-F238E27FC236}">
                  <a16:creationId xmlns:a16="http://schemas.microsoft.com/office/drawing/2014/main" id="{10BDCC18-ACB7-44B2-8A3A-D70A036BC6CD}"/>
                </a:ext>
              </a:extLst>
            </p:cNvPr>
            <p:cNvSpPr>
              <a:spLocks noChangeShapeType="1"/>
            </p:cNvSpPr>
            <p:nvPr/>
          </p:nvSpPr>
          <p:spPr bwMode="auto">
            <a:xfrm>
              <a:off x="240" y="1440"/>
              <a:ext cx="0" cy="1728"/>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sp>
          <p:nvSpPr>
            <p:cNvPr id="175149" name="Line 160">
              <a:extLst>
                <a:ext uri="{FF2B5EF4-FFF2-40B4-BE49-F238E27FC236}">
                  <a16:creationId xmlns:a16="http://schemas.microsoft.com/office/drawing/2014/main" id="{8FB06AC5-545C-4F44-ABC9-3A3C474017D5}"/>
                </a:ext>
              </a:extLst>
            </p:cNvPr>
            <p:cNvSpPr>
              <a:spLocks noChangeShapeType="1"/>
            </p:cNvSpPr>
            <p:nvPr/>
          </p:nvSpPr>
          <p:spPr bwMode="auto">
            <a:xfrm>
              <a:off x="3024" y="1440"/>
              <a:ext cx="0" cy="1728"/>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sp>
          <p:nvSpPr>
            <p:cNvPr id="175150" name="Line 161">
              <a:extLst>
                <a:ext uri="{FF2B5EF4-FFF2-40B4-BE49-F238E27FC236}">
                  <a16:creationId xmlns:a16="http://schemas.microsoft.com/office/drawing/2014/main" id="{D112A5C2-97B5-4473-ACB9-641614E90896}"/>
                </a:ext>
              </a:extLst>
            </p:cNvPr>
            <p:cNvSpPr>
              <a:spLocks noChangeShapeType="1"/>
            </p:cNvSpPr>
            <p:nvPr/>
          </p:nvSpPr>
          <p:spPr bwMode="auto">
            <a:xfrm>
              <a:off x="240" y="3168"/>
              <a:ext cx="278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sp>
          <p:nvSpPr>
            <p:cNvPr id="175151" name="Line 162">
              <a:extLst>
                <a:ext uri="{FF2B5EF4-FFF2-40B4-BE49-F238E27FC236}">
                  <a16:creationId xmlns:a16="http://schemas.microsoft.com/office/drawing/2014/main" id="{5D7E054D-4AFE-4A06-ADBB-C49F463DE8AE}"/>
                </a:ext>
              </a:extLst>
            </p:cNvPr>
            <p:cNvSpPr>
              <a:spLocks noChangeShapeType="1"/>
            </p:cNvSpPr>
            <p:nvPr/>
          </p:nvSpPr>
          <p:spPr bwMode="auto">
            <a:xfrm>
              <a:off x="240" y="1828"/>
              <a:ext cx="2784"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grpSp>
      <p:sp>
        <p:nvSpPr>
          <p:cNvPr id="175110" name="Text Box 163">
            <a:extLst>
              <a:ext uri="{FF2B5EF4-FFF2-40B4-BE49-F238E27FC236}">
                <a16:creationId xmlns:a16="http://schemas.microsoft.com/office/drawing/2014/main" id="{37640C74-36B1-49F2-8BB5-C92B4B08D13B}"/>
              </a:ext>
            </a:extLst>
          </p:cNvPr>
          <p:cNvSpPr txBox="1">
            <a:spLocks noChangeArrowheads="1"/>
          </p:cNvSpPr>
          <p:nvPr/>
        </p:nvSpPr>
        <p:spPr bwMode="auto">
          <a:xfrm>
            <a:off x="6400800" y="3178175"/>
            <a:ext cx="259080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4300" tIns="57150" rIns="114300" bIns="57150">
            <a:spAutoFit/>
          </a:bodyPr>
          <a:lstStyle>
            <a:lvl1pPr defTabSz="1143000">
              <a:defRPr sz="2400">
                <a:solidFill>
                  <a:schemeClr val="tx1"/>
                </a:solidFill>
                <a:latin typeface="Times New Roman" panose="02020603050405020304" pitchFamily="18" charset="0"/>
              </a:defRPr>
            </a:lvl1pPr>
            <a:lvl2pPr marL="742950" indent="-285750" defTabSz="1143000">
              <a:defRPr sz="2400">
                <a:solidFill>
                  <a:schemeClr val="tx1"/>
                </a:solidFill>
                <a:latin typeface="Times New Roman" panose="02020603050405020304" pitchFamily="18" charset="0"/>
              </a:defRPr>
            </a:lvl2pPr>
            <a:lvl3pPr marL="1143000" indent="-228600" defTabSz="1143000">
              <a:defRPr sz="2400">
                <a:solidFill>
                  <a:schemeClr val="tx1"/>
                </a:solidFill>
                <a:latin typeface="Times New Roman" panose="02020603050405020304" pitchFamily="18" charset="0"/>
              </a:defRPr>
            </a:lvl3pPr>
            <a:lvl4pPr marL="1600200" indent="-228600" defTabSz="1143000">
              <a:defRPr sz="2400">
                <a:solidFill>
                  <a:schemeClr val="tx1"/>
                </a:solidFill>
                <a:latin typeface="Times New Roman" panose="02020603050405020304" pitchFamily="18" charset="0"/>
              </a:defRPr>
            </a:lvl4pPr>
            <a:lvl5pPr marL="2057400" indent="-228600" defTabSz="1143000">
              <a:defRPr sz="2400">
                <a:solidFill>
                  <a:schemeClr val="tx1"/>
                </a:solidFill>
                <a:latin typeface="Times New Roman" panose="02020603050405020304" pitchFamily="18" charset="0"/>
              </a:defRPr>
            </a:lvl5pPr>
            <a:lvl6pPr marL="2514600" indent="-228600" defTabSz="1143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143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143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1430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1200">
                <a:latin typeface="Tahoma" panose="020B0604030504040204" pitchFamily="34" charset="0"/>
              </a:rPr>
              <a:t>Abraham WT, et al. </a:t>
            </a:r>
            <a:r>
              <a:rPr lang="en-US" altLang="it-IT" sz="1200" i="1">
                <a:latin typeface="Tahoma" panose="020B0604030504040204" pitchFamily="34" charset="0"/>
              </a:rPr>
              <a:t>NEJM</a:t>
            </a:r>
            <a:r>
              <a:rPr lang="en-US" altLang="it-IT" sz="1200">
                <a:latin typeface="Tahoma" panose="020B0604030504040204" pitchFamily="34" charset="0"/>
              </a:rPr>
              <a:t> 2002;346:1845-53 (MIRACLE)</a:t>
            </a:r>
          </a:p>
        </p:txBody>
      </p:sp>
      <p:sp>
        <p:nvSpPr>
          <p:cNvPr id="175111" name="Rectangle 164">
            <a:extLst>
              <a:ext uri="{FF2B5EF4-FFF2-40B4-BE49-F238E27FC236}">
                <a16:creationId xmlns:a16="http://schemas.microsoft.com/office/drawing/2014/main" id="{D359CADD-0885-4B56-B629-279F0D3052E9}"/>
              </a:ext>
            </a:extLst>
          </p:cNvPr>
          <p:cNvSpPr>
            <a:spLocks noChangeArrowheads="1"/>
          </p:cNvSpPr>
          <p:nvPr/>
        </p:nvSpPr>
        <p:spPr bwMode="auto">
          <a:xfrm>
            <a:off x="228600" y="15240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b="1">
                <a:solidFill>
                  <a:schemeClr val="tx2"/>
                </a:solidFill>
                <a:latin typeface="Tahoma" panose="020B0604030504040204" pitchFamily="34" charset="0"/>
              </a:rPr>
              <a:t>MIRACLE</a:t>
            </a:r>
            <a:endParaRPr lang="en-US" altLang="it-IT" sz="2000" b="1">
              <a:latin typeface="Tahoma" panose="020B060403050404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IMGA0078">
            <a:extLst>
              <a:ext uri="{FF2B5EF4-FFF2-40B4-BE49-F238E27FC236}">
                <a16:creationId xmlns:a16="http://schemas.microsoft.com/office/drawing/2014/main" id="{3AD94855-0925-4322-84AD-A6466C353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38200"/>
            <a:ext cx="6324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3" descr="IMGA0083">
            <a:extLst>
              <a:ext uri="{FF2B5EF4-FFF2-40B4-BE49-F238E27FC236}">
                <a16:creationId xmlns:a16="http://schemas.microsoft.com/office/drawing/2014/main" id="{8544B576-6268-4069-92CF-795BC5D285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5300" y="838200"/>
            <a:ext cx="6096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Line 4">
            <a:extLst>
              <a:ext uri="{FF2B5EF4-FFF2-40B4-BE49-F238E27FC236}">
                <a16:creationId xmlns:a16="http://schemas.microsoft.com/office/drawing/2014/main" id="{B65B958C-C415-44FD-8CF8-C03FE5CD8FD6}"/>
              </a:ext>
            </a:extLst>
          </p:cNvPr>
          <p:cNvSpPr>
            <a:spLocks noChangeShapeType="1"/>
          </p:cNvSpPr>
          <p:nvPr/>
        </p:nvSpPr>
        <p:spPr bwMode="auto">
          <a:xfrm>
            <a:off x="2324100" y="1752600"/>
            <a:ext cx="571500" cy="476250"/>
          </a:xfrm>
          <a:prstGeom prst="line">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7157" name="Line 5">
            <a:extLst>
              <a:ext uri="{FF2B5EF4-FFF2-40B4-BE49-F238E27FC236}">
                <a16:creationId xmlns:a16="http://schemas.microsoft.com/office/drawing/2014/main" id="{CF35A8B9-8A01-4348-9184-E7D845CFE9DC}"/>
              </a:ext>
            </a:extLst>
          </p:cNvPr>
          <p:cNvSpPr>
            <a:spLocks noChangeShapeType="1"/>
          </p:cNvSpPr>
          <p:nvPr/>
        </p:nvSpPr>
        <p:spPr bwMode="auto">
          <a:xfrm>
            <a:off x="7677150" y="2019300"/>
            <a:ext cx="476250" cy="1238250"/>
          </a:xfrm>
          <a:prstGeom prst="line">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59910" name="Text Box 6">
            <a:extLst>
              <a:ext uri="{FF2B5EF4-FFF2-40B4-BE49-F238E27FC236}">
                <a16:creationId xmlns:a16="http://schemas.microsoft.com/office/drawing/2014/main" id="{3DA6F304-70ED-4111-A679-CB8F758922CB}"/>
              </a:ext>
            </a:extLst>
          </p:cNvPr>
          <p:cNvSpPr txBox="1">
            <a:spLocks noChangeArrowheads="1"/>
          </p:cNvSpPr>
          <p:nvPr/>
        </p:nvSpPr>
        <p:spPr bwMode="auto">
          <a:xfrm>
            <a:off x="496888" y="0"/>
            <a:ext cx="8647112" cy="1062038"/>
          </a:xfrm>
          <a:prstGeom prst="rect">
            <a:avLst/>
          </a:prstGeom>
          <a:solidFill>
            <a:schemeClr val="tx2"/>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defRPr/>
            </a:pPr>
            <a:r>
              <a:rPr lang="en-US" altLang="it-IT">
                <a:solidFill>
                  <a:schemeClr val="bg1"/>
                </a:solidFill>
                <a:effectLst>
                  <a:outerShdw blurRad="38100" dist="38100" dir="2700000" algn="tl">
                    <a:srgbClr val="808080"/>
                  </a:outerShdw>
                </a:effectLst>
                <a:latin typeface="Tempus Sans ITC" panose="04020404030D07020202" pitchFamily="82" charset="0"/>
              </a:rPr>
              <a:t>Venografia  retrograda del seno coronarico</a:t>
            </a:r>
          </a:p>
          <a:p>
            <a:pPr algn="ctr">
              <a:spcBef>
                <a:spcPct val="50000"/>
              </a:spcBef>
              <a:defRPr/>
            </a:pPr>
            <a:r>
              <a:rPr lang="en-US" altLang="it-IT">
                <a:solidFill>
                  <a:schemeClr val="bg1"/>
                </a:solidFill>
                <a:effectLst>
                  <a:outerShdw blurRad="38100" dist="38100" dir="2700000" algn="tl">
                    <a:srgbClr val="808080"/>
                  </a:outerShdw>
                </a:effectLst>
                <a:latin typeface="Tempus Sans ITC" panose="04020404030D07020202" pitchFamily="82" charset="0"/>
              </a:rPr>
              <a:t>Perforazione di piccola vena e impianto in v. poster-laterale</a:t>
            </a:r>
          </a:p>
        </p:txBody>
      </p:sp>
      <p:grpSp>
        <p:nvGrpSpPr>
          <p:cNvPr id="177159" name="Group 7">
            <a:extLst>
              <a:ext uri="{FF2B5EF4-FFF2-40B4-BE49-F238E27FC236}">
                <a16:creationId xmlns:a16="http://schemas.microsoft.com/office/drawing/2014/main" id="{D3C0CE89-3E96-4855-8D80-D2496D2D1056}"/>
              </a:ext>
            </a:extLst>
          </p:cNvPr>
          <p:cNvGrpSpPr>
            <a:grpSpLocks/>
          </p:cNvGrpSpPr>
          <p:nvPr/>
        </p:nvGrpSpPr>
        <p:grpSpPr bwMode="auto">
          <a:xfrm>
            <a:off x="5467350" y="6337300"/>
            <a:ext cx="3676650" cy="457200"/>
            <a:chOff x="3327" y="3806"/>
            <a:chExt cx="2316" cy="288"/>
          </a:xfrm>
        </p:grpSpPr>
        <p:graphicFrame>
          <p:nvGraphicFramePr>
            <p:cNvPr id="177161" name="Object 8">
              <a:extLst>
                <a:ext uri="{FF2B5EF4-FFF2-40B4-BE49-F238E27FC236}">
                  <a16:creationId xmlns:a16="http://schemas.microsoft.com/office/drawing/2014/main" id="{40097769-5EC7-448A-AA58-111F7A09AE6E}"/>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177164" name="Documento" r:id="rId6" imgW="744220" imgH="762000" progId="Word.Document.8">
                    <p:embed/>
                  </p:oleObj>
                </mc:Choice>
                <mc:Fallback>
                  <p:oleObj name="Documento" r:id="rId6" imgW="744220" imgH="762000" progId="Word.Document.8">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7162" name="Rectangle 9">
              <a:extLst>
                <a:ext uri="{FF2B5EF4-FFF2-40B4-BE49-F238E27FC236}">
                  <a16:creationId xmlns:a16="http://schemas.microsoft.com/office/drawing/2014/main" id="{81646140-D7CC-42E0-9FCB-3AAF220E54F9}"/>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
        <p:nvSpPr>
          <p:cNvPr id="177160" name="Text Box 10">
            <a:extLst>
              <a:ext uri="{FF2B5EF4-FFF2-40B4-BE49-F238E27FC236}">
                <a16:creationId xmlns:a16="http://schemas.microsoft.com/office/drawing/2014/main" id="{360A208A-DCC2-4985-A403-A537FEEF7077}"/>
              </a:ext>
            </a:extLst>
          </p:cNvPr>
          <p:cNvSpPr txBox="1">
            <a:spLocks noChangeArrowheads="1"/>
          </p:cNvSpPr>
          <p:nvPr/>
        </p:nvSpPr>
        <p:spPr bwMode="auto">
          <a:xfrm>
            <a:off x="4214813" y="5718175"/>
            <a:ext cx="7953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chemeClr val="bg1"/>
                </a:solidFill>
              </a:rPr>
              <a:t>OAS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79202" name="Text Box 2">
            <a:extLst>
              <a:ext uri="{FF2B5EF4-FFF2-40B4-BE49-F238E27FC236}">
                <a16:creationId xmlns:a16="http://schemas.microsoft.com/office/drawing/2014/main" id="{9D0781D7-B885-4752-9444-C5EE702C8661}"/>
              </a:ext>
            </a:extLst>
          </p:cNvPr>
          <p:cNvSpPr txBox="1">
            <a:spLocks noChangeArrowheads="1"/>
          </p:cNvSpPr>
          <p:nvPr/>
        </p:nvSpPr>
        <p:spPr bwMode="auto">
          <a:xfrm>
            <a:off x="147638" y="327025"/>
            <a:ext cx="899636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a:solidFill>
                  <a:srgbClr val="FFFF00"/>
                </a:solidFill>
                <a:latin typeface="Tempus Sans ITC" panose="04020404030D07020202" pitchFamily="82" charset="0"/>
              </a:rPr>
              <a:t>CONSIDERAZIONI CONCLUSIVE I</a:t>
            </a:r>
          </a:p>
          <a:p>
            <a:pPr algn="ctr"/>
            <a:endParaRPr lang="it-IT" altLang="it-IT" sz="2800">
              <a:solidFill>
                <a:srgbClr val="FFFF00"/>
              </a:solidFill>
              <a:latin typeface="Tempus Sans ITC" panose="04020404030D07020202" pitchFamily="82" charset="0"/>
            </a:endParaRPr>
          </a:p>
          <a:p>
            <a:pPr algn="ctr"/>
            <a:endParaRPr lang="it-IT" altLang="it-IT" sz="1200" b="1">
              <a:solidFill>
                <a:srgbClr val="FFFF00"/>
              </a:solidFill>
              <a:latin typeface="Tempus Sans ITC" panose="04020404030D07020202" pitchFamily="82" charset="0"/>
            </a:endParaRPr>
          </a:p>
          <a:p>
            <a:pPr algn="just"/>
            <a:r>
              <a:rPr lang="it-IT" altLang="it-IT" sz="2800">
                <a:solidFill>
                  <a:schemeClr val="bg1"/>
                </a:solidFill>
                <a:latin typeface="Tempus Sans ITC" panose="04020404030D07020202" pitchFamily="82" charset="0"/>
              </a:rPr>
              <a:t>  -</a:t>
            </a:r>
            <a:r>
              <a:rPr lang="it-IT" altLang="it-IT" sz="2000">
                <a:solidFill>
                  <a:schemeClr val="bg1"/>
                </a:solidFill>
                <a:latin typeface="Tempus Sans ITC" panose="04020404030D07020202" pitchFamily="82" charset="0"/>
              </a:rPr>
              <a:t>Le CMD scompensate, si associano frequentemente ad anomalie elettriche ,  desincronizzazione ventricolare e morte improvvisa </a:t>
            </a:r>
          </a:p>
          <a:p>
            <a:pPr algn="just"/>
            <a:endParaRPr lang="it-IT" altLang="it-IT" sz="2000">
              <a:solidFill>
                <a:schemeClr val="bg1"/>
              </a:solidFill>
              <a:latin typeface="Tempus Sans ITC" panose="04020404030D07020202" pitchFamily="82" charset="0"/>
            </a:endParaRPr>
          </a:p>
          <a:p>
            <a:pPr algn="just"/>
            <a:r>
              <a:rPr lang="it-IT" altLang="it-IT" sz="2000">
                <a:solidFill>
                  <a:schemeClr val="bg1"/>
                </a:solidFill>
                <a:latin typeface="Tempus Sans ITC" panose="04020404030D07020202" pitchFamily="82" charset="0"/>
              </a:rPr>
              <a:t>  -Esistono 3 meccanismi di resincronizzazione cardiaca,quello  AV e quelli Inter o Intra-Ventricolare, e di essi il II e III sembrano i più efficaci </a:t>
            </a:r>
          </a:p>
          <a:p>
            <a:pPr algn="just"/>
            <a:endParaRPr lang="it-IT" altLang="it-IT" sz="2000">
              <a:solidFill>
                <a:schemeClr val="bg1"/>
              </a:solidFill>
              <a:latin typeface="Tempus Sans ITC" panose="04020404030D07020202" pitchFamily="82" charset="0"/>
            </a:endParaRPr>
          </a:p>
          <a:p>
            <a:pPr algn="just"/>
            <a:r>
              <a:rPr lang="it-IT" altLang="it-IT" sz="2000">
                <a:solidFill>
                  <a:schemeClr val="bg1"/>
                </a:solidFill>
                <a:latin typeface="Tempus Sans ITC" panose="04020404030D07020202" pitchFamily="82" charset="0"/>
              </a:rPr>
              <a:t>  -La sede  di stimolazione con  migliori benefici  emodinamici, in presenza di BBS, sembra essere la regione laterale, basale o media, del V sn, ma con notevole variabilità soggettiva</a:t>
            </a:r>
          </a:p>
          <a:p>
            <a:pPr algn="just"/>
            <a:endParaRPr lang="it-IT" altLang="it-IT" sz="2000">
              <a:solidFill>
                <a:schemeClr val="bg1"/>
              </a:solidFill>
              <a:latin typeface="Tempus Sans ITC" panose="04020404030D07020202" pitchFamily="82" charset="0"/>
            </a:endParaRPr>
          </a:p>
          <a:p>
            <a:pPr algn="just"/>
            <a:r>
              <a:rPr lang="it-IT" altLang="it-IT" sz="2000">
                <a:solidFill>
                  <a:schemeClr val="bg1"/>
                </a:solidFill>
                <a:latin typeface="Tempus Sans ITC" panose="04020404030D07020202" pitchFamily="82" charset="0"/>
              </a:rPr>
              <a:t>  -La stimolazione del Ventricolo sn, attraverso il seno coronarico, è sicura e praticabile </a:t>
            </a:r>
          </a:p>
          <a:p>
            <a:pPr algn="just"/>
            <a:endParaRPr lang="it-IT" altLang="it-IT" sz="2000">
              <a:solidFill>
                <a:schemeClr val="bg1"/>
              </a:solidFill>
              <a:latin typeface="Tempus Sans ITC" panose="04020404030D07020202" pitchFamily="82" charset="0"/>
            </a:endParaRPr>
          </a:p>
          <a:p>
            <a:pPr algn="just"/>
            <a:r>
              <a:rPr lang="it-IT" altLang="it-IT" sz="2000">
                <a:solidFill>
                  <a:schemeClr val="bg1"/>
                </a:solidFill>
              </a:rPr>
              <a:t> </a:t>
            </a:r>
          </a:p>
          <a:p>
            <a:endParaRPr lang="it-IT" altLang="it-IT" sz="2000">
              <a:solidFill>
                <a:schemeClr val="bg1"/>
              </a:solidFill>
            </a:endParaRPr>
          </a:p>
          <a:p>
            <a:pPr algn="just"/>
            <a:r>
              <a:rPr lang="it-IT" altLang="it-IT" b="1">
                <a:solidFill>
                  <a:schemeClr val="bg1"/>
                </a:solidFill>
              </a:rPr>
              <a:t>  </a:t>
            </a:r>
          </a:p>
          <a:p>
            <a:pPr algn="just"/>
            <a:endParaRPr lang="it-IT" altLang="it-IT" b="1">
              <a:solidFill>
                <a:schemeClr val="bg1"/>
              </a:solidFill>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732610" name="Rectangle 2">
            <a:extLst>
              <a:ext uri="{FF2B5EF4-FFF2-40B4-BE49-F238E27FC236}">
                <a16:creationId xmlns:a16="http://schemas.microsoft.com/office/drawing/2014/main" id="{885C264F-7242-42A7-BA0C-DE21C5F60F6B}"/>
              </a:ext>
            </a:extLst>
          </p:cNvPr>
          <p:cNvSpPr>
            <a:spLocks noGrp="1" noChangeArrowheads="1"/>
          </p:cNvSpPr>
          <p:nvPr>
            <p:ph type="title"/>
          </p:nvPr>
        </p:nvSpPr>
        <p:spPr>
          <a:xfrm>
            <a:off x="685800" y="361950"/>
            <a:ext cx="7772400" cy="609600"/>
          </a:xfrm>
        </p:spPr>
        <p:txBody>
          <a:bodyPr/>
          <a:lstStyle/>
          <a:p>
            <a:pPr>
              <a:tabLst>
                <a:tab pos="401638" algn="l"/>
              </a:tabLst>
              <a:defRPr/>
            </a:pPr>
            <a:r>
              <a:rPr lang="fr-BE" altLang="it-IT">
                <a:latin typeface="Tempus Sans ITC" panose="04020404030D07020202" pitchFamily="82" charset="0"/>
              </a:rPr>
              <a:t>Clinical Indications</a:t>
            </a:r>
            <a:endParaRPr lang="en-US" altLang="it-IT">
              <a:latin typeface="Tempus Sans ITC" panose="04020404030D07020202" pitchFamily="82" charset="0"/>
            </a:endParaRPr>
          </a:p>
        </p:txBody>
      </p:sp>
      <p:grpSp>
        <p:nvGrpSpPr>
          <p:cNvPr id="181251" name="Group 3">
            <a:extLst>
              <a:ext uri="{FF2B5EF4-FFF2-40B4-BE49-F238E27FC236}">
                <a16:creationId xmlns:a16="http://schemas.microsoft.com/office/drawing/2014/main" id="{9EF54AF4-12EE-4151-B327-FE59DE4314A9}"/>
              </a:ext>
            </a:extLst>
          </p:cNvPr>
          <p:cNvGrpSpPr>
            <a:grpSpLocks/>
          </p:cNvGrpSpPr>
          <p:nvPr/>
        </p:nvGrpSpPr>
        <p:grpSpPr bwMode="auto">
          <a:xfrm>
            <a:off x="1763713" y="1820863"/>
            <a:ext cx="6008687" cy="3665537"/>
            <a:chOff x="1079" y="1040"/>
            <a:chExt cx="3954" cy="2901"/>
          </a:xfrm>
        </p:grpSpPr>
        <p:sp>
          <p:nvSpPr>
            <p:cNvPr id="181258" name="Oval 4" descr="Wide downward diagonal">
              <a:extLst>
                <a:ext uri="{FF2B5EF4-FFF2-40B4-BE49-F238E27FC236}">
                  <a16:creationId xmlns:a16="http://schemas.microsoft.com/office/drawing/2014/main" id="{8C88857C-4EF6-4E81-948B-D3173E4E7028}"/>
                </a:ext>
              </a:extLst>
            </p:cNvPr>
            <p:cNvSpPr>
              <a:spLocks noChangeArrowheads="1"/>
            </p:cNvSpPr>
            <p:nvPr/>
          </p:nvSpPr>
          <p:spPr bwMode="auto">
            <a:xfrm>
              <a:off x="2023" y="1591"/>
              <a:ext cx="912" cy="1739"/>
            </a:xfrm>
            <a:prstGeom prst="ellipse">
              <a:avLst/>
            </a:prstGeom>
            <a:blipFill dpi="0" rotWithShape="0">
              <a:blip r:embed="rId3"/>
              <a:srcRect/>
              <a:tile tx="0" ty="0" sx="100000" sy="100000" flip="none" algn="tl"/>
            </a:blip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81259" name="Oval 5" descr="Wide upward diagonal">
              <a:extLst>
                <a:ext uri="{FF2B5EF4-FFF2-40B4-BE49-F238E27FC236}">
                  <a16:creationId xmlns:a16="http://schemas.microsoft.com/office/drawing/2014/main" id="{319E3AC8-E8D7-4C7C-96A6-280ED0BCE804}"/>
                </a:ext>
              </a:extLst>
            </p:cNvPr>
            <p:cNvSpPr>
              <a:spLocks noChangeArrowheads="1"/>
            </p:cNvSpPr>
            <p:nvPr/>
          </p:nvSpPr>
          <p:spPr bwMode="auto">
            <a:xfrm>
              <a:off x="2370" y="1440"/>
              <a:ext cx="1134" cy="2064"/>
            </a:xfrm>
            <a:prstGeom prst="ellipse">
              <a:avLst/>
            </a:prstGeom>
            <a:blipFill dpi="0" rotWithShape="0">
              <a:blip r:embed="rId4"/>
              <a:srcRect/>
              <a:tile tx="0" ty="0" sx="100000" sy="100000" flip="none" algn="tl"/>
            </a:blip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81260" name="Oval 6">
              <a:extLst>
                <a:ext uri="{FF2B5EF4-FFF2-40B4-BE49-F238E27FC236}">
                  <a16:creationId xmlns:a16="http://schemas.microsoft.com/office/drawing/2014/main" id="{88EE7C8C-9F81-4C6B-A03D-E912718FD342}"/>
                </a:ext>
              </a:extLst>
            </p:cNvPr>
            <p:cNvSpPr>
              <a:spLocks noChangeArrowheads="1"/>
            </p:cNvSpPr>
            <p:nvPr/>
          </p:nvSpPr>
          <p:spPr bwMode="auto">
            <a:xfrm>
              <a:off x="2352" y="1728"/>
              <a:ext cx="576" cy="1488"/>
            </a:xfrm>
            <a:prstGeom prst="ellipse">
              <a:avLst/>
            </a:prstGeom>
            <a:solidFill>
              <a:srgbClr val="FFCC6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81261" name="Oval 7">
              <a:extLst>
                <a:ext uri="{FF2B5EF4-FFF2-40B4-BE49-F238E27FC236}">
                  <a16:creationId xmlns:a16="http://schemas.microsoft.com/office/drawing/2014/main" id="{76257FCC-7FAD-4515-9D0C-C97C5A862630}"/>
                </a:ext>
              </a:extLst>
            </p:cNvPr>
            <p:cNvSpPr>
              <a:spLocks noChangeArrowheads="1"/>
            </p:cNvSpPr>
            <p:nvPr/>
          </p:nvSpPr>
          <p:spPr bwMode="auto">
            <a:xfrm>
              <a:off x="1079" y="1414"/>
              <a:ext cx="1862" cy="2094"/>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Clr>
                  <a:schemeClr val="tx1"/>
                </a:buClr>
                <a:buSzPct val="100000"/>
              </a:pPr>
              <a:r>
                <a:rPr lang="nl-BE" altLang="it-IT" b="1">
                  <a:solidFill>
                    <a:srgbClr val="121B1C"/>
                  </a:solidFill>
                  <a:latin typeface="Tempus Sans ITC" panose="04020404030D07020202" pitchFamily="82" charset="0"/>
                </a:rPr>
                <a:t>ICD </a:t>
              </a:r>
              <a:br>
                <a:rPr lang="nl-BE" altLang="it-IT" b="1">
                  <a:solidFill>
                    <a:srgbClr val="121B1C"/>
                  </a:solidFill>
                  <a:latin typeface="Tempus Sans ITC" panose="04020404030D07020202" pitchFamily="82" charset="0"/>
                </a:rPr>
              </a:br>
              <a:r>
                <a:rPr lang="nl-BE" altLang="it-IT" b="1">
                  <a:solidFill>
                    <a:srgbClr val="121B1C"/>
                  </a:solidFill>
                  <a:latin typeface="Tempus Sans ITC" panose="04020404030D07020202" pitchFamily="82" charset="0"/>
                </a:rPr>
                <a:t>population</a:t>
              </a:r>
              <a:endParaRPr lang="en-US" altLang="it-IT" b="1">
                <a:solidFill>
                  <a:srgbClr val="121B1C"/>
                </a:solidFill>
                <a:latin typeface="Tempus Sans ITC" panose="04020404030D07020202" pitchFamily="82" charset="0"/>
              </a:endParaRPr>
            </a:p>
          </p:txBody>
        </p:sp>
        <p:sp>
          <p:nvSpPr>
            <p:cNvPr id="181262" name="Oval 8">
              <a:extLst>
                <a:ext uri="{FF2B5EF4-FFF2-40B4-BE49-F238E27FC236}">
                  <a16:creationId xmlns:a16="http://schemas.microsoft.com/office/drawing/2014/main" id="{BF51AA30-6E86-4504-8F55-322EFDBD90BA}"/>
                </a:ext>
              </a:extLst>
            </p:cNvPr>
            <p:cNvSpPr>
              <a:spLocks noChangeArrowheads="1"/>
            </p:cNvSpPr>
            <p:nvPr/>
          </p:nvSpPr>
          <p:spPr bwMode="auto">
            <a:xfrm>
              <a:off x="2361" y="1040"/>
              <a:ext cx="2672" cy="2901"/>
            </a:xfrm>
            <a:prstGeom prst="ellipse">
              <a:avLst/>
            </a:pr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Clr>
                  <a:schemeClr val="tx1"/>
                </a:buClr>
                <a:buSzPct val="100000"/>
              </a:pPr>
              <a:r>
                <a:rPr lang="nl-BE" altLang="it-IT" b="1">
                  <a:solidFill>
                    <a:srgbClr val="121B1C"/>
                  </a:solidFill>
                  <a:latin typeface="Tempus Sans ITC" panose="04020404030D07020202" pitchFamily="82" charset="0"/>
                </a:rPr>
                <a:t>HF</a:t>
              </a:r>
              <a:br>
                <a:rPr lang="nl-BE" altLang="it-IT" b="1">
                  <a:solidFill>
                    <a:srgbClr val="121B1C"/>
                  </a:solidFill>
                  <a:latin typeface="Tempus Sans ITC" panose="04020404030D07020202" pitchFamily="82" charset="0"/>
                </a:rPr>
              </a:br>
              <a:r>
                <a:rPr lang="nl-BE" altLang="it-IT" b="1">
                  <a:solidFill>
                    <a:srgbClr val="121B1C"/>
                  </a:solidFill>
                  <a:latin typeface="Tempus Sans ITC" panose="04020404030D07020202" pitchFamily="82" charset="0"/>
                </a:rPr>
                <a:t> population</a:t>
              </a:r>
              <a:endParaRPr lang="en-US" altLang="it-IT" b="1">
                <a:solidFill>
                  <a:srgbClr val="121B1C"/>
                </a:solidFill>
                <a:latin typeface="Tempus Sans ITC" panose="04020404030D07020202" pitchFamily="82" charset="0"/>
              </a:endParaRPr>
            </a:p>
          </p:txBody>
        </p:sp>
      </p:grpSp>
      <p:sp>
        <p:nvSpPr>
          <p:cNvPr id="181252" name="Line 9">
            <a:extLst>
              <a:ext uri="{FF2B5EF4-FFF2-40B4-BE49-F238E27FC236}">
                <a16:creationId xmlns:a16="http://schemas.microsoft.com/office/drawing/2014/main" id="{A04B5628-BB95-4AE0-B593-7B87D954757A}"/>
              </a:ext>
            </a:extLst>
          </p:cNvPr>
          <p:cNvSpPr>
            <a:spLocks noChangeShapeType="1"/>
          </p:cNvSpPr>
          <p:nvPr/>
        </p:nvSpPr>
        <p:spPr bwMode="auto">
          <a:xfrm flipH="1" flipV="1">
            <a:off x="4114800" y="2057400"/>
            <a:ext cx="3175" cy="11430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181253" name="Text Box 10">
            <a:extLst>
              <a:ext uri="{FF2B5EF4-FFF2-40B4-BE49-F238E27FC236}">
                <a16:creationId xmlns:a16="http://schemas.microsoft.com/office/drawing/2014/main" id="{9DF9ED0A-BD53-4E75-B7CE-8EF2CD74E972}"/>
              </a:ext>
            </a:extLst>
          </p:cNvPr>
          <p:cNvSpPr txBox="1">
            <a:spLocks noChangeArrowheads="1"/>
          </p:cNvSpPr>
          <p:nvPr/>
        </p:nvSpPr>
        <p:spPr bwMode="auto">
          <a:xfrm>
            <a:off x="3124200" y="1143000"/>
            <a:ext cx="20542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Clr>
                <a:schemeClr val="tx1"/>
              </a:buClr>
              <a:buSzPct val="100000"/>
            </a:pPr>
            <a:r>
              <a:rPr lang="nl-BE" altLang="it-IT" b="1">
                <a:solidFill>
                  <a:srgbClr val="121B1C"/>
                </a:solidFill>
                <a:latin typeface="Tempus Sans ITC" panose="04020404030D07020202" pitchFamily="82" charset="0"/>
              </a:rPr>
              <a:t>HF &amp; ICD co-morbidity</a:t>
            </a:r>
            <a:endParaRPr lang="en-US" altLang="it-IT" b="1">
              <a:solidFill>
                <a:srgbClr val="121B1C"/>
              </a:solidFill>
              <a:latin typeface="Tempus Sans ITC" panose="04020404030D07020202" pitchFamily="82" charset="0"/>
            </a:endParaRPr>
          </a:p>
        </p:txBody>
      </p:sp>
      <p:sp>
        <p:nvSpPr>
          <p:cNvPr id="181254" name="Line 11">
            <a:extLst>
              <a:ext uri="{FF2B5EF4-FFF2-40B4-BE49-F238E27FC236}">
                <a16:creationId xmlns:a16="http://schemas.microsoft.com/office/drawing/2014/main" id="{26FCD6AE-4B6B-4D65-883E-63A59B840774}"/>
              </a:ext>
            </a:extLst>
          </p:cNvPr>
          <p:cNvSpPr>
            <a:spLocks noChangeShapeType="1"/>
          </p:cNvSpPr>
          <p:nvPr/>
        </p:nvSpPr>
        <p:spPr bwMode="auto">
          <a:xfrm flipH="1" flipV="1">
            <a:off x="5105400" y="4800600"/>
            <a:ext cx="5334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
        <p:nvSpPr>
          <p:cNvPr id="181255" name="Text Box 12">
            <a:extLst>
              <a:ext uri="{FF2B5EF4-FFF2-40B4-BE49-F238E27FC236}">
                <a16:creationId xmlns:a16="http://schemas.microsoft.com/office/drawing/2014/main" id="{1AB67BF9-E682-4EFD-8CF5-D85D79D30A4A}"/>
              </a:ext>
            </a:extLst>
          </p:cNvPr>
          <p:cNvSpPr txBox="1">
            <a:spLocks noChangeArrowheads="1"/>
          </p:cNvSpPr>
          <p:nvPr/>
        </p:nvSpPr>
        <p:spPr bwMode="auto">
          <a:xfrm>
            <a:off x="4876800" y="5562600"/>
            <a:ext cx="39592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Clr>
                <a:schemeClr val="tx1"/>
              </a:buClr>
              <a:buSzPct val="100000"/>
            </a:pPr>
            <a:r>
              <a:rPr lang="nl-BE" altLang="it-IT" b="1">
                <a:latin typeface="Tempus Sans ITC" panose="04020404030D07020202" pitchFamily="82" charset="0"/>
              </a:rPr>
              <a:t>Prevention of Sudden Cardiac Death in HF patients</a:t>
            </a:r>
            <a:endParaRPr lang="en-US" altLang="it-IT" b="1">
              <a:latin typeface="Tempus Sans ITC" panose="04020404030D07020202" pitchFamily="82" charset="0"/>
            </a:endParaRPr>
          </a:p>
        </p:txBody>
      </p:sp>
      <p:sp>
        <p:nvSpPr>
          <p:cNvPr id="181256" name="Text Box 13">
            <a:extLst>
              <a:ext uri="{FF2B5EF4-FFF2-40B4-BE49-F238E27FC236}">
                <a16:creationId xmlns:a16="http://schemas.microsoft.com/office/drawing/2014/main" id="{FB565C87-A92B-4781-8B39-953D1E799D71}"/>
              </a:ext>
            </a:extLst>
          </p:cNvPr>
          <p:cNvSpPr txBox="1">
            <a:spLocks noChangeArrowheads="1"/>
          </p:cNvSpPr>
          <p:nvPr/>
        </p:nvSpPr>
        <p:spPr bwMode="auto">
          <a:xfrm>
            <a:off x="1219200" y="5410200"/>
            <a:ext cx="3048000"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buClr>
                <a:schemeClr val="tx1"/>
              </a:buClr>
              <a:buSzPct val="100000"/>
            </a:pPr>
            <a:r>
              <a:rPr lang="nl-BE" altLang="it-IT" b="1">
                <a:latin typeface="Tempus Sans ITC" panose="04020404030D07020202" pitchFamily="82" charset="0"/>
              </a:rPr>
              <a:t>Primary HF prevention in ICD patients</a:t>
            </a:r>
            <a:endParaRPr lang="en-US" altLang="it-IT" b="1">
              <a:latin typeface="Tempus Sans ITC" panose="04020404030D07020202" pitchFamily="82" charset="0"/>
            </a:endParaRPr>
          </a:p>
        </p:txBody>
      </p:sp>
      <p:sp>
        <p:nvSpPr>
          <p:cNvPr id="181257" name="Line 14">
            <a:extLst>
              <a:ext uri="{FF2B5EF4-FFF2-40B4-BE49-F238E27FC236}">
                <a16:creationId xmlns:a16="http://schemas.microsoft.com/office/drawing/2014/main" id="{67F7517F-689F-4DCB-AF36-295463CAA392}"/>
              </a:ext>
            </a:extLst>
          </p:cNvPr>
          <p:cNvSpPr>
            <a:spLocks noChangeShapeType="1"/>
          </p:cNvSpPr>
          <p:nvPr/>
        </p:nvSpPr>
        <p:spPr bwMode="auto">
          <a:xfrm flipH="1">
            <a:off x="2895600" y="4419600"/>
            <a:ext cx="533400" cy="137160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endParaRPr lang="it-IT"/>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3298" name="Text Box 2">
            <a:extLst>
              <a:ext uri="{FF2B5EF4-FFF2-40B4-BE49-F238E27FC236}">
                <a16:creationId xmlns:a16="http://schemas.microsoft.com/office/drawing/2014/main" id="{5C06AB8B-6B48-4C88-BC75-7ACF36959EF6}"/>
              </a:ext>
            </a:extLst>
          </p:cNvPr>
          <p:cNvSpPr txBox="1">
            <a:spLocks noChangeArrowheads="1"/>
          </p:cNvSpPr>
          <p:nvPr/>
        </p:nvSpPr>
        <p:spPr bwMode="auto">
          <a:xfrm>
            <a:off x="609600" y="266700"/>
            <a:ext cx="731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it-IT" sz="2800">
                <a:solidFill>
                  <a:srgbClr val="FFFF66"/>
                </a:solidFill>
                <a:latin typeface="Tempus Sans ITC" panose="04020404030D07020202" pitchFamily="82" charset="0"/>
              </a:rPr>
              <a:t>Conclusioni/3</a:t>
            </a:r>
            <a:endParaRPr lang="en-US" altLang="it-IT" sz="2800">
              <a:solidFill>
                <a:schemeClr val="bg1"/>
              </a:solidFill>
              <a:latin typeface="Tempus Sans ITC" panose="04020404030D07020202" pitchFamily="82" charset="0"/>
            </a:endParaRPr>
          </a:p>
        </p:txBody>
      </p:sp>
      <p:sp>
        <p:nvSpPr>
          <p:cNvPr id="183299" name="Text Box 3">
            <a:extLst>
              <a:ext uri="{FF2B5EF4-FFF2-40B4-BE49-F238E27FC236}">
                <a16:creationId xmlns:a16="http://schemas.microsoft.com/office/drawing/2014/main" id="{2707FCD0-E837-4923-B373-2CF2A35DAD13}"/>
              </a:ext>
            </a:extLst>
          </p:cNvPr>
          <p:cNvSpPr txBox="1">
            <a:spLocks noChangeArrowheads="1"/>
          </p:cNvSpPr>
          <p:nvPr/>
        </p:nvSpPr>
        <p:spPr bwMode="auto">
          <a:xfrm>
            <a:off x="868363" y="1123950"/>
            <a:ext cx="7508875"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buClr>
                <a:srgbClr val="FFFF66"/>
              </a:buClr>
              <a:buFont typeface="Wingdings" panose="05000000000000000000" pitchFamily="2" charset="2"/>
              <a:buNone/>
            </a:pPr>
            <a:r>
              <a:rPr lang="it-IT" altLang="it-IT" sz="2000">
                <a:solidFill>
                  <a:schemeClr val="bg1"/>
                </a:solidFill>
                <a:latin typeface="Tempus Sans ITC" panose="04020404030D07020202" pitchFamily="82" charset="0"/>
              </a:rPr>
              <a:t>   - l ’approccio endocardico appare metodica consolidata,sicura , </a:t>
            </a:r>
          </a:p>
          <a:p>
            <a:pPr>
              <a:lnSpc>
                <a:spcPct val="150000"/>
              </a:lnSpc>
              <a:buClr>
                <a:srgbClr val="FFFF66"/>
              </a:buClr>
              <a:buFont typeface="Wingdings" panose="05000000000000000000" pitchFamily="2" charset="2"/>
              <a:buNone/>
            </a:pPr>
            <a:r>
              <a:rPr lang="it-IT" altLang="it-IT" sz="2000">
                <a:solidFill>
                  <a:schemeClr val="bg1"/>
                </a:solidFill>
                <a:latin typeface="Tempus Sans ITC" panose="04020404030D07020202" pitchFamily="82" charset="0"/>
              </a:rPr>
              <a:t>con rischio chirurgico imitato,non richiede anestesia totale,</a:t>
            </a:r>
          </a:p>
          <a:p>
            <a:pPr>
              <a:lnSpc>
                <a:spcPct val="150000"/>
              </a:lnSpc>
              <a:buClr>
                <a:srgbClr val="FFFF66"/>
              </a:buClr>
              <a:buFont typeface="Wingdings" panose="05000000000000000000" pitchFamily="2" charset="2"/>
              <a:buNone/>
            </a:pPr>
            <a:r>
              <a:rPr lang="it-IT" altLang="it-IT" sz="2000">
                <a:solidFill>
                  <a:schemeClr val="bg1"/>
                </a:solidFill>
                <a:latin typeface="Tempus Sans ITC" panose="04020404030D07020202" pitchFamily="82" charset="0"/>
              </a:rPr>
              <a:t>ed e’ ampiamente accessibile al cardiologo interventista</a:t>
            </a:r>
          </a:p>
          <a:p>
            <a:pPr>
              <a:lnSpc>
                <a:spcPct val="150000"/>
              </a:lnSpc>
              <a:buClr>
                <a:srgbClr val="FFFF66"/>
              </a:buClr>
              <a:buFont typeface="Wingdings" panose="05000000000000000000" pitchFamily="2" charset="2"/>
              <a:buNone/>
            </a:pPr>
            <a:r>
              <a:rPr lang="it-IT" altLang="it-IT" sz="2000">
                <a:solidFill>
                  <a:schemeClr val="bg1"/>
                </a:solidFill>
                <a:latin typeface="Tempus Sans ITC" panose="04020404030D07020202" pitchFamily="82" charset="0"/>
              </a:rPr>
              <a:t>   -I tempi d’intevento e l’esposizione fluoroscopica si riducono con </a:t>
            </a:r>
          </a:p>
          <a:p>
            <a:pPr>
              <a:lnSpc>
                <a:spcPct val="150000"/>
              </a:lnSpc>
              <a:buClr>
                <a:srgbClr val="FFFF66"/>
              </a:buClr>
              <a:buFont typeface="Wingdings" panose="05000000000000000000" pitchFamily="2" charset="2"/>
              <a:buNone/>
            </a:pPr>
            <a:r>
              <a:rPr lang="it-IT" altLang="it-IT" sz="2000">
                <a:solidFill>
                  <a:schemeClr val="bg1"/>
                </a:solidFill>
                <a:latin typeface="Tempus Sans ITC" panose="04020404030D07020202" pitchFamily="82" charset="0"/>
              </a:rPr>
              <a:t>l’aumentare dell’esperienza dell’equipe</a:t>
            </a:r>
          </a:p>
          <a:p>
            <a:pPr>
              <a:lnSpc>
                <a:spcPct val="150000"/>
              </a:lnSpc>
              <a:buClr>
                <a:srgbClr val="FFFF66"/>
              </a:buClr>
              <a:buFont typeface="Wingdings" panose="05000000000000000000" pitchFamily="2" charset="2"/>
              <a:buNone/>
            </a:pPr>
            <a:r>
              <a:rPr lang="it-IT" altLang="it-IT" sz="2000">
                <a:solidFill>
                  <a:schemeClr val="bg1"/>
                </a:solidFill>
                <a:latin typeface="Tempus Sans ITC" panose="04020404030D07020202" pitchFamily="82" charset="0"/>
              </a:rPr>
              <a:t>   -Le percentuali di successo sono molto alte</a:t>
            </a:r>
          </a:p>
          <a:p>
            <a:pPr>
              <a:lnSpc>
                <a:spcPct val="150000"/>
              </a:lnSpc>
              <a:buClr>
                <a:srgbClr val="FFFF66"/>
              </a:buClr>
              <a:buFont typeface="Wingdings" panose="05000000000000000000" pitchFamily="2" charset="2"/>
              <a:buNone/>
            </a:pPr>
            <a:r>
              <a:rPr lang="it-IT" altLang="it-IT" sz="2000">
                <a:solidFill>
                  <a:schemeClr val="bg1"/>
                </a:solidFill>
                <a:latin typeface="Tempus Sans ITC" panose="04020404030D07020202" pitchFamily="82" charset="0"/>
              </a:rPr>
              <a:t>   -I casi di failure sono in genere legati ad alterazioni del sistema venoso coronarico</a:t>
            </a:r>
          </a:p>
          <a:p>
            <a:pPr>
              <a:lnSpc>
                <a:spcPct val="150000"/>
              </a:lnSpc>
              <a:buClr>
                <a:srgbClr val="FFFF66"/>
              </a:buClr>
              <a:buFont typeface="Wingdings" panose="05000000000000000000" pitchFamily="2" charset="2"/>
              <a:buNone/>
            </a:pPr>
            <a:r>
              <a:rPr lang="it-IT" altLang="it-IT" sz="2000">
                <a:solidFill>
                  <a:schemeClr val="bg1"/>
                </a:solidFill>
                <a:latin typeface="Tempus Sans ITC" panose="04020404030D07020202" pitchFamily="82" charset="0"/>
              </a:rPr>
              <a:t>   -Vanno comunque tenuti in conto alcuni rischi non prevedibili come: dislocamenti ,incremento di soglia in cronico , scarsa possibilita’di ottimizzazione del sito di stimolazione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5346" name="Text Box 2">
            <a:extLst>
              <a:ext uri="{FF2B5EF4-FFF2-40B4-BE49-F238E27FC236}">
                <a16:creationId xmlns:a16="http://schemas.microsoft.com/office/drawing/2014/main" id="{A21AA8BB-3D7A-43D3-BA11-286BD6107F20}"/>
              </a:ext>
            </a:extLst>
          </p:cNvPr>
          <p:cNvSpPr txBox="1">
            <a:spLocks noChangeArrowheads="1"/>
          </p:cNvSpPr>
          <p:nvPr/>
        </p:nvSpPr>
        <p:spPr bwMode="auto">
          <a:xfrm>
            <a:off x="609600" y="601663"/>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it-IT" b="1">
                <a:solidFill>
                  <a:srgbClr val="FFFF66"/>
                </a:solidFill>
                <a:latin typeface="Tempus Sans ITC" panose="04020404030D07020202" pitchFamily="82" charset="0"/>
              </a:rPr>
              <a:t>Conclusioni/4</a:t>
            </a:r>
            <a:endParaRPr lang="en-US" altLang="it-IT" b="1">
              <a:solidFill>
                <a:schemeClr val="bg1"/>
              </a:solidFill>
              <a:latin typeface="Tempus Sans ITC" panose="04020404030D07020202" pitchFamily="82" charset="0"/>
            </a:endParaRPr>
          </a:p>
        </p:txBody>
      </p:sp>
      <p:sp>
        <p:nvSpPr>
          <p:cNvPr id="185347" name="Text Box 3">
            <a:extLst>
              <a:ext uri="{FF2B5EF4-FFF2-40B4-BE49-F238E27FC236}">
                <a16:creationId xmlns:a16="http://schemas.microsoft.com/office/drawing/2014/main" id="{8EE03BCC-86BD-46A5-8F0C-B7C76FB44018}"/>
              </a:ext>
            </a:extLst>
          </p:cNvPr>
          <p:cNvSpPr txBox="1">
            <a:spLocks noChangeArrowheads="1"/>
          </p:cNvSpPr>
          <p:nvPr/>
        </p:nvSpPr>
        <p:spPr bwMode="auto">
          <a:xfrm>
            <a:off x="334963" y="1447800"/>
            <a:ext cx="8624887"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buClr>
                <a:srgbClr val="FFFF66"/>
              </a:buClr>
              <a:buFont typeface="Wingdings" panose="05000000000000000000" pitchFamily="2" charset="2"/>
              <a:buNone/>
            </a:pPr>
            <a:r>
              <a:rPr lang="it-IT" altLang="it-IT">
                <a:solidFill>
                  <a:schemeClr val="bg1"/>
                </a:solidFill>
                <a:latin typeface="Tahoma" panose="020B0604030504040204" pitchFamily="34" charset="0"/>
              </a:rPr>
              <a:t>- </a:t>
            </a:r>
            <a:r>
              <a:rPr lang="it-IT" altLang="it-IT">
                <a:solidFill>
                  <a:schemeClr val="bg1"/>
                </a:solidFill>
                <a:latin typeface="Tempus Sans ITC" panose="04020404030D07020202" pitchFamily="82" charset="0"/>
              </a:rPr>
              <a:t>L’approccio epicardico è fattibile, senza aumentare </a:t>
            </a:r>
          </a:p>
          <a:p>
            <a:pPr lvl="1">
              <a:lnSpc>
                <a:spcPct val="150000"/>
              </a:lnSpc>
              <a:buClr>
                <a:srgbClr val="FFFF66"/>
              </a:buClr>
              <a:buFont typeface="Wingdings" panose="05000000000000000000" pitchFamily="2" charset="2"/>
              <a:buNone/>
            </a:pPr>
            <a:r>
              <a:rPr lang="it-IT" altLang="it-IT">
                <a:solidFill>
                  <a:schemeClr val="bg1"/>
                </a:solidFill>
                <a:latin typeface="Tempus Sans ITC" panose="04020404030D07020202" pitchFamily="82" charset="0"/>
              </a:rPr>
              <a:t>la mortalità e la morbidità, ma va riservato ai casi di failure </a:t>
            </a:r>
          </a:p>
          <a:p>
            <a:pPr lvl="1">
              <a:lnSpc>
                <a:spcPct val="150000"/>
              </a:lnSpc>
              <a:buClr>
                <a:srgbClr val="FFFF66"/>
              </a:buClr>
              <a:buFont typeface="Wingdings" panose="05000000000000000000" pitchFamily="2" charset="2"/>
              <a:buNone/>
            </a:pPr>
            <a:r>
              <a:rPr lang="it-IT" altLang="it-IT">
                <a:solidFill>
                  <a:schemeClr val="bg1"/>
                </a:solidFill>
                <a:latin typeface="Tempus Sans ITC" panose="04020404030D07020202" pitchFamily="82" charset="0"/>
              </a:rPr>
              <a:t>dell’endocardico,o in corso di concomitante chirurgia cardiaca,</a:t>
            </a:r>
          </a:p>
          <a:p>
            <a:pPr>
              <a:lnSpc>
                <a:spcPct val="150000"/>
              </a:lnSpc>
              <a:buClr>
                <a:srgbClr val="FFFF66"/>
              </a:buClr>
              <a:buFont typeface="Wingdings" panose="05000000000000000000" pitchFamily="2" charset="2"/>
              <a:buNone/>
            </a:pPr>
            <a:r>
              <a:rPr lang="it-IT" altLang="it-IT">
                <a:solidFill>
                  <a:schemeClr val="bg1"/>
                </a:solidFill>
                <a:latin typeface="Tempus Sans ITC" panose="04020404030D07020202" pitchFamily="82" charset="0"/>
              </a:rPr>
              <a:t>-L’utilizzo al fine di ottimizzare il sito ha un suo rationale</a:t>
            </a:r>
          </a:p>
          <a:p>
            <a:pPr>
              <a:lnSpc>
                <a:spcPct val="150000"/>
              </a:lnSpc>
              <a:buClr>
                <a:srgbClr val="FFFF66"/>
              </a:buClr>
              <a:buFont typeface="Wingdings" panose="05000000000000000000" pitchFamily="2" charset="2"/>
              <a:buNone/>
            </a:pPr>
            <a:r>
              <a:rPr lang="it-IT" altLang="it-IT">
                <a:solidFill>
                  <a:schemeClr val="bg1"/>
                </a:solidFill>
                <a:latin typeface="Tempus Sans ITC" panose="04020404030D07020202" pitchFamily="82" charset="0"/>
              </a:rPr>
              <a:t>ma richiede  ancora verifica</a:t>
            </a:r>
          </a:p>
          <a:p>
            <a:pPr>
              <a:lnSpc>
                <a:spcPct val="150000"/>
              </a:lnSpc>
              <a:buClr>
                <a:srgbClr val="FFFF66"/>
              </a:buClr>
              <a:buFontTx/>
              <a:buChar char="-"/>
            </a:pPr>
            <a:r>
              <a:rPr lang="it-IT" altLang="it-IT">
                <a:solidFill>
                  <a:schemeClr val="bg1"/>
                </a:solidFill>
                <a:latin typeface="Tempus Sans ITC" panose="04020404030D07020202" pitchFamily="82" charset="0"/>
              </a:rPr>
              <a:t>Ridotto e’Il rischio di dislocamenti e ridotta e’ l’esposizione </a:t>
            </a:r>
          </a:p>
          <a:p>
            <a:pPr>
              <a:lnSpc>
                <a:spcPct val="150000"/>
              </a:lnSpc>
              <a:buClr>
                <a:srgbClr val="FFFF66"/>
              </a:buClr>
            </a:pPr>
            <a:r>
              <a:rPr lang="it-IT" altLang="it-IT">
                <a:solidFill>
                  <a:schemeClr val="bg1"/>
                </a:solidFill>
                <a:latin typeface="Tempus Sans ITC" panose="04020404030D07020202" pitchFamily="82" charset="0"/>
              </a:rPr>
              <a:t>fluoroscopica</a:t>
            </a:r>
          </a:p>
          <a:p>
            <a:pPr>
              <a:lnSpc>
                <a:spcPct val="150000"/>
              </a:lnSpc>
              <a:buClr>
                <a:srgbClr val="FFFF66"/>
              </a:buClr>
              <a:buFont typeface="Wingdings" panose="05000000000000000000" pitchFamily="2" charset="2"/>
              <a:buNone/>
            </a:pPr>
            <a:r>
              <a:rPr lang="it-IT" altLang="it-IT">
                <a:solidFill>
                  <a:schemeClr val="bg1"/>
                </a:solidFill>
                <a:latin typeface="Tempus Sans ITC" panose="04020404030D07020202" pitchFamily="82" charset="0"/>
              </a:rPr>
              <a:t>- Basse soglie in acuto ed in cronico</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41826" name="Group 2">
            <a:extLst>
              <a:ext uri="{FF2B5EF4-FFF2-40B4-BE49-F238E27FC236}">
                <a16:creationId xmlns:a16="http://schemas.microsoft.com/office/drawing/2014/main" id="{7E81C4B5-1463-49BE-82D2-32365C9C7A90}"/>
              </a:ext>
            </a:extLst>
          </p:cNvPr>
          <p:cNvGrpSpPr>
            <a:grpSpLocks/>
          </p:cNvGrpSpPr>
          <p:nvPr/>
        </p:nvGrpSpPr>
        <p:grpSpPr bwMode="auto">
          <a:xfrm>
            <a:off x="2311400" y="174625"/>
            <a:ext cx="4589463" cy="6340475"/>
            <a:chOff x="1360" y="158"/>
            <a:chExt cx="2891" cy="3994"/>
          </a:xfrm>
        </p:grpSpPr>
        <p:graphicFrame>
          <p:nvGraphicFramePr>
            <p:cNvPr id="189464" name="Object 3">
              <a:extLst>
                <a:ext uri="{FF2B5EF4-FFF2-40B4-BE49-F238E27FC236}">
                  <a16:creationId xmlns:a16="http://schemas.microsoft.com/office/drawing/2014/main" id="{9F41F82D-5407-4D1C-8E66-6FE75399D838}"/>
                </a:ext>
              </a:extLst>
            </p:cNvPr>
            <p:cNvGraphicFramePr>
              <a:graphicFrameLocks noChangeAspect="1"/>
            </p:cNvGraphicFramePr>
            <p:nvPr/>
          </p:nvGraphicFramePr>
          <p:xfrm>
            <a:off x="1404" y="158"/>
            <a:ext cx="2809" cy="3994"/>
          </p:xfrm>
          <a:graphic>
            <a:graphicData uri="http://schemas.openxmlformats.org/presentationml/2006/ole">
              <mc:AlternateContent xmlns:mc="http://schemas.openxmlformats.org/markup-compatibility/2006">
                <mc:Choice xmlns:v="urn:schemas-microsoft-com:vml" Requires="v">
                  <p:oleObj spid="_x0000_s189474" name="PHOTOPAINT!" r:id="rId4" imgW="1899817" imgH="2702413" progId="CPaint4">
                    <p:embed/>
                  </p:oleObj>
                </mc:Choice>
                <mc:Fallback>
                  <p:oleObj name="PHOTOPAINT!" r:id="rId4" imgW="1899817" imgH="2702413" progId="CPain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 y="158"/>
                          <a:ext cx="2809" cy="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65" name="Text Box 4">
              <a:extLst>
                <a:ext uri="{FF2B5EF4-FFF2-40B4-BE49-F238E27FC236}">
                  <a16:creationId xmlns:a16="http://schemas.microsoft.com/office/drawing/2014/main" id="{0DB06CF1-3BC2-48B7-B9E8-BA001C516427}"/>
                </a:ext>
              </a:extLst>
            </p:cNvPr>
            <p:cNvSpPr txBox="1">
              <a:spLocks noChangeArrowheads="1"/>
            </p:cNvSpPr>
            <p:nvPr/>
          </p:nvSpPr>
          <p:spPr bwMode="auto">
            <a:xfrm>
              <a:off x="1360" y="354"/>
              <a:ext cx="289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rgbClr val="020C6C"/>
                  </a:solidFill>
                </a:rPr>
                <a:t>Introduzione Catetere Guida</a:t>
              </a:r>
            </a:p>
          </p:txBody>
        </p:sp>
      </p:grpSp>
      <p:grpSp>
        <p:nvGrpSpPr>
          <p:cNvPr id="1741829" name="Group 5">
            <a:extLst>
              <a:ext uri="{FF2B5EF4-FFF2-40B4-BE49-F238E27FC236}">
                <a16:creationId xmlns:a16="http://schemas.microsoft.com/office/drawing/2014/main" id="{21822606-F607-4DA0-8034-6A4060FF7540}"/>
              </a:ext>
            </a:extLst>
          </p:cNvPr>
          <p:cNvGrpSpPr>
            <a:grpSpLocks/>
          </p:cNvGrpSpPr>
          <p:nvPr/>
        </p:nvGrpSpPr>
        <p:grpSpPr bwMode="auto">
          <a:xfrm>
            <a:off x="2268538" y="184150"/>
            <a:ext cx="4556125" cy="6351588"/>
            <a:chOff x="1369" y="164"/>
            <a:chExt cx="2870" cy="4001"/>
          </a:xfrm>
        </p:grpSpPr>
        <p:graphicFrame>
          <p:nvGraphicFramePr>
            <p:cNvPr id="189462" name="Object 6">
              <a:extLst>
                <a:ext uri="{FF2B5EF4-FFF2-40B4-BE49-F238E27FC236}">
                  <a16:creationId xmlns:a16="http://schemas.microsoft.com/office/drawing/2014/main" id="{C3BD804E-2067-4818-BEF6-E3719088CF45}"/>
                </a:ext>
              </a:extLst>
            </p:cNvPr>
            <p:cNvGraphicFramePr>
              <a:graphicFrameLocks noChangeAspect="1"/>
            </p:cNvGraphicFramePr>
            <p:nvPr/>
          </p:nvGraphicFramePr>
          <p:xfrm>
            <a:off x="1407" y="164"/>
            <a:ext cx="2832" cy="4001"/>
          </p:xfrm>
          <a:graphic>
            <a:graphicData uri="http://schemas.openxmlformats.org/presentationml/2006/ole">
              <mc:AlternateContent xmlns:mc="http://schemas.openxmlformats.org/markup-compatibility/2006">
                <mc:Choice xmlns:v="urn:schemas-microsoft-com:vml" Requires="v">
                  <p:oleObj spid="_x0000_s189475" name="PHOTOPAINT!" r:id="rId6" imgW="1879498" imgH="2722732" progId="CPaint4">
                    <p:embed/>
                  </p:oleObj>
                </mc:Choice>
                <mc:Fallback>
                  <p:oleObj name="PHOTOPAINT!" r:id="rId6" imgW="1879498" imgH="2722732" progId="CPaint4">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7" y="164"/>
                          <a:ext cx="2832" cy="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63" name="Text Box 7">
              <a:extLst>
                <a:ext uri="{FF2B5EF4-FFF2-40B4-BE49-F238E27FC236}">
                  <a16:creationId xmlns:a16="http://schemas.microsoft.com/office/drawing/2014/main" id="{847C8DCD-7ABF-45B9-998F-BF16AAD065B8}"/>
                </a:ext>
              </a:extLst>
            </p:cNvPr>
            <p:cNvSpPr txBox="1">
              <a:spLocks noChangeArrowheads="1"/>
            </p:cNvSpPr>
            <p:nvPr/>
          </p:nvSpPr>
          <p:spPr bwMode="auto">
            <a:xfrm>
              <a:off x="1369" y="318"/>
              <a:ext cx="286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rgbClr val="020C6C"/>
                  </a:solidFill>
                </a:rPr>
                <a:t>Venografia Retrograda OSC</a:t>
              </a:r>
            </a:p>
          </p:txBody>
        </p:sp>
      </p:grpSp>
      <p:grpSp>
        <p:nvGrpSpPr>
          <p:cNvPr id="1741832" name="Group 8">
            <a:extLst>
              <a:ext uri="{FF2B5EF4-FFF2-40B4-BE49-F238E27FC236}">
                <a16:creationId xmlns:a16="http://schemas.microsoft.com/office/drawing/2014/main" id="{622B8669-E1F5-4A47-96D1-EC1034933F42}"/>
              </a:ext>
            </a:extLst>
          </p:cNvPr>
          <p:cNvGrpSpPr>
            <a:grpSpLocks/>
          </p:cNvGrpSpPr>
          <p:nvPr/>
        </p:nvGrpSpPr>
        <p:grpSpPr bwMode="auto">
          <a:xfrm>
            <a:off x="2236788" y="114300"/>
            <a:ext cx="4872037" cy="6388100"/>
            <a:chOff x="1313" y="144"/>
            <a:chExt cx="3069" cy="4024"/>
          </a:xfrm>
        </p:grpSpPr>
        <p:graphicFrame>
          <p:nvGraphicFramePr>
            <p:cNvPr id="189460" name="Object 9">
              <a:extLst>
                <a:ext uri="{FF2B5EF4-FFF2-40B4-BE49-F238E27FC236}">
                  <a16:creationId xmlns:a16="http://schemas.microsoft.com/office/drawing/2014/main" id="{80552260-9BF1-481A-ACF7-95CD876D168C}"/>
                </a:ext>
              </a:extLst>
            </p:cNvPr>
            <p:cNvGraphicFramePr>
              <a:graphicFrameLocks noChangeAspect="1"/>
            </p:cNvGraphicFramePr>
            <p:nvPr/>
          </p:nvGraphicFramePr>
          <p:xfrm>
            <a:off x="1364" y="150"/>
            <a:ext cx="2966" cy="4018"/>
          </p:xfrm>
          <a:graphic>
            <a:graphicData uri="http://schemas.openxmlformats.org/presentationml/2006/ole">
              <mc:AlternateContent xmlns:mc="http://schemas.openxmlformats.org/markup-compatibility/2006">
                <mc:Choice xmlns:v="urn:schemas-microsoft-com:vml" Requires="v">
                  <p:oleObj spid="_x0000_s189476" name="PHOTOPAINT!" r:id="rId8" imgW="1869074" imgH="2712572" progId="CPaint4">
                    <p:embed/>
                  </p:oleObj>
                </mc:Choice>
                <mc:Fallback>
                  <p:oleObj name="PHOTOPAINT!" r:id="rId8" imgW="1869074" imgH="2712572" progId="CPain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4" y="150"/>
                          <a:ext cx="2966" cy="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61" name="Text Box 10">
              <a:extLst>
                <a:ext uri="{FF2B5EF4-FFF2-40B4-BE49-F238E27FC236}">
                  <a16:creationId xmlns:a16="http://schemas.microsoft.com/office/drawing/2014/main" id="{9B4B91AA-CF5A-445D-AA76-60685A883D86}"/>
                </a:ext>
              </a:extLst>
            </p:cNvPr>
            <p:cNvSpPr txBox="1">
              <a:spLocks noChangeArrowheads="1"/>
            </p:cNvSpPr>
            <p:nvPr/>
          </p:nvSpPr>
          <p:spPr bwMode="auto">
            <a:xfrm>
              <a:off x="1313" y="144"/>
              <a:ext cx="3069"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rgbClr val="020C6C"/>
                  </a:solidFill>
                </a:rPr>
                <a:t>Posizionamento Elettrocateteri</a:t>
              </a:r>
            </a:p>
            <a:p>
              <a:pPr algn="ctr"/>
              <a:r>
                <a:rPr lang="it-IT" altLang="it-IT" sz="2800" b="1">
                  <a:solidFill>
                    <a:srgbClr val="020C6C"/>
                  </a:solidFill>
                </a:rPr>
                <a:t>Atriale e Ventricolare Dx</a:t>
              </a:r>
            </a:p>
          </p:txBody>
        </p:sp>
      </p:grpSp>
      <p:grpSp>
        <p:nvGrpSpPr>
          <p:cNvPr id="1741835" name="Group 11">
            <a:extLst>
              <a:ext uri="{FF2B5EF4-FFF2-40B4-BE49-F238E27FC236}">
                <a16:creationId xmlns:a16="http://schemas.microsoft.com/office/drawing/2014/main" id="{39A63DE6-E6A0-4C9B-BF14-8DBD903CE08A}"/>
              </a:ext>
            </a:extLst>
          </p:cNvPr>
          <p:cNvGrpSpPr>
            <a:grpSpLocks/>
          </p:cNvGrpSpPr>
          <p:nvPr/>
        </p:nvGrpSpPr>
        <p:grpSpPr bwMode="auto">
          <a:xfrm>
            <a:off x="2292350" y="95250"/>
            <a:ext cx="4778375" cy="6475413"/>
            <a:chOff x="1360" y="96"/>
            <a:chExt cx="3010" cy="4079"/>
          </a:xfrm>
        </p:grpSpPr>
        <p:graphicFrame>
          <p:nvGraphicFramePr>
            <p:cNvPr id="189458" name="Object 12">
              <a:extLst>
                <a:ext uri="{FF2B5EF4-FFF2-40B4-BE49-F238E27FC236}">
                  <a16:creationId xmlns:a16="http://schemas.microsoft.com/office/drawing/2014/main" id="{CB09FC5E-355C-4848-9A8B-FC2D3A132C42}"/>
                </a:ext>
              </a:extLst>
            </p:cNvPr>
            <p:cNvGraphicFramePr>
              <a:graphicFrameLocks noChangeAspect="1"/>
            </p:cNvGraphicFramePr>
            <p:nvPr/>
          </p:nvGraphicFramePr>
          <p:xfrm>
            <a:off x="1360" y="96"/>
            <a:ext cx="3010" cy="4079"/>
          </p:xfrm>
          <a:graphic>
            <a:graphicData uri="http://schemas.openxmlformats.org/presentationml/2006/ole">
              <mc:AlternateContent xmlns:mc="http://schemas.openxmlformats.org/markup-compatibility/2006">
                <mc:Choice xmlns:v="urn:schemas-microsoft-com:vml" Requires="v">
                  <p:oleObj spid="_x0000_s189477" name="PHOTOPAINT!" r:id="rId10" imgW="1920135" imgH="2732891" progId="CPaint4">
                    <p:embed/>
                  </p:oleObj>
                </mc:Choice>
                <mc:Fallback>
                  <p:oleObj name="PHOTOPAINT!" r:id="rId10" imgW="1920135" imgH="2732891" progId="CPaint4">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0" y="96"/>
                          <a:ext cx="3010" cy="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59" name="Text Box 13">
              <a:extLst>
                <a:ext uri="{FF2B5EF4-FFF2-40B4-BE49-F238E27FC236}">
                  <a16:creationId xmlns:a16="http://schemas.microsoft.com/office/drawing/2014/main" id="{44DBFCD9-E88F-4A3C-8114-E1AE8468ABD8}"/>
                </a:ext>
              </a:extLst>
            </p:cNvPr>
            <p:cNvSpPr txBox="1">
              <a:spLocks noChangeArrowheads="1"/>
            </p:cNvSpPr>
            <p:nvPr/>
          </p:nvSpPr>
          <p:spPr bwMode="auto">
            <a:xfrm>
              <a:off x="1426" y="144"/>
              <a:ext cx="2845"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rgbClr val="020C6C"/>
                  </a:solidFill>
                </a:rPr>
                <a:t>Introduzione Elettrocatetere</a:t>
              </a:r>
            </a:p>
            <a:p>
              <a:pPr algn="ctr"/>
              <a:r>
                <a:rPr lang="it-IT" altLang="it-IT" sz="2800" b="1">
                  <a:solidFill>
                    <a:srgbClr val="020C6C"/>
                  </a:solidFill>
                </a:rPr>
                <a:t>Easytrak su Guida BMW</a:t>
              </a:r>
            </a:p>
          </p:txBody>
        </p:sp>
      </p:grpSp>
      <p:grpSp>
        <p:nvGrpSpPr>
          <p:cNvPr id="1741838" name="Group 14">
            <a:extLst>
              <a:ext uri="{FF2B5EF4-FFF2-40B4-BE49-F238E27FC236}">
                <a16:creationId xmlns:a16="http://schemas.microsoft.com/office/drawing/2014/main" id="{071D6CA0-FF82-49DD-A2A3-297374DB5E83}"/>
              </a:ext>
            </a:extLst>
          </p:cNvPr>
          <p:cNvGrpSpPr>
            <a:grpSpLocks/>
          </p:cNvGrpSpPr>
          <p:nvPr/>
        </p:nvGrpSpPr>
        <p:grpSpPr bwMode="auto">
          <a:xfrm>
            <a:off x="2225675" y="76200"/>
            <a:ext cx="4930775" cy="6483350"/>
            <a:chOff x="1306" y="84"/>
            <a:chExt cx="3106" cy="4084"/>
          </a:xfrm>
        </p:grpSpPr>
        <p:graphicFrame>
          <p:nvGraphicFramePr>
            <p:cNvPr id="189456" name="Object 15">
              <a:extLst>
                <a:ext uri="{FF2B5EF4-FFF2-40B4-BE49-F238E27FC236}">
                  <a16:creationId xmlns:a16="http://schemas.microsoft.com/office/drawing/2014/main" id="{29A30D8D-BAF6-41E1-87D5-9B49CA14548D}"/>
                </a:ext>
              </a:extLst>
            </p:cNvPr>
            <p:cNvGraphicFramePr>
              <a:graphicFrameLocks noChangeAspect="1"/>
            </p:cNvGraphicFramePr>
            <p:nvPr/>
          </p:nvGraphicFramePr>
          <p:xfrm>
            <a:off x="1353" y="85"/>
            <a:ext cx="3029" cy="4083"/>
          </p:xfrm>
          <a:graphic>
            <a:graphicData uri="http://schemas.openxmlformats.org/presentationml/2006/ole">
              <mc:AlternateContent xmlns:mc="http://schemas.openxmlformats.org/markup-compatibility/2006">
                <mc:Choice xmlns:v="urn:schemas-microsoft-com:vml" Requires="v">
                  <p:oleObj spid="_x0000_s189478" name="PHOTOPAINT!" r:id="rId12" imgW="1930295" imgH="2712572" progId="CPaint4">
                    <p:embed/>
                  </p:oleObj>
                </mc:Choice>
                <mc:Fallback>
                  <p:oleObj name="PHOTOPAINT!" r:id="rId12" imgW="1930295" imgH="2712572" progId="CPaint4">
                    <p:embed/>
                    <p:pic>
                      <p:nvPicPr>
                        <p:cNvPr id="0"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3" y="85"/>
                          <a:ext cx="3029" cy="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57" name="Text Box 16">
              <a:extLst>
                <a:ext uri="{FF2B5EF4-FFF2-40B4-BE49-F238E27FC236}">
                  <a16:creationId xmlns:a16="http://schemas.microsoft.com/office/drawing/2014/main" id="{E29CC895-C817-4CA1-A13F-19712C37B931}"/>
                </a:ext>
              </a:extLst>
            </p:cNvPr>
            <p:cNvSpPr txBox="1">
              <a:spLocks noChangeArrowheads="1"/>
            </p:cNvSpPr>
            <p:nvPr/>
          </p:nvSpPr>
          <p:spPr bwMode="auto">
            <a:xfrm>
              <a:off x="1306" y="84"/>
              <a:ext cx="3106" cy="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rgbClr val="020C6C"/>
                  </a:solidFill>
                </a:rPr>
                <a:t>Posizionamento Elettrocatetere</a:t>
              </a:r>
            </a:p>
            <a:p>
              <a:pPr algn="ctr"/>
              <a:r>
                <a:rPr lang="it-IT" altLang="it-IT" sz="2800" b="1">
                  <a:solidFill>
                    <a:srgbClr val="020C6C"/>
                  </a:solidFill>
                </a:rPr>
                <a:t>Easytrak e Rimozione</a:t>
              </a:r>
            </a:p>
            <a:p>
              <a:pPr algn="ctr"/>
              <a:r>
                <a:rPr lang="it-IT" altLang="it-IT" sz="2800" b="1">
                  <a:solidFill>
                    <a:srgbClr val="020C6C"/>
                  </a:solidFill>
                </a:rPr>
                <a:t> Giuda BMW</a:t>
              </a:r>
            </a:p>
          </p:txBody>
        </p:sp>
      </p:grpSp>
      <p:grpSp>
        <p:nvGrpSpPr>
          <p:cNvPr id="1741841" name="Group 17">
            <a:extLst>
              <a:ext uri="{FF2B5EF4-FFF2-40B4-BE49-F238E27FC236}">
                <a16:creationId xmlns:a16="http://schemas.microsoft.com/office/drawing/2014/main" id="{4F576443-A62A-4E8F-88C6-F93BD8E6AC7B}"/>
              </a:ext>
            </a:extLst>
          </p:cNvPr>
          <p:cNvGrpSpPr>
            <a:grpSpLocks/>
          </p:cNvGrpSpPr>
          <p:nvPr/>
        </p:nvGrpSpPr>
        <p:grpSpPr bwMode="auto">
          <a:xfrm>
            <a:off x="2268538" y="92075"/>
            <a:ext cx="4954587" cy="6561138"/>
            <a:chOff x="-779" y="670"/>
            <a:chExt cx="3121" cy="4133"/>
          </a:xfrm>
        </p:grpSpPr>
        <p:graphicFrame>
          <p:nvGraphicFramePr>
            <p:cNvPr id="189454" name="Object 18">
              <a:extLst>
                <a:ext uri="{FF2B5EF4-FFF2-40B4-BE49-F238E27FC236}">
                  <a16:creationId xmlns:a16="http://schemas.microsoft.com/office/drawing/2014/main" id="{C0D8EFAB-99DF-45FC-9CD0-9719F263B36B}"/>
                </a:ext>
              </a:extLst>
            </p:cNvPr>
            <p:cNvGraphicFramePr>
              <a:graphicFrameLocks noChangeAspect="1"/>
            </p:cNvGraphicFramePr>
            <p:nvPr/>
          </p:nvGraphicFramePr>
          <p:xfrm>
            <a:off x="-779" y="670"/>
            <a:ext cx="3121" cy="4133"/>
          </p:xfrm>
          <a:graphic>
            <a:graphicData uri="http://schemas.openxmlformats.org/presentationml/2006/ole">
              <mc:AlternateContent xmlns:mc="http://schemas.openxmlformats.org/markup-compatibility/2006">
                <mc:Choice xmlns:v="urn:schemas-microsoft-com:vml" Requires="v">
                  <p:oleObj spid="_x0000_s189479" name="PHOTOPAINT!" r:id="rId14" imgW="2265557" imgH="2732891" progId="CPaint4">
                    <p:embed/>
                  </p:oleObj>
                </mc:Choice>
                <mc:Fallback>
                  <p:oleObj name="PHOTOPAINT!" r:id="rId14" imgW="2265557" imgH="2732891" progId="CPaint4">
                    <p:embed/>
                    <p:pic>
                      <p:nvPicPr>
                        <p:cNvPr id="0" name="Object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9" y="670"/>
                          <a:ext cx="3121" cy="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55" name="Text Box 19">
              <a:extLst>
                <a:ext uri="{FF2B5EF4-FFF2-40B4-BE49-F238E27FC236}">
                  <a16:creationId xmlns:a16="http://schemas.microsoft.com/office/drawing/2014/main" id="{2D5937E9-5F11-4897-9DA0-8CEC5D9BEA6D}"/>
                </a:ext>
              </a:extLst>
            </p:cNvPr>
            <p:cNvSpPr txBox="1">
              <a:spLocks noChangeArrowheads="1"/>
            </p:cNvSpPr>
            <p:nvPr/>
          </p:nvSpPr>
          <p:spPr bwMode="auto">
            <a:xfrm>
              <a:off x="-171" y="792"/>
              <a:ext cx="2015"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rgbClr val="020C6C"/>
                  </a:solidFill>
                </a:rPr>
                <a:t>Introduzione Guida</a:t>
              </a:r>
            </a:p>
            <a:p>
              <a:pPr algn="ctr"/>
              <a:r>
                <a:rPr lang="it-IT" altLang="it-IT" sz="2800" b="1">
                  <a:solidFill>
                    <a:srgbClr val="020C6C"/>
                  </a:solidFill>
                </a:rPr>
                <a:t>Finishing Wire</a:t>
              </a:r>
            </a:p>
          </p:txBody>
        </p:sp>
      </p:grpSp>
      <p:grpSp>
        <p:nvGrpSpPr>
          <p:cNvPr id="1741844" name="Group 20">
            <a:extLst>
              <a:ext uri="{FF2B5EF4-FFF2-40B4-BE49-F238E27FC236}">
                <a16:creationId xmlns:a16="http://schemas.microsoft.com/office/drawing/2014/main" id="{F21FC02B-46BB-4505-9649-7CCE4DBA2AB8}"/>
              </a:ext>
            </a:extLst>
          </p:cNvPr>
          <p:cNvGrpSpPr>
            <a:grpSpLocks/>
          </p:cNvGrpSpPr>
          <p:nvPr/>
        </p:nvGrpSpPr>
        <p:grpSpPr bwMode="auto">
          <a:xfrm>
            <a:off x="2227263" y="95250"/>
            <a:ext cx="4992687" cy="6551613"/>
            <a:chOff x="4283" y="-201"/>
            <a:chExt cx="3145" cy="4127"/>
          </a:xfrm>
        </p:grpSpPr>
        <p:graphicFrame>
          <p:nvGraphicFramePr>
            <p:cNvPr id="189452" name="Object 21">
              <a:extLst>
                <a:ext uri="{FF2B5EF4-FFF2-40B4-BE49-F238E27FC236}">
                  <a16:creationId xmlns:a16="http://schemas.microsoft.com/office/drawing/2014/main" id="{8252E80D-19B4-42C0-892A-E0FE3C8C3C21}"/>
                </a:ext>
              </a:extLst>
            </p:cNvPr>
            <p:cNvGraphicFramePr>
              <a:graphicFrameLocks noChangeAspect="1"/>
            </p:cNvGraphicFramePr>
            <p:nvPr/>
          </p:nvGraphicFramePr>
          <p:xfrm>
            <a:off x="4283" y="-201"/>
            <a:ext cx="3145" cy="4127"/>
          </p:xfrm>
          <a:graphic>
            <a:graphicData uri="http://schemas.openxmlformats.org/presentationml/2006/ole">
              <mc:AlternateContent xmlns:mc="http://schemas.openxmlformats.org/markup-compatibility/2006">
                <mc:Choice xmlns:v="urn:schemas-microsoft-com:vml" Requires="v">
                  <p:oleObj spid="_x0000_s189480" name="PHOTOPAINT!" r:id="rId16" imgW="1869074" imgH="2732891" progId="CPaint4">
                    <p:embed/>
                  </p:oleObj>
                </mc:Choice>
                <mc:Fallback>
                  <p:oleObj name="PHOTOPAINT!" r:id="rId16" imgW="1869074" imgH="2732891" progId="CPaint4">
                    <p:embed/>
                    <p:pic>
                      <p:nvPicPr>
                        <p:cNvPr id="0"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83" y="-201"/>
                          <a:ext cx="3145" cy="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53" name="Text Box 22">
              <a:extLst>
                <a:ext uri="{FF2B5EF4-FFF2-40B4-BE49-F238E27FC236}">
                  <a16:creationId xmlns:a16="http://schemas.microsoft.com/office/drawing/2014/main" id="{CF578ACC-59EB-48B5-89A8-425D271A2645}"/>
                </a:ext>
              </a:extLst>
            </p:cNvPr>
            <p:cNvSpPr txBox="1">
              <a:spLocks noChangeArrowheads="1"/>
            </p:cNvSpPr>
            <p:nvPr/>
          </p:nvSpPr>
          <p:spPr bwMode="auto">
            <a:xfrm>
              <a:off x="4530" y="-108"/>
              <a:ext cx="2666"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rgbClr val="020C6C"/>
                  </a:solidFill>
                </a:rPr>
                <a:t>Rimozione Catetere Guida</a:t>
              </a:r>
            </a:p>
            <a:p>
              <a:pPr algn="ctr"/>
              <a:r>
                <a:rPr lang="it-IT" altLang="it-IT" sz="2800" b="1">
                  <a:solidFill>
                    <a:srgbClr val="020C6C"/>
                  </a:solidFill>
                </a:rPr>
                <a:t>e Guida Finishing Wire</a:t>
              </a:r>
            </a:p>
          </p:txBody>
        </p:sp>
      </p:grpSp>
      <p:grpSp>
        <p:nvGrpSpPr>
          <p:cNvPr id="189449" name="Group 23">
            <a:extLst>
              <a:ext uri="{FF2B5EF4-FFF2-40B4-BE49-F238E27FC236}">
                <a16:creationId xmlns:a16="http://schemas.microsoft.com/office/drawing/2014/main" id="{19DFD438-FF55-496A-90C6-31B2BF87D0E1}"/>
              </a:ext>
            </a:extLst>
          </p:cNvPr>
          <p:cNvGrpSpPr>
            <a:grpSpLocks/>
          </p:cNvGrpSpPr>
          <p:nvPr/>
        </p:nvGrpSpPr>
        <p:grpSpPr bwMode="auto">
          <a:xfrm>
            <a:off x="204788" y="6356350"/>
            <a:ext cx="3676650" cy="457200"/>
            <a:chOff x="3327" y="3806"/>
            <a:chExt cx="2316" cy="288"/>
          </a:xfrm>
        </p:grpSpPr>
        <p:graphicFrame>
          <p:nvGraphicFramePr>
            <p:cNvPr id="189450" name="Object 24">
              <a:extLst>
                <a:ext uri="{FF2B5EF4-FFF2-40B4-BE49-F238E27FC236}">
                  <a16:creationId xmlns:a16="http://schemas.microsoft.com/office/drawing/2014/main" id="{A36E3EF2-6EB0-4D6F-B30E-C00F1E850D9D}"/>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189481" name="Documento" r:id="rId18" imgW="744220" imgH="762000" progId="Word.Document.8">
                    <p:embed/>
                  </p:oleObj>
                </mc:Choice>
                <mc:Fallback>
                  <p:oleObj name="Documento" r:id="rId18" imgW="744220" imgH="762000" progId="Word.Document.8">
                    <p:embed/>
                    <p:pic>
                      <p:nvPicPr>
                        <p:cNvPr id="0" name="Object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51" name="Rectangle 25">
              <a:extLst>
                <a:ext uri="{FF2B5EF4-FFF2-40B4-BE49-F238E27FC236}">
                  <a16:creationId xmlns:a16="http://schemas.microsoft.com/office/drawing/2014/main" id="{B76057E4-FB52-4D02-B74F-6B7BA10FABD6}"/>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826"/>
                                        </p:tgtEl>
                                        <p:attrNameLst>
                                          <p:attrName>style.visibility</p:attrName>
                                        </p:attrNameLst>
                                      </p:cBhvr>
                                      <p:to>
                                        <p:strVal val="visible"/>
                                      </p:to>
                                    </p:set>
                                    <p:animEffect transition="in" filter="dissolve">
                                      <p:cBhvr>
                                        <p:cTn id="7" dur="500"/>
                                        <p:tgtEl>
                                          <p:spTgt spid="1741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41829"/>
                                        </p:tgtEl>
                                        <p:attrNameLst>
                                          <p:attrName>style.visibility</p:attrName>
                                        </p:attrNameLst>
                                      </p:cBhvr>
                                      <p:to>
                                        <p:strVal val="visible"/>
                                      </p:to>
                                    </p:set>
                                    <p:animEffect transition="in" filter="dissolve">
                                      <p:cBhvr>
                                        <p:cTn id="12" dur="500"/>
                                        <p:tgtEl>
                                          <p:spTgt spid="17418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41832"/>
                                        </p:tgtEl>
                                        <p:attrNameLst>
                                          <p:attrName>style.visibility</p:attrName>
                                        </p:attrNameLst>
                                      </p:cBhvr>
                                      <p:to>
                                        <p:strVal val="visible"/>
                                      </p:to>
                                    </p:set>
                                    <p:animEffect transition="in" filter="dissolve">
                                      <p:cBhvr>
                                        <p:cTn id="17" dur="500"/>
                                        <p:tgtEl>
                                          <p:spTgt spid="17418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741835"/>
                                        </p:tgtEl>
                                        <p:attrNameLst>
                                          <p:attrName>style.visibility</p:attrName>
                                        </p:attrNameLst>
                                      </p:cBhvr>
                                      <p:to>
                                        <p:strVal val="visible"/>
                                      </p:to>
                                    </p:set>
                                    <p:animEffect transition="in" filter="dissolve">
                                      <p:cBhvr>
                                        <p:cTn id="22" dur="500"/>
                                        <p:tgtEl>
                                          <p:spTgt spid="17418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741838"/>
                                        </p:tgtEl>
                                        <p:attrNameLst>
                                          <p:attrName>style.visibility</p:attrName>
                                        </p:attrNameLst>
                                      </p:cBhvr>
                                      <p:to>
                                        <p:strVal val="visible"/>
                                      </p:to>
                                    </p:set>
                                    <p:animEffect transition="in" filter="dissolve">
                                      <p:cBhvr>
                                        <p:cTn id="27" dur="500"/>
                                        <p:tgtEl>
                                          <p:spTgt spid="17418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741841"/>
                                        </p:tgtEl>
                                        <p:attrNameLst>
                                          <p:attrName>style.visibility</p:attrName>
                                        </p:attrNameLst>
                                      </p:cBhvr>
                                      <p:to>
                                        <p:strVal val="visible"/>
                                      </p:to>
                                    </p:set>
                                    <p:animEffect transition="in" filter="dissolve">
                                      <p:cBhvr>
                                        <p:cTn id="32" dur="500"/>
                                        <p:tgtEl>
                                          <p:spTgt spid="174184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741844"/>
                                        </p:tgtEl>
                                        <p:attrNameLst>
                                          <p:attrName>style.visibility</p:attrName>
                                        </p:attrNameLst>
                                      </p:cBhvr>
                                      <p:to>
                                        <p:strVal val="visible"/>
                                      </p:to>
                                    </p:set>
                                    <p:animEffect transition="in" filter="dissolve">
                                      <p:cBhvr>
                                        <p:cTn id="37" dur="500"/>
                                        <p:tgtEl>
                                          <p:spTgt spid="174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3698" name="CRT  ICD.mpg">
            <a:hlinkClick r:id="" action="ppaction://media"/>
            <a:extLst>
              <a:ext uri="{FF2B5EF4-FFF2-40B4-BE49-F238E27FC236}">
                <a16:creationId xmlns:a16="http://schemas.microsoft.com/office/drawing/2014/main" id="{E77EA16D-8E65-4182-B78A-0276FDCFAD97}"/>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04800" y="438150"/>
            <a:ext cx="8594725"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936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93698"/>
                </p:tgtEl>
              </p:cMediaNode>
            </p:video>
            <p:seq concurrent="1" nextAc="seek">
              <p:cTn id="8" restart="whenNotActive" fill="hold" evtFilter="cancelBubble" nodeType="interactiveSeq">
                <p:stCondLst>
                  <p:cond evt="onClick" delay="0">
                    <p:tgtEl>
                      <p:spTgt spid="169369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693698"/>
                                        </p:tgtEl>
                                      </p:cBhvr>
                                    </p:cmd>
                                  </p:childTnLst>
                                </p:cTn>
                              </p:par>
                            </p:childTnLst>
                          </p:cTn>
                        </p:par>
                      </p:childTnLst>
                    </p:cTn>
                  </p:par>
                </p:childTnLst>
              </p:cTn>
              <p:nextCondLst>
                <p:cond evt="onClick" delay="0">
                  <p:tgtEl>
                    <p:spTgt spid="1693698"/>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5970" name="leads.mpg">
            <a:hlinkClick r:id="" action="ppaction://media"/>
            <a:extLst>
              <a:ext uri="{FF2B5EF4-FFF2-40B4-BE49-F238E27FC236}">
                <a16:creationId xmlns:a16="http://schemas.microsoft.com/office/drawing/2014/main" id="{23506DEE-B5EE-484B-818B-5EC48CB06BFC}"/>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7597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75970"/>
                </p:tgtEl>
              </p:cMediaNode>
            </p:video>
            <p:seq concurrent="1" nextAc="seek">
              <p:cTn id="8" restart="whenNotActive" fill="hold" evtFilter="cancelBubble" nodeType="interactiveSeq">
                <p:stCondLst>
                  <p:cond evt="onClick" delay="0">
                    <p:tgtEl>
                      <p:spTgt spid="187597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75970"/>
                                        </p:tgtEl>
                                      </p:cBhvr>
                                    </p:cmd>
                                  </p:childTnLst>
                                </p:cTn>
                              </p:par>
                            </p:childTnLst>
                          </p:cTn>
                        </p:par>
                      </p:childTnLst>
                    </p:cTn>
                  </p:par>
                </p:childTnLst>
              </p:cTn>
              <p:nextCondLst>
                <p:cond evt="onClick" delay="0">
                  <p:tgtEl>
                    <p:spTgt spid="1875970"/>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6994" name="digital_color_cinpak.avi">
            <a:hlinkClick r:id="" action="ppaction://media"/>
            <a:extLst>
              <a:ext uri="{FF2B5EF4-FFF2-40B4-BE49-F238E27FC236}">
                <a16:creationId xmlns:a16="http://schemas.microsoft.com/office/drawing/2014/main" id="{57202747-0F87-4EC4-A871-FE487060C546}"/>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7699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76994"/>
                </p:tgtEl>
              </p:cMediaNode>
            </p:video>
            <p:seq concurrent="1" nextAc="seek">
              <p:cTn id="8" restart="whenNotActive" fill="hold" evtFilter="cancelBubble" nodeType="interactiveSeq">
                <p:stCondLst>
                  <p:cond evt="onClick" delay="0">
                    <p:tgtEl>
                      <p:spTgt spid="187699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76994"/>
                                        </p:tgtEl>
                                      </p:cBhvr>
                                    </p:cmd>
                                  </p:childTnLst>
                                </p:cTn>
                              </p:par>
                            </p:childTnLst>
                          </p:cTn>
                        </p:par>
                      </p:childTnLst>
                    </p:cTn>
                  </p:par>
                </p:childTnLst>
              </p:cTn>
              <p:nextCondLst>
                <p:cond evt="onClick" delay="0">
                  <p:tgtEl>
                    <p:spTgt spid="187699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532" name="Rectangle 100">
            <a:extLst>
              <a:ext uri="{FF2B5EF4-FFF2-40B4-BE49-F238E27FC236}">
                <a16:creationId xmlns:a16="http://schemas.microsoft.com/office/drawing/2014/main" id="{159B4D4D-FE9C-46D3-A2C9-BA0300D29497}"/>
              </a:ext>
            </a:extLst>
          </p:cNvPr>
          <p:cNvSpPr>
            <a:spLocks noGrp="1" noChangeArrowheads="1"/>
          </p:cNvSpPr>
          <p:nvPr>
            <p:ph type="title"/>
          </p:nvPr>
        </p:nvSpPr>
        <p:spPr>
          <a:xfrm>
            <a:off x="0" y="0"/>
            <a:ext cx="9144000" cy="561975"/>
          </a:xfrm>
        </p:spPr>
        <p:txBody>
          <a:bodyPr/>
          <a:lstStyle/>
          <a:p>
            <a:pPr algn="ctr">
              <a:defRPr/>
            </a:pPr>
            <a:r>
              <a:rPr lang="en-US" altLang="it-IT" sz="2800"/>
              <a:t>ESC updated guidelines for HF treatment</a:t>
            </a:r>
          </a:p>
        </p:txBody>
      </p:sp>
      <p:graphicFrame>
        <p:nvGraphicFramePr>
          <p:cNvPr id="2322636" name="Group 204">
            <a:extLst>
              <a:ext uri="{FF2B5EF4-FFF2-40B4-BE49-F238E27FC236}">
                <a16:creationId xmlns:a16="http://schemas.microsoft.com/office/drawing/2014/main" id="{75013F71-7787-414F-96FB-B4FD803B35F2}"/>
              </a:ext>
            </a:extLst>
          </p:cNvPr>
          <p:cNvGraphicFramePr>
            <a:graphicFrameLocks noGrp="1"/>
          </p:cNvGraphicFramePr>
          <p:nvPr/>
        </p:nvGraphicFramePr>
        <p:xfrm>
          <a:off x="0" y="512763"/>
          <a:ext cx="9144000" cy="6272212"/>
        </p:xfrm>
        <a:graphic>
          <a:graphicData uri="http://schemas.openxmlformats.org/drawingml/2006/table">
            <a:tbl>
              <a:tblPr/>
              <a:tblGrid>
                <a:gridCol w="1733550">
                  <a:extLst>
                    <a:ext uri="{9D8B030D-6E8A-4147-A177-3AD203B41FA5}">
                      <a16:colId xmlns:a16="http://schemas.microsoft.com/office/drawing/2014/main" val="2231601755"/>
                    </a:ext>
                  </a:extLst>
                </a:gridCol>
                <a:gridCol w="442913">
                  <a:extLst>
                    <a:ext uri="{9D8B030D-6E8A-4147-A177-3AD203B41FA5}">
                      <a16:colId xmlns:a16="http://schemas.microsoft.com/office/drawing/2014/main" val="3430125746"/>
                    </a:ext>
                  </a:extLst>
                </a:gridCol>
                <a:gridCol w="1949450">
                  <a:extLst>
                    <a:ext uri="{9D8B030D-6E8A-4147-A177-3AD203B41FA5}">
                      <a16:colId xmlns:a16="http://schemas.microsoft.com/office/drawing/2014/main" val="1610238861"/>
                    </a:ext>
                  </a:extLst>
                </a:gridCol>
                <a:gridCol w="446087">
                  <a:extLst>
                    <a:ext uri="{9D8B030D-6E8A-4147-A177-3AD203B41FA5}">
                      <a16:colId xmlns:a16="http://schemas.microsoft.com/office/drawing/2014/main" val="1510654092"/>
                    </a:ext>
                  </a:extLst>
                </a:gridCol>
                <a:gridCol w="1792288">
                  <a:extLst>
                    <a:ext uri="{9D8B030D-6E8A-4147-A177-3AD203B41FA5}">
                      <a16:colId xmlns:a16="http://schemas.microsoft.com/office/drawing/2014/main" val="2422612493"/>
                    </a:ext>
                  </a:extLst>
                </a:gridCol>
                <a:gridCol w="493712">
                  <a:extLst>
                    <a:ext uri="{9D8B030D-6E8A-4147-A177-3AD203B41FA5}">
                      <a16:colId xmlns:a16="http://schemas.microsoft.com/office/drawing/2014/main" val="940978222"/>
                    </a:ext>
                  </a:extLst>
                </a:gridCol>
                <a:gridCol w="1839913">
                  <a:extLst>
                    <a:ext uri="{9D8B030D-6E8A-4147-A177-3AD203B41FA5}">
                      <a16:colId xmlns:a16="http://schemas.microsoft.com/office/drawing/2014/main" val="2349794363"/>
                    </a:ext>
                  </a:extLst>
                </a:gridCol>
                <a:gridCol w="446087">
                  <a:extLst>
                    <a:ext uri="{9D8B030D-6E8A-4147-A177-3AD203B41FA5}">
                      <a16:colId xmlns:a16="http://schemas.microsoft.com/office/drawing/2014/main" val="2639283339"/>
                    </a:ext>
                  </a:extLst>
                </a:gridCol>
              </a:tblGrid>
              <a:tr h="786312">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1" i="0" u="none" strike="noStrike" cap="none" normalizeH="0" baseline="0">
                          <a:ln>
                            <a:noFill/>
                          </a:ln>
                          <a:solidFill>
                            <a:schemeClr val="bg1"/>
                          </a:solidFill>
                          <a:effectLst/>
                          <a:latin typeface="Arial" panose="020B0604020202020204" pitchFamily="34" charset="0"/>
                        </a:rPr>
                        <a:t>Class I</a:t>
                      </a:r>
                      <a:endParaRPr kumimoji="0" lang="en-US" altLang="it-IT" sz="1200" b="1" i="0" u="none" strike="noStrike" cap="none" normalizeH="0" baseline="0">
                        <a:ln>
                          <a:noFill/>
                        </a:ln>
                        <a:solidFill>
                          <a:schemeClr val="bg1"/>
                        </a:solidFill>
                        <a:effectLst/>
                        <a:latin typeface="Arial" panose="020B0604020202020204"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1" i="0" u="none" strike="noStrike" cap="none" normalizeH="0" baseline="0">
                          <a:ln>
                            <a:noFill/>
                          </a:ln>
                          <a:solidFill>
                            <a:schemeClr val="bg1"/>
                          </a:solidFill>
                          <a:effectLst/>
                          <a:latin typeface="Arial" panose="020B0604020202020204" pitchFamily="34" charset="0"/>
                        </a:rPr>
                        <a:t>Evid</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1" i="0" u="none" strike="noStrike" cap="none" normalizeH="0" baseline="0">
                          <a:ln>
                            <a:noFill/>
                          </a:ln>
                          <a:solidFill>
                            <a:schemeClr val="bg1"/>
                          </a:solidFill>
                          <a:effectLst/>
                          <a:latin typeface="Arial" panose="020B0604020202020204" pitchFamily="34" charset="0"/>
                        </a:rPr>
                        <a:t>level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1" i="0" u="none" strike="noStrike" cap="none" normalizeH="0" baseline="0">
                          <a:ln>
                            <a:noFill/>
                          </a:ln>
                          <a:solidFill>
                            <a:schemeClr val="bg1"/>
                          </a:solidFill>
                          <a:effectLst/>
                          <a:latin typeface="Arial" panose="020B0604020202020204" pitchFamily="34" charset="0"/>
                        </a:rPr>
                        <a:t>Class IIa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1" i="0" u="none" strike="noStrike" cap="none" normalizeH="0" baseline="0">
                          <a:ln>
                            <a:noFill/>
                          </a:ln>
                          <a:solidFill>
                            <a:schemeClr val="bg1"/>
                          </a:solidFill>
                          <a:effectLst/>
                          <a:latin typeface="Arial" panose="020B0604020202020204" pitchFamily="34" charset="0"/>
                        </a:rPr>
                        <a:t>Evid</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1" i="0" u="none" strike="noStrike" cap="none" normalizeH="0" baseline="0">
                          <a:ln>
                            <a:noFill/>
                          </a:ln>
                          <a:solidFill>
                            <a:schemeClr val="bg1"/>
                          </a:solidFill>
                          <a:effectLst/>
                          <a:latin typeface="Arial" panose="020B0604020202020204" pitchFamily="34" charset="0"/>
                        </a:rPr>
                        <a:t>level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1" i="0" u="none" strike="noStrike" cap="none" normalizeH="0" baseline="0">
                          <a:ln>
                            <a:noFill/>
                          </a:ln>
                          <a:solidFill>
                            <a:schemeClr val="bg1"/>
                          </a:solidFill>
                          <a:effectLst/>
                          <a:latin typeface="Arial" panose="020B0604020202020204" pitchFamily="34" charset="0"/>
                        </a:rPr>
                        <a:t>Class IIb</a:t>
                      </a:r>
                      <a:endParaRPr kumimoji="0" lang="en-US" altLang="it-IT" sz="1200" b="1"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1" i="0" u="none" strike="noStrike" cap="none" normalizeH="0" baseline="0">
                          <a:ln>
                            <a:noFill/>
                          </a:ln>
                          <a:solidFill>
                            <a:schemeClr val="bg1"/>
                          </a:solidFill>
                          <a:effectLst/>
                          <a:latin typeface="Arial" panose="020B0604020202020204" pitchFamily="34" charset="0"/>
                        </a:rPr>
                        <a:t>Evid</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1" i="0" u="none" strike="noStrike" cap="none" normalizeH="0" baseline="0">
                          <a:ln>
                            <a:noFill/>
                          </a:ln>
                          <a:solidFill>
                            <a:schemeClr val="bg1"/>
                          </a:solidFill>
                          <a:effectLst/>
                          <a:latin typeface="Arial" panose="020B0604020202020204" pitchFamily="34" charset="0"/>
                        </a:rPr>
                        <a:t>level</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1" i="0" u="none" strike="noStrike" cap="none" normalizeH="0" baseline="0">
                          <a:ln>
                            <a:noFill/>
                          </a:ln>
                          <a:solidFill>
                            <a:schemeClr val="bg1"/>
                          </a:solidFill>
                          <a:effectLst/>
                          <a:latin typeface="Arial" panose="020B0604020202020204" pitchFamily="34" charset="0"/>
                        </a:rPr>
                        <a:t>Class III</a:t>
                      </a:r>
                      <a:endParaRPr kumimoji="0" lang="en-US" altLang="it-IT" sz="1200" b="1"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1" i="0" u="none" strike="noStrike" cap="none" normalizeH="0" baseline="0">
                          <a:ln>
                            <a:noFill/>
                          </a:ln>
                          <a:solidFill>
                            <a:schemeClr val="bg1"/>
                          </a:solidFill>
                          <a:effectLst/>
                          <a:latin typeface="Arial" panose="020B0604020202020204" pitchFamily="34" charset="0"/>
                        </a:rPr>
                        <a:t>Evid</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1" i="0" u="none" strike="noStrike" cap="none" normalizeH="0" baseline="0">
                          <a:ln>
                            <a:noFill/>
                          </a:ln>
                          <a:solidFill>
                            <a:schemeClr val="bg1"/>
                          </a:solidFill>
                          <a:effectLst/>
                          <a:latin typeface="Arial" panose="020B0604020202020204" pitchFamily="34" charset="0"/>
                        </a:rPr>
                        <a:t>Level</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3282913"/>
                  </a:ext>
                </a:extLst>
              </a:tr>
              <a:tr h="585163">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ACE Inhibitors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CRT-D (LVEF ≤ 35%, QRS ≥120 msec, NYHA III-IV, OPT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B</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Revascularization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C</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Vasodialtors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A</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2001207"/>
                  </a:ext>
                </a:extLst>
              </a:tr>
              <a:tr h="457158">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Beta-blocking agents</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(NYHA II-IV)</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Ventricular Assist</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devices/artificial heart</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C</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Mitral Valve Surgery</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C</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Vasodialtors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B</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56595542"/>
                  </a:ext>
                </a:extLst>
              </a:tr>
              <a:tr h="457158">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Diuretic</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A</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8" gridSpan="3">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Classes of Recommendation</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Class I: Evidence and/or general agreement that a given diagnostic procedure/treatment is beneficial, useful, and effective. </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Class II: Conflicting evidence and/or a divergence of opinion about the usefulness/efficacy of the treatment.</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Class IIa: Weight of evidence/opinion is in favour of usefulness/efficacy</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Class IIb: Usefulness/efficacy is less well established by evidence/opinion.</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Class III: Evidence or general agreement that the treatment is not</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useful/effective and in some cases may be harmful.</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en-US" altLang="it-IT" sz="1200" b="0" i="0" u="none" strike="noStrike" cap="none" normalizeH="0" baseline="0">
                        <a:ln>
                          <a:noFill/>
                        </a:ln>
                        <a:solidFill>
                          <a:schemeClr val="bg1"/>
                        </a:solidFill>
                        <a:effectLst/>
                        <a:latin typeface="Arial" panose="020B0604020202020204" pitchFamily="34" charset="0"/>
                      </a:endParaRPr>
                    </a:p>
                    <a:p>
                      <a:pPr marL="0" marR="0" lvl="0" indent="0" algn="ctr"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Level of evidence</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Level of evidence A: data derived from multiple randomized clinical trials or meta-analyses</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Level of evidence B: data derived from single randomized clinical trials or large non-randomized studies</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Level of evidence C: Consensus of opinion of the experts and/or small studies, reprospective studies, registries</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8" hMerge="1">
                  <a:txBody>
                    <a:bodyPr/>
                    <a:lstStyle/>
                    <a:p>
                      <a:endParaRPr lang="it-IT"/>
                    </a:p>
                  </a:txBody>
                  <a:tcPr/>
                </a:tc>
                <a:tc rowSpan="8" hMerge="1">
                  <a:txBody>
                    <a:bodyPr/>
                    <a:lstStyle/>
                    <a:p>
                      <a:endParaRPr lang="it-IT"/>
                    </a:p>
                  </a:txBody>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it-IT"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Calcium antagonists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C</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46008996"/>
                  </a:ext>
                </a:extLst>
              </a:tr>
              <a:tr h="420586">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ICD (LVEF &lt; 30-35%, MI &gt;40 days, OPT);</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it-IT"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Positive inotropic agents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A</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78543146"/>
                  </a:ext>
                </a:extLst>
              </a:tr>
              <a:tr h="621735">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CRT (QRS ≥120 ms, FE&lt;35%, NYHA</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III-IV, OPT)</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it-IT"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Class I anti-arrhythmics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B</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7600779"/>
                  </a:ext>
                </a:extLst>
              </a:tr>
              <a:tr h="621735">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HF multidisciplinary</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Approach</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it-IT"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Class III anti-arrhythmics</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B</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0390453"/>
                  </a:ext>
                </a:extLst>
              </a:tr>
              <a:tr h="621735">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Angiotensin II receptor</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Blocker (alternative to ACEI)</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B</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it-IT"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Cardiomyoplasty</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C</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7701552"/>
                  </a:ext>
                </a:extLst>
              </a:tr>
              <a:tr h="621735">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Aldosterone antagonists</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(NYHA III-IV)</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B</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it-IT"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Batista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C</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11796836"/>
                  </a:ext>
                </a:extLst>
              </a:tr>
              <a:tr h="457158">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Cardiac Glycosides (atrial fibrillation)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B</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it-IT"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External ventricular</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Restoration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C</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5672154"/>
                  </a:ext>
                </a:extLst>
              </a:tr>
              <a:tr h="621735">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Heart transplantation/LV</a:t>
                      </a:r>
                    </a:p>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en-US" altLang="it-IT" sz="1200" b="0" i="0" u="none" strike="noStrike" cap="none" normalizeH="0" baseline="0">
                          <a:ln>
                            <a:noFill/>
                          </a:ln>
                          <a:solidFill>
                            <a:schemeClr val="bg1"/>
                          </a:solidFill>
                          <a:effectLst/>
                          <a:latin typeface="Arial" panose="020B0604020202020204" pitchFamily="34" charset="0"/>
                        </a:rPr>
                        <a:t>Aneurysmectomy</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C</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vMerge="1">
                  <a:txBody>
                    <a:bodyPr/>
                    <a:lstStyle/>
                    <a:p>
                      <a:endParaRPr lang="it-IT"/>
                    </a:p>
                  </a:txBody>
                  <a:tcPr/>
                </a:tc>
                <a:tc hMerge="1" vMerge="1">
                  <a:txBody>
                    <a:bodyPr/>
                    <a:lstStyle/>
                    <a:p>
                      <a:endParaRPr lang="it-IT"/>
                    </a:p>
                  </a:txBody>
                  <a:tcPr/>
                </a:tc>
                <a:tc hMerge="1" vMerge="1">
                  <a:txBody>
                    <a:bodyPr/>
                    <a:lstStyle/>
                    <a:p>
                      <a:endParaRPr lang="it-IT"/>
                    </a:p>
                  </a:txBody>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endParaRPr kumimoji="0" lang="it-IT"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Pacemaker</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a:spcBef>
                          <a:spcPct val="20000"/>
                        </a:spcBef>
                        <a:buClr>
                          <a:srgbClr val="FF3300"/>
                        </a:buClr>
                        <a:defRPr sz="2000" b="1">
                          <a:solidFill>
                            <a:schemeClr val="bg1"/>
                          </a:solidFill>
                          <a:effectLst>
                            <a:outerShdw blurRad="38100" dist="38100" dir="2700000" algn="tl">
                              <a:srgbClr val="000000"/>
                            </a:outerShdw>
                          </a:effectLst>
                          <a:latin typeface="Arial" panose="020B0604020202020204" pitchFamily="34" charset="0"/>
                        </a:defRPr>
                      </a:lvl2pPr>
                      <a:lvl3pPr>
                        <a:spcBef>
                          <a:spcPct val="20000"/>
                        </a:spcBef>
                        <a:buClr>
                          <a:srgbClr val="FF3300"/>
                        </a:buClr>
                        <a:defRPr sz="2000" b="1">
                          <a:solidFill>
                            <a:schemeClr val="bg1"/>
                          </a:solidFill>
                          <a:latin typeface="Arial" panose="020B0604020202020204" pitchFamily="34" charset="0"/>
                        </a:defRPr>
                      </a:lvl3pPr>
                      <a:lvl4pPr>
                        <a:spcBef>
                          <a:spcPct val="20000"/>
                        </a:spcBef>
                        <a:buClr>
                          <a:srgbClr val="FF3300"/>
                        </a:buClr>
                        <a:defRPr b="1">
                          <a:solidFill>
                            <a:schemeClr val="bg1"/>
                          </a:solidFill>
                          <a:latin typeface="Arial" panose="020B0604020202020204" pitchFamily="34" charset="0"/>
                        </a:defRPr>
                      </a:lvl4pPr>
                      <a:lvl5pPr>
                        <a:spcBef>
                          <a:spcPct val="20000"/>
                        </a:spcBef>
                        <a:buClr>
                          <a:srgbClr val="FF3300"/>
                        </a:buClr>
                        <a:defRPr sz="1600" b="1">
                          <a:solidFill>
                            <a:schemeClr val="bg1"/>
                          </a:solidFill>
                          <a:latin typeface="Arial" panose="020B0604020202020204" pitchFamily="34" charset="0"/>
                        </a:defRPr>
                      </a:lvl5pPr>
                      <a:lvl6pPr eaLnBrk="0" fontAlgn="base" hangingPunct="0">
                        <a:spcBef>
                          <a:spcPct val="20000"/>
                        </a:spcBef>
                        <a:spcAft>
                          <a:spcPct val="0"/>
                        </a:spcAft>
                        <a:buClr>
                          <a:srgbClr val="FF3300"/>
                        </a:buClr>
                        <a:defRPr sz="1600" b="1">
                          <a:solidFill>
                            <a:schemeClr val="bg1"/>
                          </a:solidFill>
                          <a:latin typeface="Arial" panose="020B0604020202020204" pitchFamily="34" charset="0"/>
                        </a:defRPr>
                      </a:lvl6pPr>
                      <a:lvl7pPr eaLnBrk="0" fontAlgn="base" hangingPunct="0">
                        <a:spcBef>
                          <a:spcPct val="20000"/>
                        </a:spcBef>
                        <a:spcAft>
                          <a:spcPct val="0"/>
                        </a:spcAft>
                        <a:buClr>
                          <a:srgbClr val="FF3300"/>
                        </a:buClr>
                        <a:defRPr sz="1600" b="1">
                          <a:solidFill>
                            <a:schemeClr val="bg1"/>
                          </a:solidFill>
                          <a:latin typeface="Arial" panose="020B0604020202020204" pitchFamily="34" charset="0"/>
                        </a:defRPr>
                      </a:lvl7pPr>
                      <a:lvl8pPr eaLnBrk="0" fontAlgn="base" hangingPunct="0">
                        <a:spcBef>
                          <a:spcPct val="20000"/>
                        </a:spcBef>
                        <a:spcAft>
                          <a:spcPct val="0"/>
                        </a:spcAft>
                        <a:buClr>
                          <a:srgbClr val="FF3300"/>
                        </a:buClr>
                        <a:defRPr sz="1600" b="1">
                          <a:solidFill>
                            <a:schemeClr val="bg1"/>
                          </a:solidFill>
                          <a:latin typeface="Arial" panose="020B0604020202020204" pitchFamily="34" charset="0"/>
                        </a:defRPr>
                      </a:lvl8pPr>
                      <a:lvl9pPr eaLnBrk="0" fontAlgn="base" hangingPunct="0">
                        <a:spcBef>
                          <a:spcPct val="20000"/>
                        </a:spcBef>
                        <a:spcAft>
                          <a:spcPct val="0"/>
                        </a:spcAft>
                        <a:buClr>
                          <a:srgbClr val="FF3300"/>
                        </a:buClr>
                        <a:defRPr sz="1600" b="1">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20000"/>
                        </a:spcBef>
                        <a:spcAft>
                          <a:spcPct val="0"/>
                        </a:spcAft>
                        <a:buClr>
                          <a:srgbClr val="FF3300"/>
                        </a:buClr>
                        <a:buSzPct val="90000"/>
                        <a:buFontTx/>
                        <a:buNone/>
                        <a:tabLst/>
                      </a:pPr>
                      <a:r>
                        <a:rPr kumimoji="0" lang="it-IT" altLang="it-IT" sz="1200" b="0" i="0" u="none" strike="noStrike" cap="none" normalizeH="0" baseline="0">
                          <a:ln>
                            <a:noFill/>
                          </a:ln>
                          <a:solidFill>
                            <a:schemeClr val="bg1"/>
                          </a:solidFill>
                          <a:effectLst/>
                          <a:latin typeface="Arial" panose="020B0604020202020204" pitchFamily="34" charset="0"/>
                        </a:rPr>
                        <a:t>C</a:t>
                      </a:r>
                      <a:endParaRPr kumimoji="0" lang="en-US" altLang="it-IT" sz="1200" b="0" i="0" u="none" strike="noStrike" cap="none" normalizeH="0" baseline="0">
                        <a:ln>
                          <a:noFill/>
                        </a:ln>
                        <a:solidFill>
                          <a:schemeClr val="bg1"/>
                        </a:solidFill>
                        <a:effectLst/>
                        <a:latin typeface="Arial" panose="020B0604020202020204"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16520360"/>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5586" name="Group 2">
            <a:extLst>
              <a:ext uri="{FF2B5EF4-FFF2-40B4-BE49-F238E27FC236}">
                <a16:creationId xmlns:a16="http://schemas.microsoft.com/office/drawing/2014/main" id="{AD5C5A2E-C295-4979-8A80-442E37737574}"/>
              </a:ext>
            </a:extLst>
          </p:cNvPr>
          <p:cNvGrpSpPr>
            <a:grpSpLocks/>
          </p:cNvGrpSpPr>
          <p:nvPr/>
        </p:nvGrpSpPr>
        <p:grpSpPr bwMode="auto">
          <a:xfrm>
            <a:off x="103188" y="1603375"/>
            <a:ext cx="4821237" cy="4186238"/>
            <a:chOff x="65" y="1010"/>
            <a:chExt cx="3037" cy="2637"/>
          </a:xfrm>
        </p:grpSpPr>
        <p:pic>
          <p:nvPicPr>
            <p:cNvPr id="195601" name="Picture 3" descr="ebelingvenogram1">
              <a:extLst>
                <a:ext uri="{FF2B5EF4-FFF2-40B4-BE49-F238E27FC236}">
                  <a16:creationId xmlns:a16="http://schemas.microsoft.com/office/drawing/2014/main" id="{6BF24E68-9756-4DFD-9D48-214AD4587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55" t="7477" b="7893"/>
            <a:stretch>
              <a:fillRect/>
            </a:stretch>
          </p:blipFill>
          <p:spPr bwMode="auto">
            <a:xfrm>
              <a:off x="302" y="1010"/>
              <a:ext cx="2580" cy="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9284" name="Text Box 4">
              <a:extLst>
                <a:ext uri="{FF2B5EF4-FFF2-40B4-BE49-F238E27FC236}">
                  <a16:creationId xmlns:a16="http://schemas.microsoft.com/office/drawing/2014/main" id="{0EE4B86E-86FB-405D-9B59-993135D72F4F}"/>
                </a:ext>
              </a:extLst>
            </p:cNvPr>
            <p:cNvSpPr txBox="1">
              <a:spLocks noChangeArrowheads="1"/>
            </p:cNvSpPr>
            <p:nvPr/>
          </p:nvSpPr>
          <p:spPr bwMode="auto">
            <a:xfrm>
              <a:off x="65" y="3294"/>
              <a:ext cx="303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00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defRPr/>
              </a:pPr>
              <a:r>
                <a:rPr lang="en-US" altLang="it-IT" sz="2000" b="1">
                  <a:solidFill>
                    <a:srgbClr val="FFFF00"/>
                  </a:solidFill>
                  <a:effectLst>
                    <a:outerShdw blurRad="38100" dist="38100" dir="2700000" algn="tl">
                      <a:srgbClr val="000000"/>
                    </a:outerShdw>
                  </a:effectLst>
                  <a:latin typeface="Tempus Sans ITC" panose="04020404030D07020202" pitchFamily="82" charset="0"/>
                </a:rPr>
                <a:t>OAS</a:t>
              </a:r>
            </a:p>
          </p:txBody>
        </p:sp>
      </p:grpSp>
      <p:grpSp>
        <p:nvGrpSpPr>
          <p:cNvPr id="195587" name="Group 5">
            <a:extLst>
              <a:ext uri="{FF2B5EF4-FFF2-40B4-BE49-F238E27FC236}">
                <a16:creationId xmlns:a16="http://schemas.microsoft.com/office/drawing/2014/main" id="{9CE3F95E-CD8D-421F-8611-9E00E7B5376D}"/>
              </a:ext>
            </a:extLst>
          </p:cNvPr>
          <p:cNvGrpSpPr>
            <a:grpSpLocks/>
          </p:cNvGrpSpPr>
          <p:nvPr/>
        </p:nvGrpSpPr>
        <p:grpSpPr bwMode="auto">
          <a:xfrm>
            <a:off x="4440238" y="1622425"/>
            <a:ext cx="4337050" cy="4425950"/>
            <a:chOff x="2797" y="1010"/>
            <a:chExt cx="2732" cy="2788"/>
          </a:xfrm>
        </p:grpSpPr>
        <p:pic>
          <p:nvPicPr>
            <p:cNvPr id="195599" name="Picture 6" descr="ebelingant3">
              <a:extLst>
                <a:ext uri="{FF2B5EF4-FFF2-40B4-BE49-F238E27FC236}">
                  <a16:creationId xmlns:a16="http://schemas.microsoft.com/office/drawing/2014/main" id="{38BF1728-BADB-4567-9B89-D90F5376C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200" r="1480" b="6493"/>
            <a:stretch>
              <a:fillRect/>
            </a:stretch>
          </p:blipFill>
          <p:spPr bwMode="auto">
            <a:xfrm>
              <a:off x="2886" y="1010"/>
              <a:ext cx="2574"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9287" name="Text Box 7">
              <a:extLst>
                <a:ext uri="{FF2B5EF4-FFF2-40B4-BE49-F238E27FC236}">
                  <a16:creationId xmlns:a16="http://schemas.microsoft.com/office/drawing/2014/main" id="{FB3C1314-4D2E-4DD6-9F25-B7B6353B28A0}"/>
                </a:ext>
              </a:extLst>
            </p:cNvPr>
            <p:cNvSpPr txBox="1">
              <a:spLocks noChangeArrowheads="1"/>
            </p:cNvSpPr>
            <p:nvPr/>
          </p:nvSpPr>
          <p:spPr bwMode="auto">
            <a:xfrm>
              <a:off x="2797" y="3280"/>
              <a:ext cx="2732" cy="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00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defRPr/>
              </a:pPr>
              <a:r>
                <a:rPr lang="en-US" altLang="it-IT">
                  <a:solidFill>
                    <a:srgbClr val="FF0000"/>
                  </a:solidFill>
                  <a:effectLst>
                    <a:outerShdw blurRad="38100" dist="38100" dir="2700000" algn="tl">
                      <a:srgbClr val="000000"/>
                    </a:outerShdw>
                  </a:effectLst>
                  <a:latin typeface="Tempus Sans ITC" panose="04020404030D07020202" pitchFamily="82" charset="0"/>
                </a:rPr>
                <a:t>Posizionamento in Vena Interventricolare Anteriore</a:t>
              </a:r>
              <a:endParaRPr lang="en-US" altLang="it-IT" sz="1800">
                <a:solidFill>
                  <a:srgbClr val="FF0000"/>
                </a:solidFill>
                <a:effectLst>
                  <a:outerShdw blurRad="38100" dist="38100" dir="2700000" algn="tl">
                    <a:srgbClr val="000000"/>
                  </a:outerShdw>
                </a:effectLst>
                <a:latin typeface="Tempus Sans ITC" panose="04020404030D07020202" pitchFamily="82" charset="0"/>
              </a:endParaRPr>
            </a:p>
          </p:txBody>
        </p:sp>
      </p:grpSp>
      <p:sp>
        <p:nvSpPr>
          <p:cNvPr id="1889288" name="Text Box 8">
            <a:extLst>
              <a:ext uri="{FF2B5EF4-FFF2-40B4-BE49-F238E27FC236}">
                <a16:creationId xmlns:a16="http://schemas.microsoft.com/office/drawing/2014/main" id="{3D3363DC-2559-465F-AF4D-813BC0E9DA70}"/>
              </a:ext>
            </a:extLst>
          </p:cNvPr>
          <p:cNvSpPr txBox="1">
            <a:spLocks noChangeArrowheads="1"/>
          </p:cNvSpPr>
          <p:nvPr/>
        </p:nvSpPr>
        <p:spPr bwMode="auto">
          <a:xfrm>
            <a:off x="2401888" y="482600"/>
            <a:ext cx="4337050" cy="879475"/>
          </a:xfrm>
          <a:prstGeom prst="rect">
            <a:avLst/>
          </a:prstGeom>
          <a:solidFill>
            <a:schemeClr val="tx2"/>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defRPr/>
            </a:pPr>
            <a:r>
              <a:rPr lang="en-US" altLang="it-IT" b="1">
                <a:solidFill>
                  <a:srgbClr val="FFFF00"/>
                </a:solidFill>
                <a:effectLst>
                  <a:outerShdw blurRad="38100" dist="38100" dir="2700000" algn="tl">
                    <a:srgbClr val="FFFFFF"/>
                  </a:outerShdw>
                </a:effectLst>
                <a:latin typeface="Tempus Sans ITC" panose="04020404030D07020202" pitchFamily="82" charset="0"/>
              </a:rPr>
              <a:t>Venografia  retrograda del seno coronarico</a:t>
            </a:r>
          </a:p>
        </p:txBody>
      </p:sp>
      <p:grpSp>
        <p:nvGrpSpPr>
          <p:cNvPr id="195589" name="Group 9">
            <a:extLst>
              <a:ext uri="{FF2B5EF4-FFF2-40B4-BE49-F238E27FC236}">
                <a16:creationId xmlns:a16="http://schemas.microsoft.com/office/drawing/2014/main" id="{AFAE1235-8240-40F5-87C6-04B7C5F0EF0F}"/>
              </a:ext>
            </a:extLst>
          </p:cNvPr>
          <p:cNvGrpSpPr>
            <a:grpSpLocks/>
          </p:cNvGrpSpPr>
          <p:nvPr/>
        </p:nvGrpSpPr>
        <p:grpSpPr bwMode="auto">
          <a:xfrm>
            <a:off x="381000" y="6040438"/>
            <a:ext cx="3886200" cy="588962"/>
            <a:chOff x="3444" y="3800"/>
            <a:chExt cx="2316" cy="371"/>
          </a:xfrm>
        </p:grpSpPr>
        <p:graphicFrame>
          <p:nvGraphicFramePr>
            <p:cNvPr id="195597" name="Object 10">
              <a:extLst>
                <a:ext uri="{FF2B5EF4-FFF2-40B4-BE49-F238E27FC236}">
                  <a16:creationId xmlns:a16="http://schemas.microsoft.com/office/drawing/2014/main" id="{4D734BAB-C8D4-4244-9C66-F70E674C87A6}"/>
                </a:ext>
              </a:extLst>
            </p:cNvPr>
            <p:cNvGraphicFramePr>
              <a:graphicFrameLocks noChangeAspect="1"/>
            </p:cNvGraphicFramePr>
            <p:nvPr/>
          </p:nvGraphicFramePr>
          <p:xfrm>
            <a:off x="3444" y="3884"/>
            <a:ext cx="280" cy="287"/>
          </p:xfrm>
          <a:graphic>
            <a:graphicData uri="http://schemas.openxmlformats.org/presentationml/2006/ole">
              <mc:AlternateContent xmlns:mc="http://schemas.openxmlformats.org/markup-compatibility/2006">
                <mc:Choice xmlns:v="urn:schemas-microsoft-com:vml" Requires="v">
                  <p:oleObj spid="_x0000_s195604" name="Documento" r:id="rId6" imgW="744220" imgH="762000" progId="Word.Document.8">
                    <p:embed/>
                  </p:oleObj>
                </mc:Choice>
                <mc:Fallback>
                  <p:oleObj name="Documento" r:id="rId6" imgW="744220" imgH="762000" progId="Word.Document.8">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4" y="3884"/>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5598" name="Rectangle 11">
              <a:extLst>
                <a:ext uri="{FF2B5EF4-FFF2-40B4-BE49-F238E27FC236}">
                  <a16:creationId xmlns:a16="http://schemas.microsoft.com/office/drawing/2014/main" id="{DD238D5F-D641-4E1F-8C86-8D98F26EA286}"/>
                </a:ext>
              </a:extLst>
            </p:cNvPr>
            <p:cNvSpPr>
              <a:spLocks noChangeArrowheads="1"/>
            </p:cNvSpPr>
            <p:nvPr/>
          </p:nvSpPr>
          <p:spPr bwMode="auto">
            <a:xfrm>
              <a:off x="3744" y="3800"/>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
        <p:nvSpPr>
          <p:cNvPr id="195590" name="Text Box 12">
            <a:extLst>
              <a:ext uri="{FF2B5EF4-FFF2-40B4-BE49-F238E27FC236}">
                <a16:creationId xmlns:a16="http://schemas.microsoft.com/office/drawing/2014/main" id="{B0D6A1AB-A33A-4DA3-8CBC-B973F3D58D9B}"/>
              </a:ext>
            </a:extLst>
          </p:cNvPr>
          <p:cNvSpPr txBox="1">
            <a:spLocks noChangeArrowheads="1"/>
          </p:cNvSpPr>
          <p:nvPr/>
        </p:nvSpPr>
        <p:spPr bwMode="auto">
          <a:xfrm>
            <a:off x="2381250" y="3124200"/>
            <a:ext cx="1028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chemeClr val="bg1"/>
                </a:solidFill>
              </a:rPr>
              <a:t>v.cm</a:t>
            </a:r>
          </a:p>
        </p:txBody>
      </p:sp>
      <p:sp>
        <p:nvSpPr>
          <p:cNvPr id="195591" name="Line 13">
            <a:extLst>
              <a:ext uri="{FF2B5EF4-FFF2-40B4-BE49-F238E27FC236}">
                <a16:creationId xmlns:a16="http://schemas.microsoft.com/office/drawing/2014/main" id="{F7C7BA77-8E43-494A-866E-FBA95372C6B1}"/>
              </a:ext>
            </a:extLst>
          </p:cNvPr>
          <p:cNvSpPr>
            <a:spLocks noChangeShapeType="1"/>
          </p:cNvSpPr>
          <p:nvPr/>
        </p:nvSpPr>
        <p:spPr bwMode="auto">
          <a:xfrm flipV="1">
            <a:off x="2933700" y="3143250"/>
            <a:ext cx="819150" cy="419100"/>
          </a:xfrm>
          <a:prstGeom prst="line">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5592" name="Text Box 14">
            <a:extLst>
              <a:ext uri="{FF2B5EF4-FFF2-40B4-BE49-F238E27FC236}">
                <a16:creationId xmlns:a16="http://schemas.microsoft.com/office/drawing/2014/main" id="{E72C5F0C-7BCC-4F22-BA02-5A8ED5E3DEBC}"/>
              </a:ext>
            </a:extLst>
          </p:cNvPr>
          <p:cNvSpPr txBox="1">
            <a:spLocks noChangeArrowheads="1"/>
          </p:cNvSpPr>
          <p:nvPr/>
        </p:nvSpPr>
        <p:spPr bwMode="auto">
          <a:xfrm>
            <a:off x="3448050" y="4743450"/>
            <a:ext cx="1028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chemeClr val="bg1"/>
                </a:solidFill>
              </a:rPr>
              <a:t>v.lat</a:t>
            </a:r>
          </a:p>
        </p:txBody>
      </p:sp>
      <p:sp>
        <p:nvSpPr>
          <p:cNvPr id="195593" name="Line 15">
            <a:extLst>
              <a:ext uri="{FF2B5EF4-FFF2-40B4-BE49-F238E27FC236}">
                <a16:creationId xmlns:a16="http://schemas.microsoft.com/office/drawing/2014/main" id="{D5FF7E0F-4491-40E6-B411-5BBAC1173C84}"/>
              </a:ext>
            </a:extLst>
          </p:cNvPr>
          <p:cNvSpPr>
            <a:spLocks noChangeShapeType="1"/>
          </p:cNvSpPr>
          <p:nvPr/>
        </p:nvSpPr>
        <p:spPr bwMode="auto">
          <a:xfrm rot="6864162" flipV="1">
            <a:off x="2675731" y="2186782"/>
            <a:ext cx="455613" cy="254000"/>
          </a:xfrm>
          <a:prstGeom prst="line">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5594" name="Line 16">
            <a:extLst>
              <a:ext uri="{FF2B5EF4-FFF2-40B4-BE49-F238E27FC236}">
                <a16:creationId xmlns:a16="http://schemas.microsoft.com/office/drawing/2014/main" id="{E77A28D4-6B39-4AAA-9C00-96BDC336C516}"/>
              </a:ext>
            </a:extLst>
          </p:cNvPr>
          <p:cNvSpPr>
            <a:spLocks noChangeShapeType="1"/>
          </p:cNvSpPr>
          <p:nvPr/>
        </p:nvSpPr>
        <p:spPr bwMode="auto">
          <a:xfrm rot="20206472" flipV="1">
            <a:off x="3314700" y="4381500"/>
            <a:ext cx="819150" cy="419100"/>
          </a:xfrm>
          <a:prstGeom prst="line">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5595" name="Text Box 17">
            <a:extLst>
              <a:ext uri="{FF2B5EF4-FFF2-40B4-BE49-F238E27FC236}">
                <a16:creationId xmlns:a16="http://schemas.microsoft.com/office/drawing/2014/main" id="{480C3A3F-1EB8-4DB0-B47F-6A4C246F56AB}"/>
              </a:ext>
            </a:extLst>
          </p:cNvPr>
          <p:cNvSpPr txBox="1">
            <a:spLocks noChangeArrowheads="1"/>
          </p:cNvSpPr>
          <p:nvPr/>
        </p:nvSpPr>
        <p:spPr bwMode="auto">
          <a:xfrm>
            <a:off x="2324100" y="1600200"/>
            <a:ext cx="857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chemeClr val="bg1"/>
                </a:solidFill>
              </a:rPr>
              <a:t>v.ant</a:t>
            </a:r>
          </a:p>
        </p:txBody>
      </p:sp>
      <p:sp>
        <p:nvSpPr>
          <p:cNvPr id="195596" name="Text Box 18">
            <a:extLst>
              <a:ext uri="{FF2B5EF4-FFF2-40B4-BE49-F238E27FC236}">
                <a16:creationId xmlns:a16="http://schemas.microsoft.com/office/drawing/2014/main" id="{B41810AD-10A5-4398-9EBD-0746AFCCE43E}"/>
              </a:ext>
            </a:extLst>
          </p:cNvPr>
          <p:cNvSpPr txBox="1">
            <a:spLocks noChangeArrowheads="1"/>
          </p:cNvSpPr>
          <p:nvPr/>
        </p:nvSpPr>
        <p:spPr bwMode="auto">
          <a:xfrm>
            <a:off x="6038850" y="1790700"/>
            <a:ext cx="144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chemeClr val="bg1"/>
                </a:solidFill>
              </a:rPr>
              <a:t>Elettrodo in v.ant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1330" name="Text Box 2">
            <a:extLst>
              <a:ext uri="{FF2B5EF4-FFF2-40B4-BE49-F238E27FC236}">
                <a16:creationId xmlns:a16="http://schemas.microsoft.com/office/drawing/2014/main" id="{C8DA283E-6177-46BB-B67E-9AE42261E71E}"/>
              </a:ext>
            </a:extLst>
          </p:cNvPr>
          <p:cNvSpPr txBox="1">
            <a:spLocks noChangeArrowheads="1"/>
          </p:cNvSpPr>
          <p:nvPr/>
        </p:nvSpPr>
        <p:spPr bwMode="auto">
          <a:xfrm>
            <a:off x="2401888" y="577850"/>
            <a:ext cx="4337050" cy="879475"/>
          </a:xfrm>
          <a:prstGeom prst="rect">
            <a:avLst/>
          </a:prstGeom>
          <a:solidFill>
            <a:schemeClr val="tx2"/>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defRPr/>
            </a:pPr>
            <a:r>
              <a:rPr lang="en-US" altLang="it-IT" b="1">
                <a:solidFill>
                  <a:srgbClr val="FFFF00"/>
                </a:solidFill>
                <a:effectLst>
                  <a:outerShdw blurRad="38100" dist="38100" dir="2700000" algn="tl">
                    <a:srgbClr val="FFFFFF"/>
                  </a:outerShdw>
                </a:effectLst>
                <a:latin typeface="Tempus Sans ITC" panose="04020404030D07020202" pitchFamily="82" charset="0"/>
              </a:rPr>
              <a:t>Vengrafia retrograda del seno coronarico</a:t>
            </a:r>
          </a:p>
        </p:txBody>
      </p:sp>
      <p:grpSp>
        <p:nvGrpSpPr>
          <p:cNvPr id="197635" name="Group 3">
            <a:extLst>
              <a:ext uri="{FF2B5EF4-FFF2-40B4-BE49-F238E27FC236}">
                <a16:creationId xmlns:a16="http://schemas.microsoft.com/office/drawing/2014/main" id="{9B8EBE24-6CB2-459C-917C-9791B71468AD}"/>
              </a:ext>
            </a:extLst>
          </p:cNvPr>
          <p:cNvGrpSpPr>
            <a:grpSpLocks/>
          </p:cNvGrpSpPr>
          <p:nvPr/>
        </p:nvGrpSpPr>
        <p:grpSpPr bwMode="auto">
          <a:xfrm>
            <a:off x="103188" y="1603375"/>
            <a:ext cx="4821237" cy="4198938"/>
            <a:chOff x="65" y="1010"/>
            <a:chExt cx="3037" cy="2645"/>
          </a:xfrm>
        </p:grpSpPr>
        <p:pic>
          <p:nvPicPr>
            <p:cNvPr id="197643" name="Picture 4" descr="ebelingvenogram1">
              <a:extLst>
                <a:ext uri="{FF2B5EF4-FFF2-40B4-BE49-F238E27FC236}">
                  <a16:creationId xmlns:a16="http://schemas.microsoft.com/office/drawing/2014/main" id="{E18CF0E8-F51F-4F1A-9A6E-DA241E8A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355" t="9435" b="5679"/>
            <a:stretch>
              <a:fillRect/>
            </a:stretch>
          </p:blipFill>
          <p:spPr bwMode="auto">
            <a:xfrm>
              <a:off x="307" y="1010"/>
              <a:ext cx="2580" cy="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1333" name="Text Box 5">
              <a:extLst>
                <a:ext uri="{FF2B5EF4-FFF2-40B4-BE49-F238E27FC236}">
                  <a16:creationId xmlns:a16="http://schemas.microsoft.com/office/drawing/2014/main" id="{43DB24F1-CAB3-4732-9507-C1B03D78A719}"/>
                </a:ext>
              </a:extLst>
            </p:cNvPr>
            <p:cNvSpPr txBox="1">
              <a:spLocks noChangeArrowheads="1"/>
            </p:cNvSpPr>
            <p:nvPr/>
          </p:nvSpPr>
          <p:spPr bwMode="auto">
            <a:xfrm>
              <a:off x="65" y="3294"/>
              <a:ext cx="303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00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defRPr/>
              </a:pPr>
              <a:r>
                <a:rPr lang="en-US" altLang="it-IT" sz="2000" b="1">
                  <a:solidFill>
                    <a:srgbClr val="FFFF00"/>
                  </a:solidFill>
                  <a:effectLst>
                    <a:outerShdw blurRad="38100" dist="38100" dir="2700000" algn="tl">
                      <a:srgbClr val="000000"/>
                    </a:outerShdw>
                  </a:effectLst>
                  <a:latin typeface="Tempus Sans ITC" panose="04020404030D07020202" pitchFamily="82" charset="0"/>
                </a:rPr>
                <a:t>OAS</a:t>
              </a:r>
            </a:p>
          </p:txBody>
        </p:sp>
      </p:grpSp>
      <p:grpSp>
        <p:nvGrpSpPr>
          <p:cNvPr id="197636" name="Group 6">
            <a:extLst>
              <a:ext uri="{FF2B5EF4-FFF2-40B4-BE49-F238E27FC236}">
                <a16:creationId xmlns:a16="http://schemas.microsoft.com/office/drawing/2014/main" id="{BE6F3C66-A82F-4DCA-BB0A-5D06943FD265}"/>
              </a:ext>
            </a:extLst>
          </p:cNvPr>
          <p:cNvGrpSpPr>
            <a:grpSpLocks/>
          </p:cNvGrpSpPr>
          <p:nvPr/>
        </p:nvGrpSpPr>
        <p:grpSpPr bwMode="auto">
          <a:xfrm>
            <a:off x="4478338" y="1635125"/>
            <a:ext cx="4337050" cy="4413250"/>
            <a:chOff x="2797" y="1018"/>
            <a:chExt cx="2732" cy="2780"/>
          </a:xfrm>
        </p:grpSpPr>
        <p:pic>
          <p:nvPicPr>
            <p:cNvPr id="197641" name="Picture 7" descr="ebelingpost2">
              <a:extLst>
                <a:ext uri="{FF2B5EF4-FFF2-40B4-BE49-F238E27FC236}">
                  <a16:creationId xmlns:a16="http://schemas.microsoft.com/office/drawing/2014/main" id="{A4CE2BD6-6E2F-4915-A751-BFCB7E93AE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353" r="11195" b="5690"/>
            <a:stretch>
              <a:fillRect/>
            </a:stretch>
          </p:blipFill>
          <p:spPr bwMode="auto">
            <a:xfrm>
              <a:off x="2883" y="1018"/>
              <a:ext cx="2582" cy="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1336" name="Text Box 8">
              <a:extLst>
                <a:ext uri="{FF2B5EF4-FFF2-40B4-BE49-F238E27FC236}">
                  <a16:creationId xmlns:a16="http://schemas.microsoft.com/office/drawing/2014/main" id="{BA4072DA-5661-4310-A45B-DC4892C8724B}"/>
                </a:ext>
              </a:extLst>
            </p:cNvPr>
            <p:cNvSpPr txBox="1">
              <a:spLocks noChangeArrowheads="1"/>
            </p:cNvSpPr>
            <p:nvPr/>
          </p:nvSpPr>
          <p:spPr bwMode="auto">
            <a:xfrm>
              <a:off x="2797" y="3280"/>
              <a:ext cx="2732" cy="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00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defRPr/>
              </a:pPr>
              <a:r>
                <a:rPr lang="en-US" altLang="it-IT">
                  <a:solidFill>
                    <a:srgbClr val="FF0000"/>
                  </a:solidFill>
                  <a:effectLst>
                    <a:outerShdw blurRad="38100" dist="38100" dir="2700000" algn="tl">
                      <a:srgbClr val="000000"/>
                    </a:outerShdw>
                  </a:effectLst>
                  <a:latin typeface="Tempus Sans ITC" panose="04020404030D07020202" pitchFamily="82" charset="0"/>
                </a:rPr>
                <a:t>Posizionamento in Vena Laterale</a:t>
              </a:r>
              <a:endParaRPr lang="en-US" altLang="it-IT" sz="1800">
                <a:solidFill>
                  <a:srgbClr val="FF0000"/>
                </a:solidFill>
                <a:effectLst>
                  <a:outerShdw blurRad="38100" dist="38100" dir="2700000" algn="tl">
                    <a:srgbClr val="000000"/>
                  </a:outerShdw>
                </a:effectLst>
                <a:latin typeface="Tempus Sans ITC" panose="04020404030D07020202" pitchFamily="82" charset="0"/>
              </a:endParaRPr>
            </a:p>
          </p:txBody>
        </p:sp>
      </p:grpSp>
      <p:grpSp>
        <p:nvGrpSpPr>
          <p:cNvPr id="197637" name="Group 9">
            <a:extLst>
              <a:ext uri="{FF2B5EF4-FFF2-40B4-BE49-F238E27FC236}">
                <a16:creationId xmlns:a16="http://schemas.microsoft.com/office/drawing/2014/main" id="{653B9C75-5A3F-4F2A-BDC0-FA7D4CDA7099}"/>
              </a:ext>
            </a:extLst>
          </p:cNvPr>
          <p:cNvGrpSpPr>
            <a:grpSpLocks/>
          </p:cNvGrpSpPr>
          <p:nvPr/>
        </p:nvGrpSpPr>
        <p:grpSpPr bwMode="auto">
          <a:xfrm>
            <a:off x="500063" y="6156325"/>
            <a:ext cx="3676650" cy="588963"/>
            <a:chOff x="3444" y="3800"/>
            <a:chExt cx="2316" cy="371"/>
          </a:xfrm>
        </p:grpSpPr>
        <p:graphicFrame>
          <p:nvGraphicFramePr>
            <p:cNvPr id="197639" name="Object 10">
              <a:extLst>
                <a:ext uri="{FF2B5EF4-FFF2-40B4-BE49-F238E27FC236}">
                  <a16:creationId xmlns:a16="http://schemas.microsoft.com/office/drawing/2014/main" id="{728881E0-0F67-4036-80CB-D761ED4FBD15}"/>
                </a:ext>
              </a:extLst>
            </p:cNvPr>
            <p:cNvGraphicFramePr>
              <a:graphicFrameLocks noChangeAspect="1"/>
            </p:cNvGraphicFramePr>
            <p:nvPr/>
          </p:nvGraphicFramePr>
          <p:xfrm>
            <a:off x="3444" y="3884"/>
            <a:ext cx="280" cy="287"/>
          </p:xfrm>
          <a:graphic>
            <a:graphicData uri="http://schemas.openxmlformats.org/presentationml/2006/ole">
              <mc:AlternateContent xmlns:mc="http://schemas.openxmlformats.org/markup-compatibility/2006">
                <mc:Choice xmlns:v="urn:schemas-microsoft-com:vml" Requires="v">
                  <p:oleObj spid="_x0000_s197646" name="Documento" r:id="rId6" imgW="744220" imgH="762000" progId="Word.Document.8">
                    <p:embed/>
                  </p:oleObj>
                </mc:Choice>
                <mc:Fallback>
                  <p:oleObj name="Documento" r:id="rId6" imgW="744220" imgH="762000" progId="Word.Document.8">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4" y="3884"/>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7640" name="Rectangle 11">
              <a:extLst>
                <a:ext uri="{FF2B5EF4-FFF2-40B4-BE49-F238E27FC236}">
                  <a16:creationId xmlns:a16="http://schemas.microsoft.com/office/drawing/2014/main" id="{A0A24D27-6FB5-4BB3-882F-EE3B9067D82F}"/>
                </a:ext>
              </a:extLst>
            </p:cNvPr>
            <p:cNvSpPr>
              <a:spLocks noChangeArrowheads="1"/>
            </p:cNvSpPr>
            <p:nvPr/>
          </p:nvSpPr>
          <p:spPr bwMode="auto">
            <a:xfrm>
              <a:off x="3744" y="3800"/>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
        <p:nvSpPr>
          <p:cNvPr id="197638" name="Text Box 12">
            <a:extLst>
              <a:ext uri="{FF2B5EF4-FFF2-40B4-BE49-F238E27FC236}">
                <a16:creationId xmlns:a16="http://schemas.microsoft.com/office/drawing/2014/main" id="{BF9D6BB7-AAAC-48DF-8DED-FBA9C15F6650}"/>
              </a:ext>
            </a:extLst>
          </p:cNvPr>
          <p:cNvSpPr txBox="1">
            <a:spLocks noChangeArrowheads="1"/>
          </p:cNvSpPr>
          <p:nvPr/>
        </p:nvSpPr>
        <p:spPr bwMode="auto">
          <a:xfrm>
            <a:off x="7467600" y="2895600"/>
            <a:ext cx="144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chemeClr val="bg1"/>
                </a:solidFill>
              </a:rPr>
              <a:t>Elettrodo in v.lat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394" name="Text Box 2">
            <a:extLst>
              <a:ext uri="{FF2B5EF4-FFF2-40B4-BE49-F238E27FC236}">
                <a16:creationId xmlns:a16="http://schemas.microsoft.com/office/drawing/2014/main" id="{6BD212E0-1BDA-4D3A-8116-4D1FB9E079F0}"/>
              </a:ext>
            </a:extLst>
          </p:cNvPr>
          <p:cNvSpPr txBox="1">
            <a:spLocks noChangeArrowheads="1"/>
          </p:cNvSpPr>
          <p:nvPr/>
        </p:nvSpPr>
        <p:spPr bwMode="auto">
          <a:xfrm>
            <a:off x="3781425" y="3165475"/>
            <a:ext cx="147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chemeClr val="bg1"/>
                </a:solidFill>
              </a:rPr>
              <a:t>FINE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386" name="Rectangle 5122">
            <a:extLst>
              <a:ext uri="{FF2B5EF4-FFF2-40B4-BE49-F238E27FC236}">
                <a16:creationId xmlns:a16="http://schemas.microsoft.com/office/drawing/2014/main" id="{92183446-9A55-429C-866D-ED2650C4BFB6}"/>
              </a:ext>
            </a:extLst>
          </p:cNvPr>
          <p:cNvSpPr>
            <a:spLocks noChangeArrowheads="1"/>
          </p:cNvSpPr>
          <p:nvPr/>
        </p:nvSpPr>
        <p:spPr bwMode="auto">
          <a:xfrm>
            <a:off x="2038350" y="2228850"/>
            <a:ext cx="54483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sz="3200">
              <a:solidFill>
                <a:schemeClr val="bg1"/>
              </a:solidFill>
            </a:endParaRPr>
          </a:p>
          <a:p>
            <a:pPr algn="ctr"/>
            <a:r>
              <a:rPr lang="it-IT" altLang="it-IT" sz="3200" b="1">
                <a:solidFill>
                  <a:srgbClr val="FFFF00"/>
                </a:solidFill>
                <a:latin typeface="Tempus Sans ITC" panose="04020404030D07020202" pitchFamily="82" charset="0"/>
              </a:rPr>
              <a:t>LA TERAPIA DI RESINCRONIZZAZIONE</a:t>
            </a:r>
          </a:p>
          <a:p>
            <a:pPr algn="ctr"/>
            <a:r>
              <a:rPr lang="it-IT" altLang="it-IT" sz="3200" b="1">
                <a:solidFill>
                  <a:srgbClr val="FFFF00"/>
                </a:solidFill>
                <a:latin typeface="Tempus Sans ITC" panose="04020404030D07020202" pitchFamily="82" charset="0"/>
              </a:rPr>
              <a:t>NELLO SCOMPENSO CARDIACO</a:t>
            </a:r>
          </a:p>
          <a:p>
            <a:pPr algn="ctr"/>
            <a:endParaRPr lang="it-IT" altLang="it-IT" sz="3200" i="1">
              <a:solidFill>
                <a:schemeClr val="bg1"/>
              </a:solidFill>
              <a:latin typeface="Tempus Sans ITC" panose="04020404030D07020202" pitchFamily="82" charset="0"/>
            </a:endParaRPr>
          </a:p>
          <a:p>
            <a:pPr algn="ctr"/>
            <a:r>
              <a:rPr lang="it-IT" altLang="it-IT" sz="3200">
                <a:solidFill>
                  <a:schemeClr val="bg1"/>
                </a:solidFill>
                <a:latin typeface="Tempus Sans ITC" panose="04020404030D07020202" pitchFamily="82" charset="0"/>
              </a:rPr>
              <a:t>Quando utilizzare il PM biventricolare </a:t>
            </a:r>
          </a:p>
          <a:p>
            <a:pPr algn="ctr"/>
            <a:r>
              <a:rPr lang="it-IT" altLang="it-IT" sz="3200">
                <a:solidFill>
                  <a:schemeClr val="bg1"/>
                </a:solidFill>
                <a:latin typeface="Tempus Sans ITC" panose="04020404030D07020202" pitchFamily="82" charset="0"/>
              </a:rPr>
              <a:t>con Defibrillatore</a:t>
            </a:r>
          </a:p>
          <a:p>
            <a:pPr algn="ctr"/>
            <a:endParaRPr lang="it-IT" altLang="it-IT" sz="3200">
              <a:solidFill>
                <a:schemeClr val="bg1"/>
              </a:solidFill>
              <a:latin typeface="Tempus Sans ITC" panose="04020404030D07020202" pitchFamily="82" charset="0"/>
            </a:endParaRPr>
          </a:p>
          <a:p>
            <a:pPr algn="ctr"/>
            <a:r>
              <a:rPr lang="it-IT" altLang="it-IT" sz="2800" i="1">
                <a:solidFill>
                  <a:srgbClr val="FF9900"/>
                </a:solidFill>
                <a:latin typeface="Tempus Sans ITC" panose="04020404030D07020202" pitchFamily="82" charset="0"/>
              </a:rPr>
              <a:t>C. D’Ascia</a:t>
            </a:r>
          </a:p>
          <a:p>
            <a:pPr algn="ctr"/>
            <a:r>
              <a:rPr lang="it-IT" altLang="it-IT" i="1">
                <a:solidFill>
                  <a:srgbClr val="FF9900"/>
                </a:solidFill>
                <a:latin typeface="Tempus Sans ITC" panose="04020404030D07020202" pitchFamily="82" charset="0"/>
              </a:rPr>
              <a:t>Dir.Settore Funzionale Aritmologia</a:t>
            </a:r>
          </a:p>
          <a:p>
            <a:pPr algn="ctr"/>
            <a:r>
              <a:rPr lang="it-IT" altLang="it-IT" sz="1800" b="1">
                <a:solidFill>
                  <a:srgbClr val="FF9900"/>
                </a:solidFill>
                <a:latin typeface="Tempus Sans ITC" panose="04020404030D07020202" pitchFamily="82" charset="0"/>
              </a:rPr>
              <a:t>     </a:t>
            </a:r>
            <a:r>
              <a:rPr lang="it-IT" altLang="it-IT" sz="1800">
                <a:solidFill>
                  <a:srgbClr val="FF9900"/>
                </a:solidFill>
                <a:latin typeface="Tempus Sans ITC" panose="04020404030D07020202" pitchFamily="82" charset="0"/>
              </a:rPr>
              <a:t>UNIVERSITÀ DEGLI STUDI DI NAPOLI</a:t>
            </a:r>
          </a:p>
          <a:p>
            <a:pPr algn="ctr"/>
            <a:r>
              <a:rPr lang="it-IT" altLang="it-IT" sz="1800">
                <a:solidFill>
                  <a:srgbClr val="FF9900"/>
                </a:solidFill>
                <a:latin typeface="Tempus Sans ITC" panose="04020404030D07020202" pitchFamily="82" charset="0"/>
              </a:rPr>
              <a:t>                                                       FEDERICO</a:t>
            </a:r>
            <a:r>
              <a:rPr lang="it-IT" altLang="it-IT" sz="1800" b="1">
                <a:solidFill>
                  <a:srgbClr val="FF9900"/>
                </a:solidFill>
                <a:latin typeface="Tempus Sans ITC" panose="04020404030D07020202" pitchFamily="82" charset="0"/>
              </a:rPr>
              <a:t> II</a:t>
            </a:r>
            <a:endParaRPr lang="en-US" altLang="it-IT" sz="1800" b="1">
              <a:solidFill>
                <a:srgbClr val="FF9900"/>
              </a:solidFill>
              <a:latin typeface="Tempus Sans ITC" panose="04020404030D07020202" pitchFamily="82" charset="0"/>
            </a:endParaRPr>
          </a:p>
          <a:p>
            <a:pPr algn="ctr"/>
            <a:endParaRPr lang="it-IT" altLang="it-IT" sz="2000">
              <a:solidFill>
                <a:schemeClr val="bg1"/>
              </a:solidFill>
              <a:latin typeface="Tempus Sans ITC" panose="04020404030D07020202" pitchFamily="82" charset="0"/>
            </a:endParaRPr>
          </a:p>
          <a:p>
            <a:pPr algn="ctr"/>
            <a:endParaRPr lang="it-IT" altLang="it-IT" sz="2000">
              <a:solidFill>
                <a:schemeClr val="bg1"/>
              </a:solidFill>
              <a:latin typeface="Tempus Sans ITC" panose="04020404030D07020202" pitchFamily="82" charset="0"/>
            </a:endParaRPr>
          </a:p>
          <a:p>
            <a:pPr algn="ctr"/>
            <a:r>
              <a:rPr lang="it-IT" altLang="it-IT" sz="2000">
                <a:latin typeface="Tempus Sans ITC" panose="04020404030D07020202" pitchFamily="82" charset="0"/>
              </a:rPr>
              <a:t>Paestum settembre 20 04</a:t>
            </a:r>
          </a:p>
        </p:txBody>
      </p:sp>
      <p:grpSp>
        <p:nvGrpSpPr>
          <p:cNvPr id="16387" name="Group 5123">
            <a:extLst>
              <a:ext uri="{FF2B5EF4-FFF2-40B4-BE49-F238E27FC236}">
                <a16:creationId xmlns:a16="http://schemas.microsoft.com/office/drawing/2014/main" id="{242755A9-4877-4120-9651-A8AFE1BF0FAE}"/>
              </a:ext>
            </a:extLst>
          </p:cNvPr>
          <p:cNvGrpSpPr>
            <a:grpSpLocks/>
          </p:cNvGrpSpPr>
          <p:nvPr/>
        </p:nvGrpSpPr>
        <p:grpSpPr bwMode="auto">
          <a:xfrm>
            <a:off x="3948113" y="5813425"/>
            <a:ext cx="4230687" cy="817563"/>
            <a:chOff x="3444" y="3800"/>
            <a:chExt cx="2316" cy="371"/>
          </a:xfrm>
        </p:grpSpPr>
        <p:graphicFrame>
          <p:nvGraphicFramePr>
            <p:cNvPr id="16388" name="Object 5124">
              <a:extLst>
                <a:ext uri="{FF2B5EF4-FFF2-40B4-BE49-F238E27FC236}">
                  <a16:creationId xmlns:a16="http://schemas.microsoft.com/office/drawing/2014/main" id="{BC3592C8-672E-4087-AD03-4DC96EF4F2B4}"/>
                </a:ext>
              </a:extLst>
            </p:cNvPr>
            <p:cNvGraphicFramePr>
              <a:graphicFrameLocks noChangeAspect="1"/>
            </p:cNvGraphicFramePr>
            <p:nvPr/>
          </p:nvGraphicFramePr>
          <p:xfrm>
            <a:off x="3444" y="3884"/>
            <a:ext cx="280" cy="287"/>
          </p:xfrm>
          <a:graphic>
            <a:graphicData uri="http://schemas.openxmlformats.org/presentationml/2006/ole">
              <mc:AlternateContent xmlns:mc="http://schemas.openxmlformats.org/markup-compatibility/2006">
                <mc:Choice xmlns:v="urn:schemas-microsoft-com:vml" Requires="v">
                  <p:oleObj spid="_x0000_s16391" name="Document" r:id="rId4" imgW="744220" imgH="762000" progId="Word.Document.8">
                    <p:embed/>
                  </p:oleObj>
                </mc:Choice>
                <mc:Fallback>
                  <p:oleObj name="Document" r:id="rId4" imgW="744220" imgH="762000" progId="Word.Document.8">
                    <p:embed/>
                    <p:pic>
                      <p:nvPicPr>
                        <p:cNvPr id="0" name="Object 5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 y="3884"/>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9" name="Rectangle 5125">
              <a:extLst>
                <a:ext uri="{FF2B5EF4-FFF2-40B4-BE49-F238E27FC236}">
                  <a16:creationId xmlns:a16="http://schemas.microsoft.com/office/drawing/2014/main" id="{04A18325-C710-47FC-BA49-76B5D9B388A7}"/>
                </a:ext>
              </a:extLst>
            </p:cNvPr>
            <p:cNvSpPr>
              <a:spLocks noChangeArrowheads="1"/>
            </p:cNvSpPr>
            <p:nvPr/>
          </p:nvSpPr>
          <p:spPr bwMode="auto">
            <a:xfrm>
              <a:off x="3744" y="3800"/>
              <a:ext cx="2016"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sz="1200" b="1">
                <a:solidFill>
                  <a:schemeClr val="bg1"/>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61374E5-436D-4BCE-9314-15E8826AEE39}"/>
              </a:ext>
            </a:extLst>
          </p:cNvPr>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8435" name="Rectangle 3">
            <a:extLst>
              <a:ext uri="{FF2B5EF4-FFF2-40B4-BE49-F238E27FC236}">
                <a16:creationId xmlns:a16="http://schemas.microsoft.com/office/drawing/2014/main" id="{1F1CD8DD-9292-41E6-AAB2-25AB19A89E96}"/>
              </a:ext>
            </a:extLst>
          </p:cNvPr>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900548" name="Rectangle 4">
            <a:extLst>
              <a:ext uri="{FF2B5EF4-FFF2-40B4-BE49-F238E27FC236}">
                <a16:creationId xmlns:a16="http://schemas.microsoft.com/office/drawing/2014/main" id="{5D26B417-175E-4308-933F-4F1CE4584540}"/>
              </a:ext>
            </a:extLst>
          </p:cNvPr>
          <p:cNvSpPr>
            <a:spLocks noGrp="1" noChangeArrowheads="1"/>
          </p:cNvSpPr>
          <p:nvPr>
            <p:ph type="title"/>
          </p:nvPr>
        </p:nvSpPr>
        <p:spPr/>
        <p:txBody>
          <a:bodyPr/>
          <a:lstStyle/>
          <a:p>
            <a:pPr>
              <a:defRPr/>
            </a:pPr>
            <a:r>
              <a:rPr lang="en-US" altLang="it-IT" sz="2800"/>
              <a:t>Heart Failure Definition (HF)</a:t>
            </a:r>
          </a:p>
        </p:txBody>
      </p:sp>
      <p:sp>
        <p:nvSpPr>
          <p:cNvPr id="18437" name="Rectangle 5">
            <a:extLst>
              <a:ext uri="{FF2B5EF4-FFF2-40B4-BE49-F238E27FC236}">
                <a16:creationId xmlns:a16="http://schemas.microsoft.com/office/drawing/2014/main" id="{9593482C-D41A-4A1E-A455-BE7C865E0D65}"/>
              </a:ext>
            </a:extLst>
          </p:cNvPr>
          <p:cNvSpPr>
            <a:spLocks noGrp="1" noChangeArrowheads="1"/>
          </p:cNvSpPr>
          <p:nvPr>
            <p:ph type="body" idx="1"/>
          </p:nvPr>
        </p:nvSpPr>
        <p:spPr>
          <a:xfrm>
            <a:off x="422275" y="1219200"/>
            <a:ext cx="8416925" cy="5410200"/>
          </a:xfrm>
        </p:spPr>
        <p:txBody>
          <a:bodyPr/>
          <a:lstStyle/>
          <a:p>
            <a:r>
              <a:rPr lang="en-US" altLang="it-IT" sz="2000" b="0"/>
              <a:t>Many definitions of chronic heart failure exist but highlight only selective features of this complex syndrome. None is entirely satisfactory and one commonly used definition is: heart failure is a pathophysiological state in which an abnormality of cardiac function is responsible for the failure of the heart to pump blood at a rate commensurate with the requirements of the metabolizing tissues.</a:t>
            </a:r>
          </a:p>
          <a:p>
            <a:r>
              <a:rPr lang="en-US" altLang="it-IT" sz="2000" b="0"/>
              <a:t>A simple objective definition of chronic heart failure is currently impossible as there is no cut-off valve or cardiac or ventricular dysfunction or change in flow, pressure, dimension or volume that can be used reliably to identify patients with heart failure. The diagnosis of heart failure relies on clinical judgement based on a history, physical examination and appropriate investigations.</a:t>
            </a:r>
          </a:p>
          <a:p>
            <a:r>
              <a:rPr lang="en-US" altLang="it-IT" sz="2000" b="0"/>
              <a:t>The European Society of Cardiology Task Force considers the essential components of heart failure to be a syndrome where the patients should have the following features; symptoms of heart failure, typically breathlessness or fatigue, either at rest or during exertion, or ankle swelling and objective evidence of cardiac dysfunction at rest.</a:t>
            </a:r>
          </a:p>
        </p:txBody>
      </p:sp>
      <p:sp>
        <p:nvSpPr>
          <p:cNvPr id="18438" name="Text Box 6">
            <a:extLst>
              <a:ext uri="{FF2B5EF4-FFF2-40B4-BE49-F238E27FC236}">
                <a16:creationId xmlns:a16="http://schemas.microsoft.com/office/drawing/2014/main" id="{C5D3D5DB-9D74-4A0F-AF92-8B80A1CBD3F3}"/>
              </a:ext>
            </a:extLst>
          </p:cNvPr>
          <p:cNvSpPr txBox="1">
            <a:spLocks noChangeArrowheads="1"/>
          </p:cNvSpPr>
          <p:nvPr/>
        </p:nvSpPr>
        <p:spPr bwMode="auto">
          <a:xfrm>
            <a:off x="76200" y="6553200"/>
            <a:ext cx="7010400" cy="2444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000">
                <a:latin typeface="Arial" panose="020B0604020202020204" pitchFamily="34" charset="0"/>
              </a:rPr>
              <a:t>“Guidelines for the diagnosis and treatment of chronic heart failure”; </a:t>
            </a:r>
            <a:r>
              <a:rPr lang="en-US" altLang="it-IT" sz="1000" i="1">
                <a:latin typeface="Arial" panose="020B0604020202020204" pitchFamily="34" charset="0"/>
              </a:rPr>
              <a:t>European Heart Journal </a:t>
            </a:r>
            <a:r>
              <a:rPr lang="en-US" altLang="it-IT" sz="1000">
                <a:latin typeface="Arial" panose="020B0604020202020204" pitchFamily="34" charset="0"/>
              </a:rPr>
              <a:t>(2001) 22</a:t>
            </a:r>
            <a:r>
              <a:rPr lang="en-US" altLang="it-IT" sz="1000" b="1">
                <a:latin typeface="Arial" panose="020B0604020202020204" pitchFamily="34" charset="0"/>
              </a:rPr>
              <a:t>, </a:t>
            </a:r>
            <a:r>
              <a:rPr lang="en-US" altLang="it-IT" sz="1000">
                <a:latin typeface="Arial" panose="020B0604020202020204" pitchFamily="34" charset="0"/>
              </a:rPr>
              <a:t>1527–1560</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a:extLst>
              <a:ext uri="{FF2B5EF4-FFF2-40B4-BE49-F238E27FC236}">
                <a16:creationId xmlns:a16="http://schemas.microsoft.com/office/drawing/2014/main" id="{DF081EA2-F0F7-4796-9306-EE1F9E155BE9}"/>
              </a:ext>
            </a:extLst>
          </p:cNvPr>
          <p:cNvGraphicFramePr>
            <a:graphicFrameLocks noChangeAspect="1"/>
          </p:cNvGraphicFramePr>
          <p:nvPr/>
        </p:nvGraphicFramePr>
        <p:xfrm>
          <a:off x="1152525" y="1066800"/>
          <a:ext cx="7319963" cy="4343400"/>
        </p:xfrm>
        <a:graphic>
          <a:graphicData uri="http://schemas.openxmlformats.org/presentationml/2006/ole">
            <mc:AlternateContent xmlns:mc="http://schemas.openxmlformats.org/markup-compatibility/2006">
              <mc:Choice xmlns:v="urn:schemas-microsoft-com:vml" Requires="v">
                <p:oleObj spid="_x0000_s20486" name="Document" r:id="rId4" imgW="6105525" imgH="4124325" progId="Word.Document.8">
                  <p:embed/>
                </p:oleObj>
              </mc:Choice>
              <mc:Fallback>
                <p:oleObj name="Document" r:id="rId4" imgW="6105525" imgH="4124325"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5943" b="6168"/>
                      <a:stretch>
                        <a:fillRect/>
                      </a:stretch>
                    </p:blipFill>
                    <p:spPr bwMode="auto">
                      <a:xfrm>
                        <a:off x="1152525" y="1066800"/>
                        <a:ext cx="7319963"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04643" name="Rectangle 3">
            <a:extLst>
              <a:ext uri="{FF2B5EF4-FFF2-40B4-BE49-F238E27FC236}">
                <a16:creationId xmlns:a16="http://schemas.microsoft.com/office/drawing/2014/main" id="{AA9C1E18-2C95-479A-9F93-5488E444A45C}"/>
              </a:ext>
            </a:extLst>
          </p:cNvPr>
          <p:cNvSpPr>
            <a:spLocks noGrp="1" noChangeArrowheads="1"/>
          </p:cNvSpPr>
          <p:nvPr>
            <p:ph type="title"/>
          </p:nvPr>
        </p:nvSpPr>
        <p:spPr/>
        <p:txBody>
          <a:bodyPr/>
          <a:lstStyle/>
          <a:p>
            <a:pPr>
              <a:defRPr/>
            </a:pPr>
            <a:r>
              <a:rPr lang="en-GB" altLang="it-IT" sz="2800"/>
              <a:t>Epidemiology of CHF in the US</a:t>
            </a:r>
          </a:p>
        </p:txBody>
      </p:sp>
      <p:sp>
        <p:nvSpPr>
          <p:cNvPr id="20484" name="Rectangle 4">
            <a:extLst>
              <a:ext uri="{FF2B5EF4-FFF2-40B4-BE49-F238E27FC236}">
                <a16:creationId xmlns:a16="http://schemas.microsoft.com/office/drawing/2014/main" id="{FA27EF49-5A73-4637-8807-43B237651287}"/>
              </a:ext>
            </a:extLst>
          </p:cNvPr>
          <p:cNvSpPr>
            <a:spLocks noGrp="1" noChangeArrowheads="1"/>
          </p:cNvSpPr>
          <p:nvPr>
            <p:ph type="body" idx="1"/>
          </p:nvPr>
        </p:nvSpPr>
        <p:spPr>
          <a:xfrm>
            <a:off x="228600" y="5562600"/>
            <a:ext cx="8839200" cy="1143000"/>
          </a:xfrm>
        </p:spPr>
        <p:txBody>
          <a:bodyPr/>
          <a:lstStyle/>
          <a:p>
            <a:pPr marL="342900" indent="-342900">
              <a:lnSpc>
                <a:spcPct val="80000"/>
              </a:lnSpc>
            </a:pPr>
            <a:r>
              <a:rPr lang="en-US" altLang="it-IT" sz="1600" b="0"/>
              <a:t>Large treatment trials provide another valuable source of information about the causes of heart failure. Data are from a compilation of heart failure trials published between July 1989 and June 1990; categories are based on the presence or absence of significant ischemic heart disease </a:t>
            </a:r>
            <a:r>
              <a:rPr lang="en-US" altLang="it-IT" sz="1600" b="0" baseline="30000"/>
              <a:t>1</a:t>
            </a:r>
            <a:r>
              <a:rPr lang="en-US" altLang="it-IT" sz="1600" b="0"/>
              <a:t>.</a:t>
            </a:r>
          </a:p>
          <a:p>
            <a:pPr marL="342900" indent="-342900">
              <a:lnSpc>
                <a:spcPct val="80000"/>
              </a:lnSpc>
            </a:pPr>
            <a:r>
              <a:rPr lang="en-US" altLang="it-IT" sz="1200" b="0">
                <a:solidFill>
                  <a:srgbClr val="000000"/>
                </a:solidFill>
                <a:latin typeface="Arial" panose="020B0604020202020204" pitchFamily="34" charset="0"/>
              </a:rPr>
              <a:t>	</a:t>
            </a:r>
          </a:p>
          <a:p>
            <a:pPr marL="342900" indent="-342900">
              <a:lnSpc>
                <a:spcPct val="80000"/>
              </a:lnSpc>
            </a:pPr>
            <a:r>
              <a:rPr lang="en-US" altLang="it-IT" sz="1200" b="0">
                <a:solidFill>
                  <a:srgbClr val="000000"/>
                </a:solidFill>
                <a:latin typeface="Arial" panose="020B0604020202020204" pitchFamily="34" charset="0"/>
              </a:rPr>
              <a:t>	[1] Am J Cardiol:1991:121:1852-1853; Teerlink JR, Goldhaber SZ, Pfeffer MA: An overview of contemporary etiologies of congestive heart failure.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a:extLst>
              <a:ext uri="{FF2B5EF4-FFF2-40B4-BE49-F238E27FC236}">
                <a16:creationId xmlns:a16="http://schemas.microsoft.com/office/drawing/2014/main" id="{AB10D153-7867-4039-9832-9609DC1E3B04}"/>
              </a:ext>
            </a:extLst>
          </p:cNvPr>
          <p:cNvGraphicFramePr>
            <a:graphicFrameLocks noChangeAspect="1"/>
          </p:cNvGraphicFramePr>
          <p:nvPr/>
        </p:nvGraphicFramePr>
        <p:xfrm>
          <a:off x="1152525" y="1066800"/>
          <a:ext cx="7319963" cy="4343400"/>
        </p:xfrm>
        <a:graphic>
          <a:graphicData uri="http://schemas.openxmlformats.org/presentationml/2006/ole">
            <mc:AlternateContent xmlns:mc="http://schemas.openxmlformats.org/markup-compatibility/2006">
              <mc:Choice xmlns:v="urn:schemas-microsoft-com:vml" Requires="v">
                <p:oleObj spid="_x0000_s22534" name="Document" r:id="rId4" imgW="6105525" imgH="4124325" progId="Word.Document.8">
                  <p:embed/>
                </p:oleObj>
              </mc:Choice>
              <mc:Fallback>
                <p:oleObj name="Document" r:id="rId4" imgW="6105525" imgH="4124325"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5943" b="6168"/>
                      <a:stretch>
                        <a:fillRect/>
                      </a:stretch>
                    </p:blipFill>
                    <p:spPr bwMode="auto">
                      <a:xfrm>
                        <a:off x="1152525" y="1066800"/>
                        <a:ext cx="7319963"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08739" name="Rectangle 3">
            <a:extLst>
              <a:ext uri="{FF2B5EF4-FFF2-40B4-BE49-F238E27FC236}">
                <a16:creationId xmlns:a16="http://schemas.microsoft.com/office/drawing/2014/main" id="{4D5E42C2-8F61-4E64-B384-4E8575415E56}"/>
              </a:ext>
            </a:extLst>
          </p:cNvPr>
          <p:cNvSpPr>
            <a:spLocks noGrp="1" noChangeArrowheads="1"/>
          </p:cNvSpPr>
          <p:nvPr>
            <p:ph type="title"/>
          </p:nvPr>
        </p:nvSpPr>
        <p:spPr/>
        <p:txBody>
          <a:bodyPr/>
          <a:lstStyle/>
          <a:p>
            <a:pPr>
              <a:defRPr/>
            </a:pPr>
            <a:r>
              <a:rPr lang="en-GB" altLang="it-IT" sz="2800"/>
              <a:t>Epidemiology of CHF in the US</a:t>
            </a:r>
          </a:p>
        </p:txBody>
      </p:sp>
      <p:sp>
        <p:nvSpPr>
          <p:cNvPr id="22532" name="Rectangle 4">
            <a:extLst>
              <a:ext uri="{FF2B5EF4-FFF2-40B4-BE49-F238E27FC236}">
                <a16:creationId xmlns:a16="http://schemas.microsoft.com/office/drawing/2014/main" id="{821F6EE1-6DF5-4E74-819A-029DFACC5919}"/>
              </a:ext>
            </a:extLst>
          </p:cNvPr>
          <p:cNvSpPr>
            <a:spLocks noGrp="1" noChangeArrowheads="1"/>
          </p:cNvSpPr>
          <p:nvPr>
            <p:ph type="body" idx="1"/>
          </p:nvPr>
        </p:nvSpPr>
        <p:spPr>
          <a:xfrm>
            <a:off x="228600" y="5562600"/>
            <a:ext cx="8839200" cy="1143000"/>
          </a:xfrm>
        </p:spPr>
        <p:txBody>
          <a:bodyPr/>
          <a:lstStyle/>
          <a:p>
            <a:pPr marL="342900" indent="-342900">
              <a:lnSpc>
                <a:spcPct val="80000"/>
              </a:lnSpc>
            </a:pPr>
            <a:r>
              <a:rPr lang="en-US" altLang="it-IT" sz="1600" b="0"/>
              <a:t>Large treatment trials provide another valuable source of information about the causes of heart failure. Data are from a compilation of heart failure trials published between July 1989 and June 1990; categories are based on the presence or absence of significant ischemic heart disease </a:t>
            </a:r>
            <a:r>
              <a:rPr lang="en-US" altLang="it-IT" sz="1600" b="0" baseline="30000"/>
              <a:t>1</a:t>
            </a:r>
            <a:r>
              <a:rPr lang="en-US" altLang="it-IT" sz="1600" b="0"/>
              <a:t>.</a:t>
            </a:r>
          </a:p>
          <a:p>
            <a:pPr marL="342900" indent="-342900">
              <a:lnSpc>
                <a:spcPct val="80000"/>
              </a:lnSpc>
            </a:pPr>
            <a:r>
              <a:rPr lang="en-US" altLang="it-IT" sz="1200" b="0">
                <a:solidFill>
                  <a:srgbClr val="000000"/>
                </a:solidFill>
                <a:latin typeface="Arial" panose="020B0604020202020204" pitchFamily="34" charset="0"/>
              </a:rPr>
              <a:t>	</a:t>
            </a:r>
          </a:p>
          <a:p>
            <a:pPr marL="342900" indent="-342900">
              <a:lnSpc>
                <a:spcPct val="80000"/>
              </a:lnSpc>
            </a:pPr>
            <a:r>
              <a:rPr lang="en-US" altLang="it-IT" sz="1200" b="0">
                <a:solidFill>
                  <a:srgbClr val="000000"/>
                </a:solidFill>
                <a:latin typeface="Arial" panose="020B0604020202020204" pitchFamily="34" charset="0"/>
              </a:rPr>
              <a:t>	[1] Am J Cardiol:1991:121:1852-1853; Teerlink JR, Goldhaber SZ, Pfeffer MA: An overview of contemporary etiologies of congestive heart failure.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8-15">
            <a:extLst>
              <a:ext uri="{FF2B5EF4-FFF2-40B4-BE49-F238E27FC236}">
                <a16:creationId xmlns:a16="http://schemas.microsoft.com/office/drawing/2014/main" id="{42F52D2E-4ACA-4477-BC3F-52B3A8FB5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295400"/>
            <a:ext cx="6985000" cy="359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0787" name="Rectangle 3">
            <a:extLst>
              <a:ext uri="{FF2B5EF4-FFF2-40B4-BE49-F238E27FC236}">
                <a16:creationId xmlns:a16="http://schemas.microsoft.com/office/drawing/2014/main" id="{0743E2C6-1581-4D53-A909-7B46CAAA99D3}"/>
              </a:ext>
            </a:extLst>
          </p:cNvPr>
          <p:cNvSpPr>
            <a:spLocks noGrp="1" noChangeArrowheads="1"/>
          </p:cNvSpPr>
          <p:nvPr>
            <p:ph type="title"/>
          </p:nvPr>
        </p:nvSpPr>
        <p:spPr/>
        <p:txBody>
          <a:bodyPr/>
          <a:lstStyle/>
          <a:p>
            <a:pPr>
              <a:defRPr/>
            </a:pPr>
            <a:r>
              <a:rPr lang="en-GB" altLang="it-IT" sz="1800"/>
              <a:t>Physiologic mechanisms leading to markers for severity</a:t>
            </a:r>
          </a:p>
        </p:txBody>
      </p:sp>
      <p:sp>
        <p:nvSpPr>
          <p:cNvPr id="24580" name="Rectangle 4">
            <a:extLst>
              <a:ext uri="{FF2B5EF4-FFF2-40B4-BE49-F238E27FC236}">
                <a16:creationId xmlns:a16="http://schemas.microsoft.com/office/drawing/2014/main" id="{82683EF7-586F-4E2C-8F7A-EA4B7F77AE62}"/>
              </a:ext>
            </a:extLst>
          </p:cNvPr>
          <p:cNvSpPr>
            <a:spLocks noGrp="1" noChangeArrowheads="1"/>
          </p:cNvSpPr>
          <p:nvPr>
            <p:ph type="body" idx="1"/>
          </p:nvPr>
        </p:nvSpPr>
        <p:spPr>
          <a:xfrm>
            <a:off x="141288" y="5334000"/>
            <a:ext cx="8813800" cy="1219200"/>
          </a:xfrm>
        </p:spPr>
        <p:txBody>
          <a:bodyPr/>
          <a:lstStyle/>
          <a:p>
            <a:pPr marL="342900" indent="-342900"/>
            <a:r>
              <a:rPr lang="en-GB" altLang="it-IT" sz="1600" b="0"/>
              <a:t>	Left ventricular (LV) dysfunction progresses through ventricular remodeling to chamber enlargement that can be detected by echocardiographic, radionuclide, or angiographic measurement of reduced LV ejection fraction (EF) or an increased chamber volume. LV dysfunction and chamber dilation result in activation of neural, hormonal, and local tissue paracrine and autocrine processes, which contribute to vasoconstriction, renal sodium retention, and aggravation of LV dysfunction.</a:t>
            </a:r>
            <a:endParaRPr lang="en-US" altLang="it-IT" sz="1600" b="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1026">
            <a:extLst>
              <a:ext uri="{FF2B5EF4-FFF2-40B4-BE49-F238E27FC236}">
                <a16:creationId xmlns:a16="http://schemas.microsoft.com/office/drawing/2014/main" id="{0FB8DE34-AD2C-42C9-86EB-1AC7260CBEBD}"/>
              </a:ext>
            </a:extLst>
          </p:cNvPr>
          <p:cNvSpPr>
            <a:spLocks noChangeArrowheads="1"/>
          </p:cNvSpPr>
          <p:nvPr/>
        </p:nvSpPr>
        <p:spPr bwMode="auto">
          <a:xfrm>
            <a:off x="495300" y="501650"/>
            <a:ext cx="8001000" cy="1190625"/>
          </a:xfrm>
          <a:prstGeom prst="rect">
            <a:avLst/>
          </a:prstGeom>
          <a:noFill/>
          <a:ln>
            <a:noFill/>
          </a:ln>
          <a:effectLst/>
          <a:extLst>
            <a:ext uri="{909E8E84-426E-40DD-AFC4-6F175D3DCCD1}">
              <a14:hiddenFill xmlns:a14="http://schemas.microsoft.com/office/drawing/2010/main">
                <a:solidFill>
                  <a:srgbClr val="020C6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sz="3600" b="1">
              <a:solidFill>
                <a:srgbClr val="FF3399"/>
              </a:solidFill>
            </a:endParaRPr>
          </a:p>
          <a:p>
            <a:pPr algn="just">
              <a:buFontTx/>
              <a:buChar char="•"/>
            </a:pPr>
            <a:endParaRPr lang="en-US" altLang="it-IT" sz="3600" b="1">
              <a:solidFill>
                <a:schemeClr val="bg1"/>
              </a:solidFill>
            </a:endParaRPr>
          </a:p>
        </p:txBody>
      </p:sp>
      <p:grpSp>
        <p:nvGrpSpPr>
          <p:cNvPr id="26627" name="Group 1027">
            <a:extLst>
              <a:ext uri="{FF2B5EF4-FFF2-40B4-BE49-F238E27FC236}">
                <a16:creationId xmlns:a16="http://schemas.microsoft.com/office/drawing/2014/main" id="{DA26DE1E-C194-44CA-BB9D-6D9AC98D1548}"/>
              </a:ext>
            </a:extLst>
          </p:cNvPr>
          <p:cNvGrpSpPr>
            <a:grpSpLocks/>
          </p:cNvGrpSpPr>
          <p:nvPr/>
        </p:nvGrpSpPr>
        <p:grpSpPr bwMode="auto">
          <a:xfrm>
            <a:off x="5281613" y="6346825"/>
            <a:ext cx="3676650" cy="457200"/>
            <a:chOff x="3327" y="3806"/>
            <a:chExt cx="2316" cy="288"/>
          </a:xfrm>
        </p:grpSpPr>
        <p:graphicFrame>
          <p:nvGraphicFramePr>
            <p:cNvPr id="26634" name="Object 1028">
              <a:extLst>
                <a:ext uri="{FF2B5EF4-FFF2-40B4-BE49-F238E27FC236}">
                  <a16:creationId xmlns:a16="http://schemas.microsoft.com/office/drawing/2014/main" id="{70448355-44A9-4A97-A2C8-8FB22F3AE0E5}"/>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26637" name="Document" r:id="rId4" imgW="744220" imgH="762000" progId="Word.Document.8">
                    <p:embed/>
                  </p:oleObj>
                </mc:Choice>
                <mc:Fallback>
                  <p:oleObj name="Document" r:id="rId4" imgW="744220" imgH="762000" progId="Word.Document.8">
                    <p:embed/>
                    <p:pic>
                      <p:nvPicPr>
                        <p:cNvPr id="0" name="Object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5" name="Rectangle 1029">
              <a:extLst>
                <a:ext uri="{FF2B5EF4-FFF2-40B4-BE49-F238E27FC236}">
                  <a16:creationId xmlns:a16="http://schemas.microsoft.com/office/drawing/2014/main" id="{F942CCC7-CA3C-445A-A1FC-BAD42E5C92B9}"/>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
        <p:nvSpPr>
          <p:cNvPr id="26628" name="Rectangle 1030">
            <a:extLst>
              <a:ext uri="{FF2B5EF4-FFF2-40B4-BE49-F238E27FC236}">
                <a16:creationId xmlns:a16="http://schemas.microsoft.com/office/drawing/2014/main" id="{9E5BCDE8-B892-4A1D-B40E-E47B1BFE2C13}"/>
              </a:ext>
            </a:extLst>
          </p:cNvPr>
          <p:cNvSpPr>
            <a:spLocks noChangeArrowheads="1"/>
          </p:cNvSpPr>
          <p:nvPr/>
        </p:nvSpPr>
        <p:spPr bwMode="auto">
          <a:xfrm>
            <a:off x="4418013" y="2520950"/>
            <a:ext cx="307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chemeClr val="bg1"/>
                </a:solidFill>
              </a:rPr>
              <a:t>•</a:t>
            </a:r>
          </a:p>
        </p:txBody>
      </p:sp>
      <p:sp>
        <p:nvSpPr>
          <p:cNvPr id="26629" name="Rectangle 1031">
            <a:extLst>
              <a:ext uri="{FF2B5EF4-FFF2-40B4-BE49-F238E27FC236}">
                <a16:creationId xmlns:a16="http://schemas.microsoft.com/office/drawing/2014/main" id="{3C1D02A6-10F2-4F2C-A840-AE7ACE7C9B05}"/>
              </a:ext>
            </a:extLst>
          </p:cNvPr>
          <p:cNvSpPr>
            <a:spLocks noChangeArrowheads="1"/>
          </p:cNvSpPr>
          <p:nvPr/>
        </p:nvSpPr>
        <p:spPr bwMode="auto">
          <a:xfrm>
            <a:off x="4418013" y="2520950"/>
            <a:ext cx="3079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chemeClr val="bg1"/>
                </a:solidFill>
              </a:rPr>
              <a:t>•</a:t>
            </a:r>
          </a:p>
        </p:txBody>
      </p:sp>
      <p:sp>
        <p:nvSpPr>
          <p:cNvPr id="26630" name="Rectangle 1032">
            <a:extLst>
              <a:ext uri="{FF2B5EF4-FFF2-40B4-BE49-F238E27FC236}">
                <a16:creationId xmlns:a16="http://schemas.microsoft.com/office/drawing/2014/main" id="{E318A3F2-B7A5-458E-870E-9EFF41430F32}"/>
              </a:ext>
            </a:extLst>
          </p:cNvPr>
          <p:cNvSpPr>
            <a:spLocks noChangeArrowheads="1"/>
          </p:cNvSpPr>
          <p:nvPr/>
        </p:nvSpPr>
        <p:spPr bwMode="auto">
          <a:xfrm>
            <a:off x="533400" y="285750"/>
            <a:ext cx="30845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600" b="1">
                <a:solidFill>
                  <a:schemeClr val="bg1"/>
                </a:solidFill>
                <a:latin typeface="Tempus Sans ITC" panose="04020404030D07020202" pitchFamily="82" charset="0"/>
              </a:rPr>
              <a:t>SCOMPENSO CARDIACO:</a:t>
            </a:r>
          </a:p>
          <a:p>
            <a:pPr algn="ctr"/>
            <a:r>
              <a:rPr lang="it-IT" altLang="it-IT" sz="1600" b="1">
                <a:solidFill>
                  <a:schemeClr val="bg1"/>
                </a:solidFill>
                <a:latin typeface="Tempus Sans ITC" panose="04020404030D07020202" pitchFamily="82" charset="0"/>
              </a:rPr>
              <a:t>STRATEGIE  DI  TRATTAMENTO</a:t>
            </a:r>
            <a:endParaRPr lang="en-US" altLang="it-IT" sz="1600" b="1">
              <a:solidFill>
                <a:schemeClr val="bg1"/>
              </a:solidFill>
              <a:latin typeface="Tempus Sans ITC" panose="04020404030D07020202" pitchFamily="82" charset="0"/>
            </a:endParaRPr>
          </a:p>
        </p:txBody>
      </p:sp>
      <p:sp>
        <p:nvSpPr>
          <p:cNvPr id="26631" name="Rectangle 1033">
            <a:extLst>
              <a:ext uri="{FF2B5EF4-FFF2-40B4-BE49-F238E27FC236}">
                <a16:creationId xmlns:a16="http://schemas.microsoft.com/office/drawing/2014/main" id="{7E989726-18F1-4314-8200-A132763614C2}"/>
              </a:ext>
            </a:extLst>
          </p:cNvPr>
          <p:cNvSpPr>
            <a:spLocks noChangeArrowheads="1"/>
          </p:cNvSpPr>
          <p:nvPr/>
        </p:nvSpPr>
        <p:spPr bwMode="auto">
          <a:xfrm>
            <a:off x="438150" y="2705100"/>
            <a:ext cx="870585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26632" name="Rectangle 1034">
            <a:extLst>
              <a:ext uri="{FF2B5EF4-FFF2-40B4-BE49-F238E27FC236}">
                <a16:creationId xmlns:a16="http://schemas.microsoft.com/office/drawing/2014/main" id="{EEA6BD9C-EA11-4239-B2FD-399B9510CFEE}"/>
              </a:ext>
            </a:extLst>
          </p:cNvPr>
          <p:cNvSpPr>
            <a:spLocks noChangeArrowheads="1"/>
          </p:cNvSpPr>
          <p:nvPr/>
        </p:nvSpPr>
        <p:spPr bwMode="auto">
          <a:xfrm>
            <a:off x="190500" y="2171700"/>
            <a:ext cx="8763000" cy="371475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it-IT" altLang="it-IT" sz="3600" b="1">
                <a:solidFill>
                  <a:schemeClr val="bg1"/>
                </a:solidFill>
                <a:latin typeface="Tempus Sans ITC" panose="04020404030D07020202" pitchFamily="82" charset="0"/>
              </a:rPr>
              <a:t>Interessa una popolazione sempre </a:t>
            </a:r>
          </a:p>
          <a:p>
            <a:r>
              <a:rPr lang="it-IT" altLang="it-IT" sz="3600" b="1">
                <a:solidFill>
                  <a:schemeClr val="bg1"/>
                </a:solidFill>
                <a:latin typeface="Tempus Sans ITC" panose="04020404030D07020202" pitchFamily="82" charset="0"/>
              </a:rPr>
              <a:t>  più  estesa</a:t>
            </a:r>
          </a:p>
          <a:p>
            <a:pPr>
              <a:buFontTx/>
              <a:buChar char="•"/>
            </a:pPr>
            <a:r>
              <a:rPr lang="it-IT" altLang="it-IT" b="1">
                <a:solidFill>
                  <a:schemeClr val="accent1"/>
                </a:solidFill>
                <a:latin typeface="Tempus Sans ITC" panose="04020404030D07020202" pitchFamily="82" charset="0"/>
              </a:rPr>
              <a:t>aumento dell'età media</a:t>
            </a:r>
          </a:p>
          <a:p>
            <a:r>
              <a:rPr lang="it-IT" altLang="it-IT" b="1">
                <a:solidFill>
                  <a:schemeClr val="accent1"/>
                </a:solidFill>
                <a:latin typeface="Tempus Sans ITC" panose="04020404030D07020202" pitchFamily="82" charset="0"/>
              </a:rPr>
              <a:t>•maggiore successo nel trattamento dell’ IMA</a:t>
            </a:r>
            <a:endParaRPr lang="it-IT" altLang="it-IT" sz="3600" b="1">
              <a:solidFill>
                <a:schemeClr val="accent1"/>
              </a:solidFill>
              <a:latin typeface="Tempus Sans ITC" panose="04020404030D07020202" pitchFamily="82" charset="0"/>
            </a:endParaRPr>
          </a:p>
          <a:p>
            <a:pPr>
              <a:buFontTx/>
              <a:buChar char="•"/>
            </a:pPr>
            <a:r>
              <a:rPr lang="it-IT" altLang="it-IT" sz="3600" b="1">
                <a:solidFill>
                  <a:schemeClr val="bg1"/>
                </a:solidFill>
                <a:latin typeface="Tempus Sans ITC" panose="04020404030D07020202" pitchFamily="82" charset="0"/>
              </a:rPr>
              <a:t>Notevole peso economico</a:t>
            </a:r>
          </a:p>
          <a:p>
            <a:pPr>
              <a:buFontTx/>
              <a:buChar char="•"/>
            </a:pPr>
            <a:r>
              <a:rPr lang="en-US" altLang="it-IT" sz="3600" b="1">
                <a:solidFill>
                  <a:schemeClr val="bg1"/>
                </a:solidFill>
                <a:latin typeface="Tempus Sans ITC" panose="04020404030D07020202" pitchFamily="82" charset="0"/>
              </a:rPr>
              <a:t>Alta frequenza di </a:t>
            </a:r>
            <a:r>
              <a:rPr lang="it-IT" altLang="it-IT" sz="3600" b="1">
                <a:solidFill>
                  <a:schemeClr val="bg1"/>
                </a:solidFill>
                <a:latin typeface="Tempus Sans ITC" panose="04020404030D07020202" pitchFamily="82" charset="0"/>
              </a:rPr>
              <a:t>mortalità</a:t>
            </a:r>
            <a:endParaRPr lang="en-US" altLang="it-IT" sz="3600" b="1">
              <a:solidFill>
                <a:schemeClr val="bg1"/>
              </a:solidFill>
              <a:latin typeface="Tempus Sans ITC" panose="04020404030D07020202" pitchFamily="82" charset="0"/>
            </a:endParaRPr>
          </a:p>
          <a:p>
            <a:endParaRPr lang="en-US" altLang="it-IT" sz="3600" b="1">
              <a:solidFill>
                <a:schemeClr val="bg1"/>
              </a:solidFill>
              <a:latin typeface="Tempus Sans ITC" panose="04020404030D07020202" pitchFamily="82" charset="0"/>
            </a:endParaRPr>
          </a:p>
          <a:p>
            <a:r>
              <a:rPr lang="it-IT" altLang="it-IT" b="1"/>
              <a:t>  </a:t>
            </a:r>
          </a:p>
        </p:txBody>
      </p:sp>
      <p:sp>
        <p:nvSpPr>
          <p:cNvPr id="26633" name="Rectangle 1035">
            <a:extLst>
              <a:ext uri="{FF2B5EF4-FFF2-40B4-BE49-F238E27FC236}">
                <a16:creationId xmlns:a16="http://schemas.microsoft.com/office/drawing/2014/main" id="{F1CBED46-9496-41C5-A394-213DB24315C6}"/>
              </a:ext>
            </a:extLst>
          </p:cNvPr>
          <p:cNvSpPr>
            <a:spLocks noChangeArrowheads="1"/>
          </p:cNvSpPr>
          <p:nvPr/>
        </p:nvSpPr>
        <p:spPr bwMode="auto">
          <a:xfrm>
            <a:off x="6122988" y="252413"/>
            <a:ext cx="2498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i="1" u="sng">
                <a:solidFill>
                  <a:schemeClr val="bg1"/>
                </a:solidFill>
                <a:latin typeface="Tempus Sans ITC" panose="04020404030D07020202" pitchFamily="82" charset="0"/>
              </a:rPr>
              <a:t>EPIDEMIOLOGIA</a:t>
            </a:r>
            <a:endParaRPr lang="en-US" altLang="it-IT" b="1" i="1" u="sng">
              <a:solidFill>
                <a:schemeClr val="bg1"/>
              </a:solidFill>
              <a:latin typeface="Tempus Sans ITC" panose="04020404030D07020202" pitchFamily="8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22" name="Rectangle 2">
            <a:extLst>
              <a:ext uri="{FF2B5EF4-FFF2-40B4-BE49-F238E27FC236}">
                <a16:creationId xmlns:a16="http://schemas.microsoft.com/office/drawing/2014/main" id="{8775A46B-2C0D-4537-B708-695EA2F6887E}"/>
              </a:ext>
            </a:extLst>
          </p:cNvPr>
          <p:cNvSpPr>
            <a:spLocks noGrp="1" noChangeArrowheads="1"/>
          </p:cNvSpPr>
          <p:nvPr>
            <p:ph type="title"/>
          </p:nvPr>
        </p:nvSpPr>
        <p:spPr/>
        <p:txBody>
          <a:bodyPr/>
          <a:lstStyle/>
          <a:p>
            <a:pPr>
              <a:defRPr/>
            </a:pPr>
            <a:r>
              <a:rPr lang="en-US" altLang="it-IT"/>
              <a:t>Goals for Treating Heart Failure</a:t>
            </a:r>
          </a:p>
        </p:txBody>
      </p:sp>
      <p:sp>
        <p:nvSpPr>
          <p:cNvPr id="28675" name="Rectangle 3">
            <a:extLst>
              <a:ext uri="{FF2B5EF4-FFF2-40B4-BE49-F238E27FC236}">
                <a16:creationId xmlns:a16="http://schemas.microsoft.com/office/drawing/2014/main" id="{702D9129-3EB8-4DA1-90F7-3AD8C90C5EAB}"/>
              </a:ext>
            </a:extLst>
          </p:cNvPr>
          <p:cNvSpPr>
            <a:spLocks noGrp="1" noChangeArrowheads="1"/>
          </p:cNvSpPr>
          <p:nvPr>
            <p:ph type="body" idx="1"/>
          </p:nvPr>
        </p:nvSpPr>
        <p:spPr>
          <a:xfrm>
            <a:off x="1233488" y="2441575"/>
            <a:ext cx="6677025" cy="2811463"/>
          </a:xfrm>
        </p:spPr>
        <p:txBody>
          <a:bodyPr/>
          <a:lstStyle/>
          <a:p>
            <a:r>
              <a:rPr lang="en-US" altLang="it-IT"/>
              <a:t>Decrease Symptoms</a:t>
            </a:r>
          </a:p>
          <a:p>
            <a:r>
              <a:rPr lang="en-US" altLang="it-IT"/>
              <a:t>Reduce Need for Hospitalizations</a:t>
            </a:r>
          </a:p>
          <a:p>
            <a:r>
              <a:rPr lang="en-US" altLang="it-IT"/>
              <a:t>Quality of Life</a:t>
            </a:r>
          </a:p>
          <a:p>
            <a:r>
              <a:rPr lang="en-US" altLang="it-IT"/>
              <a:t>Prolong Life</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62" name="Rectangle 2">
            <a:extLst>
              <a:ext uri="{FF2B5EF4-FFF2-40B4-BE49-F238E27FC236}">
                <a16:creationId xmlns:a16="http://schemas.microsoft.com/office/drawing/2014/main" id="{4A472F75-C37B-47D7-8080-8ED981796CC7}"/>
              </a:ext>
            </a:extLst>
          </p:cNvPr>
          <p:cNvSpPr>
            <a:spLocks noGrp="1" noChangeArrowheads="1"/>
          </p:cNvSpPr>
          <p:nvPr>
            <p:ph type="title"/>
          </p:nvPr>
        </p:nvSpPr>
        <p:spPr/>
        <p:txBody>
          <a:bodyPr/>
          <a:lstStyle/>
          <a:p>
            <a:pPr>
              <a:defRPr/>
            </a:pPr>
            <a:r>
              <a:rPr lang="en-US" altLang="it-IT"/>
              <a:t>Summary</a:t>
            </a:r>
          </a:p>
        </p:txBody>
      </p:sp>
      <p:sp>
        <p:nvSpPr>
          <p:cNvPr id="30723" name="Rectangle 3">
            <a:extLst>
              <a:ext uri="{FF2B5EF4-FFF2-40B4-BE49-F238E27FC236}">
                <a16:creationId xmlns:a16="http://schemas.microsoft.com/office/drawing/2014/main" id="{88816724-2748-45CB-ACB0-F2456070C9F4}"/>
              </a:ext>
            </a:extLst>
          </p:cNvPr>
          <p:cNvSpPr>
            <a:spLocks noGrp="1" noChangeArrowheads="1"/>
          </p:cNvSpPr>
          <p:nvPr>
            <p:ph type="body" idx="1"/>
          </p:nvPr>
        </p:nvSpPr>
        <p:spPr>
          <a:xfrm>
            <a:off x="896938" y="1989138"/>
            <a:ext cx="7350125" cy="3717925"/>
          </a:xfrm>
        </p:spPr>
        <p:txBody>
          <a:bodyPr/>
          <a:lstStyle/>
          <a:p>
            <a:r>
              <a:rPr lang="en-US" altLang="it-IT" sz="2400"/>
              <a:t>The most common treatment for HF is diuretics, ACE inhibitors and beta blockers.</a:t>
            </a:r>
          </a:p>
          <a:p>
            <a:r>
              <a:rPr lang="en-US" altLang="it-IT" sz="2400"/>
              <a:t>IV inotropes such as dobutamine can be useful in overcoming HF decompensation and for “pulsed therapy” (which remains controversial).</a:t>
            </a:r>
          </a:p>
          <a:p>
            <a:r>
              <a:rPr lang="en-US" altLang="it-IT" sz="2400"/>
              <a:t>“Sliding Scale” diuretics coupled with frequent clinic follow-ups are becoming more common.</a:t>
            </a:r>
          </a:p>
          <a:p>
            <a:r>
              <a:rPr lang="en-US" altLang="it-IT" sz="2400"/>
              <a:t>Digoxin has become a third line therapy. </a:t>
            </a:r>
          </a:p>
          <a:p>
            <a:r>
              <a:rPr lang="en-US" altLang="it-IT" sz="2400"/>
              <a:t>Despite advances, patient outlook remains dismal.</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603F5F2B-6E57-4C09-A8E0-C5020C1FE78B}"/>
              </a:ext>
            </a:extLst>
          </p:cNvPr>
          <p:cNvSpPr>
            <a:spLocks noChangeArrowheads="1"/>
          </p:cNvSpPr>
          <p:nvPr/>
        </p:nvSpPr>
        <p:spPr bwMode="auto">
          <a:xfrm>
            <a:off x="-4540250" y="174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pic>
        <p:nvPicPr>
          <p:cNvPr id="6147" name="Picture 4" descr="fig%201">
            <a:extLst>
              <a:ext uri="{FF2B5EF4-FFF2-40B4-BE49-F238E27FC236}">
                <a16:creationId xmlns:a16="http://schemas.microsoft.com/office/drawing/2014/main" id="{68ACB599-44EF-4CC7-9925-989A8C508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204788"/>
            <a:ext cx="80137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6">
            <a:extLst>
              <a:ext uri="{FF2B5EF4-FFF2-40B4-BE49-F238E27FC236}">
                <a16:creationId xmlns:a16="http://schemas.microsoft.com/office/drawing/2014/main" id="{53E3BC83-A2BD-49B3-9D07-DA647F6BA7B3}"/>
              </a:ext>
            </a:extLst>
          </p:cNvPr>
          <p:cNvSpPr>
            <a:spLocks noChangeArrowheads="1"/>
          </p:cNvSpPr>
          <p:nvPr/>
        </p:nvSpPr>
        <p:spPr bwMode="auto">
          <a:xfrm>
            <a:off x="900113" y="4300538"/>
            <a:ext cx="7483475" cy="198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2619375" algn="l"/>
              </a:tabLst>
              <a:defRPr sz="2400">
                <a:solidFill>
                  <a:schemeClr val="tx1"/>
                </a:solidFill>
                <a:latin typeface="Times New Roman" panose="02020603050405020304" pitchFamily="18" charset="0"/>
              </a:defRPr>
            </a:lvl1pPr>
            <a:lvl2pPr marL="742950" indent="-285750">
              <a:tabLst>
                <a:tab pos="2619375" algn="l"/>
              </a:tabLst>
              <a:defRPr sz="2400">
                <a:solidFill>
                  <a:schemeClr val="tx1"/>
                </a:solidFill>
                <a:latin typeface="Times New Roman" panose="02020603050405020304" pitchFamily="18" charset="0"/>
              </a:defRPr>
            </a:lvl2pPr>
            <a:lvl3pPr marL="1143000" indent="-228600">
              <a:tabLst>
                <a:tab pos="2619375" algn="l"/>
              </a:tabLst>
              <a:defRPr sz="2400">
                <a:solidFill>
                  <a:schemeClr val="tx1"/>
                </a:solidFill>
                <a:latin typeface="Times New Roman" panose="02020603050405020304" pitchFamily="18" charset="0"/>
              </a:defRPr>
            </a:lvl3pPr>
            <a:lvl4pPr marL="1600200" indent="-228600">
              <a:tabLst>
                <a:tab pos="2619375" algn="l"/>
              </a:tabLst>
              <a:defRPr sz="2400">
                <a:solidFill>
                  <a:schemeClr val="tx1"/>
                </a:solidFill>
                <a:latin typeface="Times New Roman" panose="02020603050405020304" pitchFamily="18" charset="0"/>
              </a:defRPr>
            </a:lvl4pPr>
            <a:lvl5pPr marL="2057400" indent="-228600">
              <a:tabLst>
                <a:tab pos="2619375"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619375"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619375"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619375"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619375" algn="l"/>
              </a:tabLst>
              <a:defRPr sz="2400">
                <a:solidFill>
                  <a:schemeClr val="tx1"/>
                </a:solidFill>
                <a:latin typeface="Times New Roman" panose="02020603050405020304" pitchFamily="18" charset="0"/>
              </a:defRPr>
            </a:lvl9pPr>
          </a:lstStyle>
          <a:p>
            <a:pPr algn="ctr"/>
            <a:r>
              <a:rPr lang="it-IT" altLang="it-IT" sz="1200">
                <a:cs typeface="Times New Roman" panose="02020603050405020304" pitchFamily="18" charset="0"/>
              </a:rPr>
              <a:t>	</a:t>
            </a:r>
            <a:endParaRPr lang="it-IT" altLang="it-IT" sz="1100"/>
          </a:p>
          <a:p>
            <a:pPr algn="ctr"/>
            <a:r>
              <a:rPr lang="it-IT" altLang="it-IT" sz="1600" b="1">
                <a:solidFill>
                  <a:schemeClr val="bg1"/>
                </a:solidFill>
                <a:cs typeface="Times New Roman" panose="02020603050405020304" pitchFamily="18" charset="0"/>
              </a:rPr>
              <a:t>Doppler continuo: rigurgito mitralico. Pz. Con CMD e prolungato intervallo PR., prima e dopo stimolazione DDD con ottimizzazione dell’intervallo AV. L’MR è di lunghissima durata (500ms) nella conduzione nativa in quanto contiene una componente presistolica (PS-MR) che abbrevia il tempo di riempimento del VS. Accorciando l’intervallo AV con la stimolazione DDD viene eliminato il PS-MR, ridotta la durata del totale MR ed incrementato dunque il tempo di riempimento ventricolare.</a:t>
            </a:r>
            <a:endParaRPr lang="it-IT" altLang="it-IT" sz="320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a:extLst>
              <a:ext uri="{FF2B5EF4-FFF2-40B4-BE49-F238E27FC236}">
                <a16:creationId xmlns:a16="http://schemas.microsoft.com/office/drawing/2014/main" id="{9AA73073-20B4-49D7-89F9-0F913510146F}"/>
              </a:ext>
            </a:extLst>
          </p:cNvPr>
          <p:cNvGraphicFramePr>
            <a:graphicFrameLocks noChangeAspect="1"/>
          </p:cNvGraphicFramePr>
          <p:nvPr/>
        </p:nvGraphicFramePr>
        <p:xfrm>
          <a:off x="1152525" y="1066800"/>
          <a:ext cx="7319963" cy="4343400"/>
        </p:xfrm>
        <a:graphic>
          <a:graphicData uri="http://schemas.openxmlformats.org/presentationml/2006/ole">
            <mc:AlternateContent xmlns:mc="http://schemas.openxmlformats.org/markup-compatibility/2006">
              <mc:Choice xmlns:v="urn:schemas-microsoft-com:vml" Requires="v">
                <p:oleObj spid="_x0000_s32774" name="Document" r:id="rId4" imgW="6105525" imgH="4124325" progId="Word.Document.8">
                  <p:embed/>
                </p:oleObj>
              </mc:Choice>
              <mc:Fallback>
                <p:oleObj name="Document" r:id="rId4" imgW="6105525" imgH="4124325"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5943" b="6168"/>
                      <a:stretch>
                        <a:fillRect/>
                      </a:stretch>
                    </p:blipFill>
                    <p:spPr bwMode="auto">
                      <a:xfrm>
                        <a:off x="1152525" y="1066800"/>
                        <a:ext cx="7319963"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39459" name="Rectangle 3">
            <a:extLst>
              <a:ext uri="{FF2B5EF4-FFF2-40B4-BE49-F238E27FC236}">
                <a16:creationId xmlns:a16="http://schemas.microsoft.com/office/drawing/2014/main" id="{B335B47F-C237-4324-9A79-3D590D397785}"/>
              </a:ext>
            </a:extLst>
          </p:cNvPr>
          <p:cNvSpPr>
            <a:spLocks noGrp="1" noChangeArrowheads="1"/>
          </p:cNvSpPr>
          <p:nvPr>
            <p:ph type="title"/>
          </p:nvPr>
        </p:nvSpPr>
        <p:spPr/>
        <p:txBody>
          <a:bodyPr/>
          <a:lstStyle/>
          <a:p>
            <a:pPr>
              <a:defRPr/>
            </a:pPr>
            <a:r>
              <a:rPr lang="en-GB" altLang="it-IT" sz="2800"/>
              <a:t>Epidemiology of CHF in the US</a:t>
            </a:r>
          </a:p>
        </p:txBody>
      </p:sp>
      <p:sp>
        <p:nvSpPr>
          <p:cNvPr id="32772" name="Rectangle 4">
            <a:extLst>
              <a:ext uri="{FF2B5EF4-FFF2-40B4-BE49-F238E27FC236}">
                <a16:creationId xmlns:a16="http://schemas.microsoft.com/office/drawing/2014/main" id="{64D0B641-BE7C-47B2-A4A0-60FDAAD00B01}"/>
              </a:ext>
            </a:extLst>
          </p:cNvPr>
          <p:cNvSpPr>
            <a:spLocks noGrp="1" noChangeArrowheads="1"/>
          </p:cNvSpPr>
          <p:nvPr>
            <p:ph type="body" idx="1"/>
          </p:nvPr>
        </p:nvSpPr>
        <p:spPr>
          <a:xfrm>
            <a:off x="228600" y="5562600"/>
            <a:ext cx="8839200" cy="1143000"/>
          </a:xfrm>
        </p:spPr>
        <p:txBody>
          <a:bodyPr/>
          <a:lstStyle/>
          <a:p>
            <a:pPr marL="342900" indent="-342900">
              <a:lnSpc>
                <a:spcPct val="80000"/>
              </a:lnSpc>
            </a:pPr>
            <a:r>
              <a:rPr lang="en-US" altLang="it-IT" sz="1600" b="0"/>
              <a:t>Large treatment trials provide another valuable source of information about the causes of heart failure. Data are from a compilation of heart failure trials published between July 1989 and June 1990; categories are based on the presence or absence of significant ischemic heart disease </a:t>
            </a:r>
            <a:r>
              <a:rPr lang="en-US" altLang="it-IT" sz="1600" b="0" baseline="30000"/>
              <a:t>1</a:t>
            </a:r>
            <a:r>
              <a:rPr lang="en-US" altLang="it-IT" sz="1600" b="0"/>
              <a:t>.</a:t>
            </a:r>
          </a:p>
          <a:p>
            <a:pPr marL="342900" indent="-342900">
              <a:lnSpc>
                <a:spcPct val="80000"/>
              </a:lnSpc>
            </a:pPr>
            <a:r>
              <a:rPr lang="en-US" altLang="it-IT" sz="1200" b="0">
                <a:solidFill>
                  <a:srgbClr val="000000"/>
                </a:solidFill>
                <a:latin typeface="Arial" panose="020B0604020202020204" pitchFamily="34" charset="0"/>
              </a:rPr>
              <a:t>	</a:t>
            </a:r>
          </a:p>
          <a:p>
            <a:pPr marL="342900" indent="-342900">
              <a:lnSpc>
                <a:spcPct val="80000"/>
              </a:lnSpc>
            </a:pPr>
            <a:r>
              <a:rPr lang="en-US" altLang="it-IT" sz="1200" b="0">
                <a:solidFill>
                  <a:srgbClr val="000000"/>
                </a:solidFill>
                <a:latin typeface="Arial" panose="020B0604020202020204" pitchFamily="34" charset="0"/>
              </a:rPr>
              <a:t>	[1] Am J Cardiol:1991:121:1852-1853; Teerlink JR, Goldhaber SZ, Pfeffer MA: An overview of contemporary etiologies of congestive heart failure.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650" name="Rectangle 2">
            <a:extLst>
              <a:ext uri="{FF2B5EF4-FFF2-40B4-BE49-F238E27FC236}">
                <a16:creationId xmlns:a16="http://schemas.microsoft.com/office/drawing/2014/main" id="{0329C78C-0F22-48DA-AD34-A17A59A063CC}"/>
              </a:ext>
            </a:extLst>
          </p:cNvPr>
          <p:cNvSpPr>
            <a:spLocks noGrp="1" noChangeArrowheads="1"/>
          </p:cNvSpPr>
          <p:nvPr>
            <p:ph type="title"/>
          </p:nvPr>
        </p:nvSpPr>
        <p:spPr/>
        <p:txBody>
          <a:bodyPr/>
          <a:lstStyle/>
          <a:p>
            <a:pPr>
              <a:defRPr/>
            </a:pPr>
            <a:r>
              <a:rPr lang="en-US" altLang="it-IT"/>
              <a:t>Heart Failure Therapy Timeline</a:t>
            </a:r>
          </a:p>
        </p:txBody>
      </p:sp>
      <p:pic>
        <p:nvPicPr>
          <p:cNvPr id="34819" name="Picture 3" descr="art-naspe-12">
            <a:extLst>
              <a:ext uri="{FF2B5EF4-FFF2-40B4-BE49-F238E27FC236}">
                <a16:creationId xmlns:a16="http://schemas.microsoft.com/office/drawing/2014/main" id="{832E54A8-A55F-4EA2-99A2-B00A11380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41"/>
          <a:stretch>
            <a:fillRect/>
          </a:stretch>
        </p:blipFill>
        <p:spPr bwMode="auto">
          <a:xfrm>
            <a:off x="971550" y="1117600"/>
            <a:ext cx="72009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938" name="Rectangle 2">
            <a:extLst>
              <a:ext uri="{FF2B5EF4-FFF2-40B4-BE49-F238E27FC236}">
                <a16:creationId xmlns:a16="http://schemas.microsoft.com/office/drawing/2014/main" id="{24B3EA2D-141B-4E61-BB5D-AC3FC6DB120A}"/>
              </a:ext>
            </a:extLst>
          </p:cNvPr>
          <p:cNvSpPr>
            <a:spLocks noGrp="1" noChangeArrowheads="1"/>
          </p:cNvSpPr>
          <p:nvPr>
            <p:ph type="title"/>
          </p:nvPr>
        </p:nvSpPr>
        <p:spPr/>
        <p:txBody>
          <a:bodyPr/>
          <a:lstStyle/>
          <a:p>
            <a:pPr>
              <a:defRPr/>
            </a:pPr>
            <a:r>
              <a:rPr lang="en-US" altLang="it-IT" sz="2000"/>
              <a:t>History of studies for cardiac resynchronization</a:t>
            </a:r>
          </a:p>
        </p:txBody>
      </p:sp>
      <p:pic>
        <p:nvPicPr>
          <p:cNvPr id="35843" name="Picture 3">
            <a:extLst>
              <a:ext uri="{FF2B5EF4-FFF2-40B4-BE49-F238E27FC236}">
                <a16:creationId xmlns:a16="http://schemas.microsoft.com/office/drawing/2014/main" id="{C8CB0093-6AA4-4223-AB89-33249374E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971675"/>
            <a:ext cx="8867775" cy="29146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2">
            <a:extLst>
              <a:ext uri="{FF2B5EF4-FFF2-40B4-BE49-F238E27FC236}">
                <a16:creationId xmlns:a16="http://schemas.microsoft.com/office/drawing/2014/main" id="{4FCC9B03-BEEA-439E-B167-60E748C4DC64}"/>
              </a:ext>
            </a:extLst>
          </p:cNvPr>
          <p:cNvSpPr>
            <a:spLocks noChangeShapeType="1"/>
          </p:cNvSpPr>
          <p:nvPr/>
        </p:nvSpPr>
        <p:spPr bwMode="auto">
          <a:xfrm>
            <a:off x="2513013" y="2901950"/>
            <a:ext cx="0" cy="4445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891" name="Line 3">
            <a:extLst>
              <a:ext uri="{FF2B5EF4-FFF2-40B4-BE49-F238E27FC236}">
                <a16:creationId xmlns:a16="http://schemas.microsoft.com/office/drawing/2014/main" id="{DBA23174-E3FD-423A-B9ED-B3C8183AE5BB}"/>
              </a:ext>
            </a:extLst>
          </p:cNvPr>
          <p:cNvSpPr>
            <a:spLocks noChangeShapeType="1"/>
          </p:cNvSpPr>
          <p:nvPr/>
        </p:nvSpPr>
        <p:spPr bwMode="auto">
          <a:xfrm>
            <a:off x="914400" y="3587750"/>
            <a:ext cx="0" cy="4445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892" name="Rectangle 4">
            <a:extLst>
              <a:ext uri="{FF2B5EF4-FFF2-40B4-BE49-F238E27FC236}">
                <a16:creationId xmlns:a16="http://schemas.microsoft.com/office/drawing/2014/main" id="{319C72EA-7A6D-45E3-B304-80E5B3DC1FCE}"/>
              </a:ext>
            </a:extLst>
          </p:cNvPr>
          <p:cNvSpPr>
            <a:spLocks noChangeArrowheads="1"/>
          </p:cNvSpPr>
          <p:nvPr/>
        </p:nvSpPr>
        <p:spPr bwMode="auto">
          <a:xfrm>
            <a:off x="228600" y="3125788"/>
            <a:ext cx="9906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1994</a:t>
            </a:r>
          </a:p>
        </p:txBody>
      </p:sp>
      <p:sp>
        <p:nvSpPr>
          <p:cNvPr id="37893" name="Rectangle 5">
            <a:extLst>
              <a:ext uri="{FF2B5EF4-FFF2-40B4-BE49-F238E27FC236}">
                <a16:creationId xmlns:a16="http://schemas.microsoft.com/office/drawing/2014/main" id="{D90D4A01-F702-49B3-AD1E-E3D878A71342}"/>
              </a:ext>
            </a:extLst>
          </p:cNvPr>
          <p:cNvSpPr>
            <a:spLocks noChangeArrowheads="1"/>
          </p:cNvSpPr>
          <p:nvPr/>
        </p:nvSpPr>
        <p:spPr bwMode="auto">
          <a:xfrm>
            <a:off x="3527425" y="1390650"/>
            <a:ext cx="1479550" cy="590550"/>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InSync Study</a:t>
            </a:r>
          </a:p>
          <a:p>
            <a:pPr algn="ctr" eaLnBrk="1" hangingPunct="1"/>
            <a:r>
              <a:rPr lang="en-US" altLang="it-IT" sz="1600" b="1">
                <a:latin typeface="Arial" panose="020B0604020202020204" pitchFamily="34" charset="0"/>
              </a:rPr>
              <a:t>(EU, Canada)</a:t>
            </a:r>
          </a:p>
        </p:txBody>
      </p:sp>
      <p:sp>
        <p:nvSpPr>
          <p:cNvPr id="37894" name="Rectangle 6">
            <a:extLst>
              <a:ext uri="{FF2B5EF4-FFF2-40B4-BE49-F238E27FC236}">
                <a16:creationId xmlns:a16="http://schemas.microsoft.com/office/drawing/2014/main" id="{2DC69AD2-8BCC-4337-87AC-62EBB2B06811}"/>
              </a:ext>
            </a:extLst>
          </p:cNvPr>
          <p:cNvSpPr>
            <a:spLocks noChangeArrowheads="1"/>
          </p:cNvSpPr>
          <p:nvPr/>
        </p:nvSpPr>
        <p:spPr bwMode="auto">
          <a:xfrm>
            <a:off x="1219200" y="3125788"/>
            <a:ext cx="9144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1995</a:t>
            </a:r>
          </a:p>
        </p:txBody>
      </p:sp>
      <p:sp>
        <p:nvSpPr>
          <p:cNvPr id="37895" name="Rectangle 7">
            <a:extLst>
              <a:ext uri="{FF2B5EF4-FFF2-40B4-BE49-F238E27FC236}">
                <a16:creationId xmlns:a16="http://schemas.microsoft.com/office/drawing/2014/main" id="{B584A409-7D9A-4163-A295-A9F842B818C9}"/>
              </a:ext>
            </a:extLst>
          </p:cNvPr>
          <p:cNvSpPr>
            <a:spLocks noChangeArrowheads="1"/>
          </p:cNvSpPr>
          <p:nvPr/>
        </p:nvSpPr>
        <p:spPr bwMode="auto">
          <a:xfrm>
            <a:off x="2133600" y="3125788"/>
            <a:ext cx="8382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1996</a:t>
            </a:r>
          </a:p>
        </p:txBody>
      </p:sp>
      <p:sp>
        <p:nvSpPr>
          <p:cNvPr id="37896" name="Rectangle 8">
            <a:extLst>
              <a:ext uri="{FF2B5EF4-FFF2-40B4-BE49-F238E27FC236}">
                <a16:creationId xmlns:a16="http://schemas.microsoft.com/office/drawing/2014/main" id="{57C90580-C447-48D9-A6A0-2E1699CFA6C0}"/>
              </a:ext>
            </a:extLst>
          </p:cNvPr>
          <p:cNvSpPr>
            <a:spLocks noChangeArrowheads="1"/>
          </p:cNvSpPr>
          <p:nvPr/>
        </p:nvSpPr>
        <p:spPr bwMode="auto">
          <a:xfrm>
            <a:off x="2971800" y="3125788"/>
            <a:ext cx="8382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1997</a:t>
            </a:r>
          </a:p>
        </p:txBody>
      </p:sp>
      <p:sp>
        <p:nvSpPr>
          <p:cNvPr id="37897" name="Rectangle 9">
            <a:extLst>
              <a:ext uri="{FF2B5EF4-FFF2-40B4-BE49-F238E27FC236}">
                <a16:creationId xmlns:a16="http://schemas.microsoft.com/office/drawing/2014/main" id="{39DBAB32-CAAF-4B8A-95C8-01496C813B6F}"/>
              </a:ext>
            </a:extLst>
          </p:cNvPr>
          <p:cNvSpPr>
            <a:spLocks noChangeArrowheads="1"/>
          </p:cNvSpPr>
          <p:nvPr/>
        </p:nvSpPr>
        <p:spPr bwMode="auto">
          <a:xfrm>
            <a:off x="3810000" y="3125788"/>
            <a:ext cx="7620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1998</a:t>
            </a:r>
          </a:p>
        </p:txBody>
      </p:sp>
      <p:sp>
        <p:nvSpPr>
          <p:cNvPr id="37898" name="Rectangle 10">
            <a:extLst>
              <a:ext uri="{FF2B5EF4-FFF2-40B4-BE49-F238E27FC236}">
                <a16:creationId xmlns:a16="http://schemas.microsoft.com/office/drawing/2014/main" id="{5784BADA-04F8-49A2-8BFB-27D4ABD3830F}"/>
              </a:ext>
            </a:extLst>
          </p:cNvPr>
          <p:cNvSpPr>
            <a:spLocks noChangeArrowheads="1"/>
          </p:cNvSpPr>
          <p:nvPr/>
        </p:nvSpPr>
        <p:spPr bwMode="auto">
          <a:xfrm>
            <a:off x="4572000" y="3125788"/>
            <a:ext cx="8382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1999</a:t>
            </a:r>
          </a:p>
        </p:txBody>
      </p:sp>
      <p:sp>
        <p:nvSpPr>
          <p:cNvPr id="37899" name="Rectangle 11">
            <a:extLst>
              <a:ext uri="{FF2B5EF4-FFF2-40B4-BE49-F238E27FC236}">
                <a16:creationId xmlns:a16="http://schemas.microsoft.com/office/drawing/2014/main" id="{AF0DD076-35D7-452B-83CB-DC8FFF1BBA4C}"/>
              </a:ext>
            </a:extLst>
          </p:cNvPr>
          <p:cNvSpPr>
            <a:spLocks noChangeArrowheads="1"/>
          </p:cNvSpPr>
          <p:nvPr/>
        </p:nvSpPr>
        <p:spPr bwMode="auto">
          <a:xfrm>
            <a:off x="76200" y="4064000"/>
            <a:ext cx="1819275" cy="132397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Bakker Reports</a:t>
            </a:r>
          </a:p>
          <a:p>
            <a:pPr algn="ctr" eaLnBrk="1" hangingPunct="1"/>
            <a:r>
              <a:rPr lang="en-US" altLang="it-IT" sz="1600" b="1">
                <a:latin typeface="Arial" panose="020B0604020202020204" pitchFamily="34" charset="0"/>
              </a:rPr>
              <a:t>BiV Pacing in HF</a:t>
            </a:r>
          </a:p>
          <a:p>
            <a:pPr algn="ctr" eaLnBrk="1" hangingPunct="1"/>
            <a:r>
              <a:rPr lang="en-US" altLang="it-IT" sz="1600" b="1">
                <a:latin typeface="Arial" panose="020B0604020202020204" pitchFamily="34" charset="0"/>
              </a:rPr>
              <a:t>With Epicardial</a:t>
            </a:r>
          </a:p>
          <a:p>
            <a:pPr algn="ctr" eaLnBrk="1" hangingPunct="1"/>
            <a:r>
              <a:rPr lang="en-US" altLang="it-IT" sz="1600" b="1">
                <a:latin typeface="Arial" panose="020B0604020202020204" pitchFamily="34" charset="0"/>
              </a:rPr>
              <a:t>Lead for LV with</a:t>
            </a:r>
          </a:p>
          <a:p>
            <a:pPr algn="ctr" eaLnBrk="1" hangingPunct="1"/>
            <a:r>
              <a:rPr lang="en-US" altLang="it-IT" sz="1600" b="1">
                <a:latin typeface="Arial" panose="020B0604020202020204" pitchFamily="34" charset="0"/>
              </a:rPr>
              <a:t>Adapter</a:t>
            </a:r>
          </a:p>
        </p:txBody>
      </p:sp>
      <p:sp>
        <p:nvSpPr>
          <p:cNvPr id="37900" name="Rectangle 12">
            <a:extLst>
              <a:ext uri="{FF2B5EF4-FFF2-40B4-BE49-F238E27FC236}">
                <a16:creationId xmlns:a16="http://schemas.microsoft.com/office/drawing/2014/main" id="{877AF50F-D890-4FAD-8C1B-3E29DC25E2AF}"/>
              </a:ext>
            </a:extLst>
          </p:cNvPr>
          <p:cNvSpPr>
            <a:spLocks noChangeArrowheads="1"/>
          </p:cNvSpPr>
          <p:nvPr/>
        </p:nvSpPr>
        <p:spPr bwMode="auto">
          <a:xfrm>
            <a:off x="533400" y="2058988"/>
            <a:ext cx="3581400" cy="83502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Cazeau Reports 1</a:t>
            </a:r>
            <a:r>
              <a:rPr lang="en-US" altLang="it-IT" sz="1600" b="1" baseline="30000">
                <a:latin typeface="Arial" panose="020B0604020202020204" pitchFamily="34" charset="0"/>
              </a:rPr>
              <a:t>st </a:t>
            </a:r>
            <a:r>
              <a:rPr lang="en-US" altLang="it-IT" sz="1600" b="1">
                <a:latin typeface="Arial" panose="020B0604020202020204" pitchFamily="34" charset="0"/>
              </a:rPr>
              <a:t>Use of Standard  Pacemaker With Adapter And Transvenous Leads</a:t>
            </a:r>
          </a:p>
        </p:txBody>
      </p:sp>
      <p:sp>
        <p:nvSpPr>
          <p:cNvPr id="37901" name="Line 13">
            <a:extLst>
              <a:ext uri="{FF2B5EF4-FFF2-40B4-BE49-F238E27FC236}">
                <a16:creationId xmlns:a16="http://schemas.microsoft.com/office/drawing/2014/main" id="{16211489-838E-486D-B50F-4F1B6A67536A}"/>
              </a:ext>
            </a:extLst>
          </p:cNvPr>
          <p:cNvSpPr>
            <a:spLocks noChangeShapeType="1"/>
          </p:cNvSpPr>
          <p:nvPr/>
        </p:nvSpPr>
        <p:spPr bwMode="auto">
          <a:xfrm>
            <a:off x="4267200" y="1987550"/>
            <a:ext cx="0" cy="11303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02" name="Rectangle 14">
            <a:extLst>
              <a:ext uri="{FF2B5EF4-FFF2-40B4-BE49-F238E27FC236}">
                <a16:creationId xmlns:a16="http://schemas.microsoft.com/office/drawing/2014/main" id="{A4548F26-4961-4019-94C1-DE426DB4E58E}"/>
              </a:ext>
            </a:extLst>
          </p:cNvPr>
          <p:cNvSpPr>
            <a:spLocks noChangeArrowheads="1"/>
          </p:cNvSpPr>
          <p:nvPr/>
        </p:nvSpPr>
        <p:spPr bwMode="auto">
          <a:xfrm>
            <a:off x="5410200" y="3124200"/>
            <a:ext cx="8382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2000</a:t>
            </a:r>
          </a:p>
        </p:txBody>
      </p:sp>
      <p:sp>
        <p:nvSpPr>
          <p:cNvPr id="37903" name="Rectangle 15">
            <a:extLst>
              <a:ext uri="{FF2B5EF4-FFF2-40B4-BE49-F238E27FC236}">
                <a16:creationId xmlns:a16="http://schemas.microsoft.com/office/drawing/2014/main" id="{3BFF43CD-B4FD-40A4-BF26-025E42A5F53A}"/>
              </a:ext>
            </a:extLst>
          </p:cNvPr>
          <p:cNvSpPr>
            <a:spLocks noChangeArrowheads="1"/>
          </p:cNvSpPr>
          <p:nvPr/>
        </p:nvSpPr>
        <p:spPr bwMode="auto">
          <a:xfrm>
            <a:off x="6248400" y="3124200"/>
            <a:ext cx="8382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2001</a:t>
            </a:r>
          </a:p>
        </p:txBody>
      </p:sp>
      <p:sp>
        <p:nvSpPr>
          <p:cNvPr id="37904" name="Rectangle 16">
            <a:extLst>
              <a:ext uri="{FF2B5EF4-FFF2-40B4-BE49-F238E27FC236}">
                <a16:creationId xmlns:a16="http://schemas.microsoft.com/office/drawing/2014/main" id="{57744742-45EA-4B2F-9A63-71DD23175885}"/>
              </a:ext>
            </a:extLst>
          </p:cNvPr>
          <p:cNvSpPr>
            <a:spLocks noChangeArrowheads="1"/>
          </p:cNvSpPr>
          <p:nvPr/>
        </p:nvSpPr>
        <p:spPr bwMode="auto">
          <a:xfrm>
            <a:off x="7086600" y="3124200"/>
            <a:ext cx="8382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2002</a:t>
            </a:r>
          </a:p>
        </p:txBody>
      </p:sp>
      <p:sp>
        <p:nvSpPr>
          <p:cNvPr id="37905" name="Rectangle 17">
            <a:extLst>
              <a:ext uri="{FF2B5EF4-FFF2-40B4-BE49-F238E27FC236}">
                <a16:creationId xmlns:a16="http://schemas.microsoft.com/office/drawing/2014/main" id="{55F30112-4375-4D36-A634-0D360FD18487}"/>
              </a:ext>
            </a:extLst>
          </p:cNvPr>
          <p:cNvSpPr>
            <a:spLocks noChangeArrowheads="1"/>
          </p:cNvSpPr>
          <p:nvPr/>
        </p:nvSpPr>
        <p:spPr bwMode="auto">
          <a:xfrm>
            <a:off x="7924800" y="3124200"/>
            <a:ext cx="838200" cy="406400"/>
          </a:xfrm>
          <a:prstGeom prst="rect">
            <a:avLst/>
          </a:prstGeom>
          <a:solidFill>
            <a:schemeClr val="tx2"/>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2000" b="1">
                <a:solidFill>
                  <a:srgbClr val="FFFF00"/>
                </a:solidFill>
                <a:latin typeface="Arial" panose="020B0604020202020204" pitchFamily="34" charset="0"/>
              </a:rPr>
              <a:t>2003</a:t>
            </a:r>
          </a:p>
        </p:txBody>
      </p:sp>
      <p:sp>
        <p:nvSpPr>
          <p:cNvPr id="37906" name="Rectangle 18">
            <a:extLst>
              <a:ext uri="{FF2B5EF4-FFF2-40B4-BE49-F238E27FC236}">
                <a16:creationId xmlns:a16="http://schemas.microsoft.com/office/drawing/2014/main" id="{F8398F52-95C8-4EED-AC2A-5FBFDFE90ABF}"/>
              </a:ext>
            </a:extLst>
          </p:cNvPr>
          <p:cNvSpPr>
            <a:spLocks noChangeArrowheads="1"/>
          </p:cNvSpPr>
          <p:nvPr/>
        </p:nvSpPr>
        <p:spPr bwMode="auto">
          <a:xfrm>
            <a:off x="4416425" y="4114800"/>
            <a:ext cx="1117600" cy="34607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Path-CHF</a:t>
            </a:r>
          </a:p>
        </p:txBody>
      </p:sp>
      <p:sp>
        <p:nvSpPr>
          <p:cNvPr id="37907" name="Line 19">
            <a:extLst>
              <a:ext uri="{FF2B5EF4-FFF2-40B4-BE49-F238E27FC236}">
                <a16:creationId xmlns:a16="http://schemas.microsoft.com/office/drawing/2014/main" id="{6557451C-6F4C-42E9-A3B7-F93C349E85F3}"/>
              </a:ext>
            </a:extLst>
          </p:cNvPr>
          <p:cNvSpPr>
            <a:spLocks noChangeShapeType="1"/>
          </p:cNvSpPr>
          <p:nvPr/>
        </p:nvSpPr>
        <p:spPr bwMode="auto">
          <a:xfrm>
            <a:off x="4953000" y="3505200"/>
            <a:ext cx="0" cy="6096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08" name="Line 20">
            <a:extLst>
              <a:ext uri="{FF2B5EF4-FFF2-40B4-BE49-F238E27FC236}">
                <a16:creationId xmlns:a16="http://schemas.microsoft.com/office/drawing/2014/main" id="{9AC87709-695E-4B08-8B6E-3E8BD6F527CF}"/>
              </a:ext>
            </a:extLst>
          </p:cNvPr>
          <p:cNvSpPr>
            <a:spLocks noChangeShapeType="1"/>
          </p:cNvSpPr>
          <p:nvPr/>
        </p:nvSpPr>
        <p:spPr bwMode="auto">
          <a:xfrm>
            <a:off x="5867400" y="2514600"/>
            <a:ext cx="0" cy="5969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09" name="Rectangle 21">
            <a:extLst>
              <a:ext uri="{FF2B5EF4-FFF2-40B4-BE49-F238E27FC236}">
                <a16:creationId xmlns:a16="http://schemas.microsoft.com/office/drawing/2014/main" id="{31E9702E-7CEF-4239-920B-57DC902C69C5}"/>
              </a:ext>
            </a:extLst>
          </p:cNvPr>
          <p:cNvSpPr>
            <a:spLocks noChangeArrowheads="1"/>
          </p:cNvSpPr>
          <p:nvPr/>
        </p:nvSpPr>
        <p:spPr bwMode="auto">
          <a:xfrm>
            <a:off x="5353050" y="2168525"/>
            <a:ext cx="971550" cy="34607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MUSTIC</a:t>
            </a:r>
          </a:p>
        </p:txBody>
      </p:sp>
      <p:sp>
        <p:nvSpPr>
          <p:cNvPr id="37910" name="Rectangle 22">
            <a:extLst>
              <a:ext uri="{FF2B5EF4-FFF2-40B4-BE49-F238E27FC236}">
                <a16:creationId xmlns:a16="http://schemas.microsoft.com/office/drawing/2014/main" id="{9FDBD630-154C-449E-A018-910F1AB6594A}"/>
              </a:ext>
            </a:extLst>
          </p:cNvPr>
          <p:cNvSpPr>
            <a:spLocks noChangeArrowheads="1"/>
          </p:cNvSpPr>
          <p:nvPr/>
        </p:nvSpPr>
        <p:spPr bwMode="auto">
          <a:xfrm>
            <a:off x="4659313" y="4724400"/>
            <a:ext cx="2374900" cy="34607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InSync Italian Registry</a:t>
            </a:r>
          </a:p>
        </p:txBody>
      </p:sp>
      <p:sp>
        <p:nvSpPr>
          <p:cNvPr id="37911" name="Line 23">
            <a:extLst>
              <a:ext uri="{FF2B5EF4-FFF2-40B4-BE49-F238E27FC236}">
                <a16:creationId xmlns:a16="http://schemas.microsoft.com/office/drawing/2014/main" id="{B7B69802-C522-4215-BDFC-A80B39B1546D}"/>
              </a:ext>
            </a:extLst>
          </p:cNvPr>
          <p:cNvSpPr>
            <a:spLocks noChangeShapeType="1"/>
          </p:cNvSpPr>
          <p:nvPr/>
        </p:nvSpPr>
        <p:spPr bwMode="auto">
          <a:xfrm>
            <a:off x="5867400" y="3505200"/>
            <a:ext cx="0" cy="12192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12" name="Rectangle 24">
            <a:extLst>
              <a:ext uri="{FF2B5EF4-FFF2-40B4-BE49-F238E27FC236}">
                <a16:creationId xmlns:a16="http://schemas.microsoft.com/office/drawing/2014/main" id="{E0D8EC89-ADE4-4D06-ADDF-2CFE828D2CB8}"/>
              </a:ext>
            </a:extLst>
          </p:cNvPr>
          <p:cNvSpPr>
            <a:spLocks noChangeArrowheads="1"/>
          </p:cNvSpPr>
          <p:nvPr/>
        </p:nvSpPr>
        <p:spPr bwMode="auto">
          <a:xfrm>
            <a:off x="6296025" y="4149725"/>
            <a:ext cx="1150938" cy="346075"/>
          </a:xfrm>
          <a:prstGeom prst="rect">
            <a:avLst/>
          </a:prstGeom>
          <a:solidFill>
            <a:schemeClr val="accent1"/>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PAC-MAN</a:t>
            </a:r>
          </a:p>
        </p:txBody>
      </p:sp>
      <p:sp>
        <p:nvSpPr>
          <p:cNvPr id="37913" name="Line 25">
            <a:extLst>
              <a:ext uri="{FF2B5EF4-FFF2-40B4-BE49-F238E27FC236}">
                <a16:creationId xmlns:a16="http://schemas.microsoft.com/office/drawing/2014/main" id="{4EA8CA30-191D-48B9-BB46-135B97062B7B}"/>
              </a:ext>
            </a:extLst>
          </p:cNvPr>
          <p:cNvSpPr>
            <a:spLocks noChangeShapeType="1"/>
          </p:cNvSpPr>
          <p:nvPr/>
        </p:nvSpPr>
        <p:spPr bwMode="auto">
          <a:xfrm>
            <a:off x="7315200" y="3540125"/>
            <a:ext cx="0" cy="6096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14" name="Line 26">
            <a:extLst>
              <a:ext uri="{FF2B5EF4-FFF2-40B4-BE49-F238E27FC236}">
                <a16:creationId xmlns:a16="http://schemas.microsoft.com/office/drawing/2014/main" id="{D15CE127-1341-4E80-87BA-471FA7AFF672}"/>
              </a:ext>
            </a:extLst>
          </p:cNvPr>
          <p:cNvSpPr>
            <a:spLocks noChangeShapeType="1"/>
          </p:cNvSpPr>
          <p:nvPr/>
        </p:nvSpPr>
        <p:spPr bwMode="auto">
          <a:xfrm>
            <a:off x="6705600" y="2971800"/>
            <a:ext cx="0" cy="1524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15" name="Rectangle 27">
            <a:extLst>
              <a:ext uri="{FF2B5EF4-FFF2-40B4-BE49-F238E27FC236}">
                <a16:creationId xmlns:a16="http://schemas.microsoft.com/office/drawing/2014/main" id="{F354F106-1689-423D-B46B-1FAD9AA0DC65}"/>
              </a:ext>
            </a:extLst>
          </p:cNvPr>
          <p:cNvSpPr>
            <a:spLocks noChangeArrowheads="1"/>
          </p:cNvSpPr>
          <p:nvPr/>
        </p:nvSpPr>
        <p:spPr bwMode="auto">
          <a:xfrm>
            <a:off x="6230938" y="2590800"/>
            <a:ext cx="895350" cy="346075"/>
          </a:xfrm>
          <a:prstGeom prst="rect">
            <a:avLst/>
          </a:prstGeom>
          <a:noFill/>
          <a:ln w="12700">
            <a:solidFill>
              <a:schemeClr val="hlink"/>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Miracle</a:t>
            </a:r>
          </a:p>
        </p:txBody>
      </p:sp>
      <p:sp>
        <p:nvSpPr>
          <p:cNvPr id="37916" name="Rectangle 28">
            <a:extLst>
              <a:ext uri="{FF2B5EF4-FFF2-40B4-BE49-F238E27FC236}">
                <a16:creationId xmlns:a16="http://schemas.microsoft.com/office/drawing/2014/main" id="{B19CEFB0-ED40-4C52-8ECC-00BF2EC6EEA9}"/>
              </a:ext>
            </a:extLst>
          </p:cNvPr>
          <p:cNvSpPr>
            <a:spLocks noChangeArrowheads="1"/>
          </p:cNvSpPr>
          <p:nvPr/>
        </p:nvSpPr>
        <p:spPr bwMode="auto">
          <a:xfrm>
            <a:off x="7096125" y="5257800"/>
            <a:ext cx="904875" cy="346075"/>
          </a:xfrm>
          <a:prstGeom prst="rect">
            <a:avLst/>
          </a:prstGeom>
          <a:solidFill>
            <a:schemeClr val="accent1"/>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Believe</a:t>
            </a:r>
          </a:p>
        </p:txBody>
      </p:sp>
      <p:sp>
        <p:nvSpPr>
          <p:cNvPr id="37917" name="Line 29">
            <a:extLst>
              <a:ext uri="{FF2B5EF4-FFF2-40B4-BE49-F238E27FC236}">
                <a16:creationId xmlns:a16="http://schemas.microsoft.com/office/drawing/2014/main" id="{29CF1AF7-AC2D-4F86-8D68-E333C5FE9D13}"/>
              </a:ext>
            </a:extLst>
          </p:cNvPr>
          <p:cNvSpPr>
            <a:spLocks noChangeShapeType="1"/>
          </p:cNvSpPr>
          <p:nvPr/>
        </p:nvSpPr>
        <p:spPr bwMode="auto">
          <a:xfrm>
            <a:off x="7543800" y="3505200"/>
            <a:ext cx="0" cy="17526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18" name="Line 30">
            <a:extLst>
              <a:ext uri="{FF2B5EF4-FFF2-40B4-BE49-F238E27FC236}">
                <a16:creationId xmlns:a16="http://schemas.microsoft.com/office/drawing/2014/main" id="{454606B2-7F12-47A3-958D-99EEE8B72198}"/>
              </a:ext>
            </a:extLst>
          </p:cNvPr>
          <p:cNvSpPr>
            <a:spLocks noChangeShapeType="1"/>
          </p:cNvSpPr>
          <p:nvPr/>
        </p:nvSpPr>
        <p:spPr bwMode="auto">
          <a:xfrm>
            <a:off x="8361363" y="3505200"/>
            <a:ext cx="0" cy="6096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19" name="Line 31">
            <a:extLst>
              <a:ext uri="{FF2B5EF4-FFF2-40B4-BE49-F238E27FC236}">
                <a16:creationId xmlns:a16="http://schemas.microsoft.com/office/drawing/2014/main" id="{F6A24B96-E1E0-4042-9850-28B4B56D77C2}"/>
              </a:ext>
            </a:extLst>
          </p:cNvPr>
          <p:cNvSpPr>
            <a:spLocks noChangeShapeType="1"/>
          </p:cNvSpPr>
          <p:nvPr/>
        </p:nvSpPr>
        <p:spPr bwMode="auto">
          <a:xfrm>
            <a:off x="8382000" y="2514600"/>
            <a:ext cx="0" cy="60960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7920" name="Rectangle 32">
            <a:extLst>
              <a:ext uri="{FF2B5EF4-FFF2-40B4-BE49-F238E27FC236}">
                <a16:creationId xmlns:a16="http://schemas.microsoft.com/office/drawing/2014/main" id="{FE309754-D3F5-4F07-8595-8C95BE63CC1F}"/>
              </a:ext>
            </a:extLst>
          </p:cNvPr>
          <p:cNvSpPr>
            <a:spLocks noChangeArrowheads="1"/>
          </p:cNvSpPr>
          <p:nvPr/>
        </p:nvSpPr>
        <p:spPr bwMode="auto">
          <a:xfrm>
            <a:off x="7848600" y="2168525"/>
            <a:ext cx="1104900" cy="346075"/>
          </a:xfrm>
          <a:prstGeom prst="rect">
            <a:avLst/>
          </a:prstGeom>
          <a:solidFill>
            <a:schemeClr val="accent1"/>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CARE-HF</a:t>
            </a:r>
          </a:p>
        </p:txBody>
      </p:sp>
      <p:sp>
        <p:nvSpPr>
          <p:cNvPr id="37921" name="Rectangle 33">
            <a:extLst>
              <a:ext uri="{FF2B5EF4-FFF2-40B4-BE49-F238E27FC236}">
                <a16:creationId xmlns:a16="http://schemas.microsoft.com/office/drawing/2014/main" id="{F2B45C4F-3CCC-4BFD-8A1C-7FFF935BE2DA}"/>
              </a:ext>
            </a:extLst>
          </p:cNvPr>
          <p:cNvSpPr>
            <a:spLocks noChangeArrowheads="1"/>
          </p:cNvSpPr>
          <p:nvPr/>
        </p:nvSpPr>
        <p:spPr bwMode="auto">
          <a:xfrm>
            <a:off x="7747000" y="4114800"/>
            <a:ext cx="1309688" cy="346075"/>
          </a:xfrm>
          <a:prstGeom prst="rect">
            <a:avLst/>
          </a:prstGeom>
          <a:solidFill>
            <a:schemeClr val="accent1"/>
          </a:solidFill>
          <a:ln w="12700">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it-IT" sz="1600" b="1">
                <a:latin typeface="Arial" panose="020B0604020202020204" pitchFamily="34" charset="0"/>
              </a:rPr>
              <a:t>Companion</a:t>
            </a:r>
          </a:p>
        </p:txBody>
      </p:sp>
      <p:sp>
        <p:nvSpPr>
          <p:cNvPr id="1975330" name="Rectangle 34">
            <a:extLst>
              <a:ext uri="{FF2B5EF4-FFF2-40B4-BE49-F238E27FC236}">
                <a16:creationId xmlns:a16="http://schemas.microsoft.com/office/drawing/2014/main" id="{B1F421BF-B69D-4FD3-A9CF-BCAA04BB1DAA}"/>
              </a:ext>
            </a:extLst>
          </p:cNvPr>
          <p:cNvSpPr>
            <a:spLocks noGrp="1" noChangeArrowheads="1"/>
          </p:cNvSpPr>
          <p:nvPr>
            <p:ph type="title"/>
          </p:nvPr>
        </p:nvSpPr>
        <p:spPr/>
        <p:txBody>
          <a:bodyPr/>
          <a:lstStyle/>
          <a:p>
            <a:pPr>
              <a:defRPr/>
            </a:pPr>
            <a:r>
              <a:rPr lang="en-US" altLang="it-IT" sz="2400"/>
              <a:t>Cardiac Resynchronization Studies Timeline</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2466" name="Rectangle 2">
            <a:extLst>
              <a:ext uri="{FF2B5EF4-FFF2-40B4-BE49-F238E27FC236}">
                <a16:creationId xmlns:a16="http://schemas.microsoft.com/office/drawing/2014/main" id="{CA31C932-BAEA-41EB-B528-068316BFD5DB}"/>
              </a:ext>
            </a:extLst>
          </p:cNvPr>
          <p:cNvSpPr>
            <a:spLocks noGrp="1" noChangeArrowheads="1"/>
          </p:cNvSpPr>
          <p:nvPr>
            <p:ph type="title"/>
          </p:nvPr>
        </p:nvSpPr>
        <p:spPr/>
        <p:txBody>
          <a:bodyPr/>
          <a:lstStyle/>
          <a:p>
            <a:pPr>
              <a:defRPr/>
            </a:pPr>
            <a:r>
              <a:rPr lang="en-US" altLang="it-IT"/>
              <a:t>Goals for Treating Heart Failure</a:t>
            </a:r>
          </a:p>
        </p:txBody>
      </p:sp>
      <p:sp>
        <p:nvSpPr>
          <p:cNvPr id="38915" name="Rectangle 3">
            <a:extLst>
              <a:ext uri="{FF2B5EF4-FFF2-40B4-BE49-F238E27FC236}">
                <a16:creationId xmlns:a16="http://schemas.microsoft.com/office/drawing/2014/main" id="{15DFF6B2-C7BD-4BA0-A44F-A040E04E6DC3}"/>
              </a:ext>
            </a:extLst>
          </p:cNvPr>
          <p:cNvSpPr>
            <a:spLocks noGrp="1" noChangeArrowheads="1"/>
          </p:cNvSpPr>
          <p:nvPr>
            <p:ph type="body" idx="1"/>
          </p:nvPr>
        </p:nvSpPr>
        <p:spPr>
          <a:xfrm>
            <a:off x="1233488" y="2441575"/>
            <a:ext cx="6677025" cy="2811463"/>
          </a:xfrm>
        </p:spPr>
        <p:txBody>
          <a:bodyPr/>
          <a:lstStyle/>
          <a:p>
            <a:r>
              <a:rPr lang="en-US" altLang="it-IT"/>
              <a:t>Decrease Symptoms</a:t>
            </a:r>
          </a:p>
          <a:p>
            <a:r>
              <a:rPr lang="en-US" altLang="it-IT"/>
              <a:t>Reduce Need for Hospitalizations</a:t>
            </a:r>
          </a:p>
          <a:p>
            <a:r>
              <a:rPr lang="en-US" altLang="it-IT"/>
              <a:t>Quality of Life</a:t>
            </a:r>
          </a:p>
          <a:p>
            <a:r>
              <a:rPr lang="en-US" altLang="it-IT"/>
              <a:t>Prolong Life</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ishi4">
            <a:extLst>
              <a:ext uri="{FF2B5EF4-FFF2-40B4-BE49-F238E27FC236}">
                <a16:creationId xmlns:a16="http://schemas.microsoft.com/office/drawing/2014/main" id="{DBF7A816-407A-420E-88F7-6BDA0795C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716088"/>
            <a:ext cx="762952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283" name="Rectangle 3">
            <a:extLst>
              <a:ext uri="{FF2B5EF4-FFF2-40B4-BE49-F238E27FC236}">
                <a16:creationId xmlns:a16="http://schemas.microsoft.com/office/drawing/2014/main" id="{258F4B2F-AB89-417C-81A3-AFB688805BF6}"/>
              </a:ext>
            </a:extLst>
          </p:cNvPr>
          <p:cNvSpPr>
            <a:spLocks noGrp="1" noChangeArrowheads="1"/>
          </p:cNvSpPr>
          <p:nvPr>
            <p:ph type="title"/>
          </p:nvPr>
        </p:nvSpPr>
        <p:spPr>
          <a:xfrm>
            <a:off x="742950" y="295275"/>
            <a:ext cx="7600950" cy="609600"/>
          </a:xfrm>
        </p:spPr>
        <p:txBody>
          <a:bodyPr/>
          <a:lstStyle/>
          <a:p>
            <a:pPr>
              <a:defRPr/>
            </a:pPr>
            <a:r>
              <a:rPr lang="it-IT" altLang="it-IT" sz="1600"/>
              <a:t>Mechanism of hemodinamic improvement by DDD pacing for severe LV dysfunction. </a:t>
            </a:r>
            <a:r>
              <a:rPr lang="en-US" altLang="it-IT" sz="1600"/>
              <a:t>An acute doppler and catheterization hemodynamic study</a:t>
            </a:r>
            <a:r>
              <a:rPr lang="it-IT" altLang="it-IT" sz="1600"/>
              <a:t>.</a:t>
            </a:r>
            <a:br>
              <a:rPr lang="it-IT" altLang="it-IT" sz="1600"/>
            </a:br>
            <a:r>
              <a:rPr lang="it-IT" altLang="it-IT" sz="1600"/>
              <a:t>Nishimura et al. JACC 1995</a:t>
            </a:r>
          </a:p>
        </p:txBody>
      </p:sp>
      <p:sp>
        <p:nvSpPr>
          <p:cNvPr id="40964" name="Text Box 4">
            <a:extLst>
              <a:ext uri="{FF2B5EF4-FFF2-40B4-BE49-F238E27FC236}">
                <a16:creationId xmlns:a16="http://schemas.microsoft.com/office/drawing/2014/main" id="{26079C06-6D9E-40D6-8D52-B19F875AC494}"/>
              </a:ext>
            </a:extLst>
          </p:cNvPr>
          <p:cNvSpPr txBox="1">
            <a:spLocks noChangeArrowheads="1"/>
          </p:cNvSpPr>
          <p:nvPr/>
        </p:nvSpPr>
        <p:spPr bwMode="auto">
          <a:xfrm>
            <a:off x="635000" y="1141413"/>
            <a:ext cx="2328863" cy="5175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1400">
                <a:latin typeface="Tahoma" panose="020B0604030504040204" pitchFamily="34" charset="0"/>
              </a:rPr>
              <a:t>Normal Sinus Rhythm with a long intrinsic PR interval</a:t>
            </a:r>
          </a:p>
        </p:txBody>
      </p:sp>
      <p:sp>
        <p:nvSpPr>
          <p:cNvPr id="40965" name="Text Box 5">
            <a:extLst>
              <a:ext uri="{FF2B5EF4-FFF2-40B4-BE49-F238E27FC236}">
                <a16:creationId xmlns:a16="http://schemas.microsoft.com/office/drawing/2014/main" id="{4B3175E1-8D3B-436E-9D47-E0E780AB6822}"/>
              </a:ext>
            </a:extLst>
          </p:cNvPr>
          <p:cNvSpPr txBox="1">
            <a:spLocks noChangeArrowheads="1"/>
          </p:cNvSpPr>
          <p:nvPr/>
        </p:nvSpPr>
        <p:spPr bwMode="auto">
          <a:xfrm>
            <a:off x="3354388" y="1128713"/>
            <a:ext cx="2413000" cy="5175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1400">
                <a:latin typeface="Tahoma" panose="020B0604030504040204" pitchFamily="34" charset="0"/>
              </a:rPr>
              <a:t>P synchronous pacing with a short AV interval (60 ms)</a:t>
            </a:r>
          </a:p>
        </p:txBody>
      </p:sp>
      <p:sp>
        <p:nvSpPr>
          <p:cNvPr id="40966" name="Text Box 6">
            <a:extLst>
              <a:ext uri="{FF2B5EF4-FFF2-40B4-BE49-F238E27FC236}">
                <a16:creationId xmlns:a16="http://schemas.microsoft.com/office/drawing/2014/main" id="{F352C2C8-F485-4E0A-9110-2DC9145669FA}"/>
              </a:ext>
            </a:extLst>
          </p:cNvPr>
          <p:cNvSpPr txBox="1">
            <a:spLocks noChangeArrowheads="1"/>
          </p:cNvSpPr>
          <p:nvPr/>
        </p:nvSpPr>
        <p:spPr bwMode="auto">
          <a:xfrm>
            <a:off x="5905500" y="1135063"/>
            <a:ext cx="2497138" cy="5175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1400">
                <a:latin typeface="Tahoma" panose="020B0604030504040204" pitchFamily="34" charset="0"/>
              </a:rPr>
              <a:t>P synchronous pacing at the optimal AV interval (100 ms)</a:t>
            </a:r>
          </a:p>
        </p:txBody>
      </p:sp>
      <p:sp>
        <p:nvSpPr>
          <p:cNvPr id="40967" name="Rectangle 7">
            <a:extLst>
              <a:ext uri="{FF2B5EF4-FFF2-40B4-BE49-F238E27FC236}">
                <a16:creationId xmlns:a16="http://schemas.microsoft.com/office/drawing/2014/main" id="{CF1E1729-906C-4BCF-9C84-720781F0FA75}"/>
              </a:ext>
            </a:extLst>
          </p:cNvPr>
          <p:cNvSpPr>
            <a:spLocks noChangeArrowheads="1"/>
          </p:cNvSpPr>
          <p:nvPr/>
        </p:nvSpPr>
        <p:spPr bwMode="auto">
          <a:xfrm>
            <a:off x="168275" y="5934075"/>
            <a:ext cx="88312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81000" indent="-381000">
              <a:lnSpc>
                <a:spcPct val="90000"/>
              </a:lnSpc>
              <a:spcBef>
                <a:spcPct val="20000"/>
              </a:spcBef>
              <a:buClr>
                <a:srgbClr val="FF3300"/>
              </a:buClr>
              <a:buSzPct val="90000"/>
              <a:defRPr sz="2800" b="1" i="1">
                <a:solidFill>
                  <a:schemeClr val="bg1"/>
                </a:solidFill>
                <a:latin typeface="Times" panose="02020603050405020304" pitchFamily="18" charset="0"/>
              </a:defRPr>
            </a:lvl1pPr>
            <a:lvl2pPr marL="857250" indent="-285750">
              <a:spcBef>
                <a:spcPct val="20000"/>
              </a:spcBef>
              <a:buClr>
                <a:srgbClr val="FF3300"/>
              </a:buClr>
              <a:buChar char="•"/>
              <a:defRPr sz="2400" b="1">
                <a:solidFill>
                  <a:schemeClr val="bg1"/>
                </a:solidFill>
                <a:latin typeface="Arial" panose="020B0604020202020204" pitchFamily="34" charset="0"/>
              </a:defRPr>
            </a:lvl2pPr>
            <a:lvl3pPr marL="1276350" indent="-228600">
              <a:spcBef>
                <a:spcPct val="20000"/>
              </a:spcBef>
              <a:buClr>
                <a:srgbClr val="FF3300"/>
              </a:buClr>
              <a:buChar char="•"/>
              <a:defRPr sz="2200" b="1">
                <a:solidFill>
                  <a:schemeClr val="bg1"/>
                </a:solidFill>
                <a:latin typeface="Arial" panose="020B0604020202020204" pitchFamily="34" charset="0"/>
              </a:defRPr>
            </a:lvl3pPr>
            <a:lvl4pPr marL="1695450" indent="-228600">
              <a:spcBef>
                <a:spcPct val="20000"/>
              </a:spcBef>
              <a:buClr>
                <a:srgbClr val="FF3300"/>
              </a:buClr>
              <a:buChar char="•"/>
              <a:defRPr sz="2000" b="1">
                <a:solidFill>
                  <a:schemeClr val="bg1"/>
                </a:solidFill>
                <a:latin typeface="Arial" panose="020B0604020202020204" pitchFamily="34" charset="0"/>
              </a:defRPr>
            </a:lvl4pPr>
            <a:lvl5pPr marL="2114550" indent="-228600">
              <a:spcBef>
                <a:spcPct val="20000"/>
              </a:spcBef>
              <a:buClr>
                <a:srgbClr val="FF3300"/>
              </a:buClr>
              <a:buChar char="•"/>
              <a:defRPr b="1">
                <a:solidFill>
                  <a:schemeClr val="bg1"/>
                </a:solidFill>
                <a:latin typeface="Arial" panose="020B0604020202020204" pitchFamily="34" charset="0"/>
              </a:defRPr>
            </a:lvl5pPr>
            <a:lvl6pPr marL="257175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302895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48615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94335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it-IT" altLang="it-IT" sz="2000" b="0"/>
              <a:t>Mitral regurgitation abolition and Cardiac Output improvement with DDD pacing and optimazed AV delay in patients affected by DCM and long P-Q</a:t>
            </a:r>
          </a:p>
        </p:txBody>
      </p:sp>
      <p:sp>
        <p:nvSpPr>
          <p:cNvPr id="40968" name="Text Box 8">
            <a:extLst>
              <a:ext uri="{FF2B5EF4-FFF2-40B4-BE49-F238E27FC236}">
                <a16:creationId xmlns:a16="http://schemas.microsoft.com/office/drawing/2014/main" id="{22685241-C6D1-4749-8025-4175DEDD05EC}"/>
              </a:ext>
            </a:extLst>
          </p:cNvPr>
          <p:cNvSpPr txBox="1">
            <a:spLocks noChangeArrowheads="1"/>
          </p:cNvSpPr>
          <p:nvPr/>
        </p:nvSpPr>
        <p:spPr bwMode="auto">
          <a:xfrm>
            <a:off x="677863" y="5359400"/>
            <a:ext cx="76073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1200">
                <a:latin typeface="Tahoma" panose="020B0604030504040204" pitchFamily="34" charset="0"/>
              </a:rPr>
              <a:t>Continuous wave Doppler image of the mitral regurgitation signal and simultaneous left atrial and left ventricular pressure curves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458" name="Rectangle 2">
            <a:extLst>
              <a:ext uri="{FF2B5EF4-FFF2-40B4-BE49-F238E27FC236}">
                <a16:creationId xmlns:a16="http://schemas.microsoft.com/office/drawing/2014/main" id="{FD486456-8BCD-444D-98A0-92436F0EBE53}"/>
              </a:ext>
            </a:extLst>
          </p:cNvPr>
          <p:cNvSpPr>
            <a:spLocks noGrp="1" noChangeArrowheads="1"/>
          </p:cNvSpPr>
          <p:nvPr>
            <p:ph type="title"/>
          </p:nvPr>
        </p:nvSpPr>
        <p:spPr/>
        <p:txBody>
          <a:bodyPr/>
          <a:lstStyle/>
          <a:p>
            <a:pPr>
              <a:defRPr/>
            </a:pPr>
            <a:r>
              <a:rPr lang="en-US" altLang="it-IT"/>
              <a:t>Heart Failure Statistics</a:t>
            </a:r>
          </a:p>
        </p:txBody>
      </p:sp>
      <p:sp>
        <p:nvSpPr>
          <p:cNvPr id="41987" name="Rectangle 3">
            <a:extLst>
              <a:ext uri="{FF2B5EF4-FFF2-40B4-BE49-F238E27FC236}">
                <a16:creationId xmlns:a16="http://schemas.microsoft.com/office/drawing/2014/main" id="{6781D489-F8C3-4A0D-9245-42C66CA217D8}"/>
              </a:ext>
            </a:extLst>
          </p:cNvPr>
          <p:cNvSpPr>
            <a:spLocks noGrp="1" noChangeArrowheads="1"/>
          </p:cNvSpPr>
          <p:nvPr>
            <p:ph type="body" idx="1"/>
          </p:nvPr>
        </p:nvSpPr>
        <p:spPr>
          <a:xfrm>
            <a:off x="1273175" y="2098675"/>
            <a:ext cx="7000875" cy="3497263"/>
          </a:xfrm>
        </p:spPr>
        <p:txBody>
          <a:bodyPr/>
          <a:lstStyle/>
          <a:p>
            <a:r>
              <a:rPr lang="en-US" altLang="it-IT" sz="2400"/>
              <a:t>50% of HF patients have 3 or more co-morbidities</a:t>
            </a:r>
            <a:r>
              <a:rPr lang="en-US" altLang="it-IT" sz="2400" baseline="30000"/>
              <a:t>1</a:t>
            </a:r>
            <a:endParaRPr lang="en-US" altLang="it-IT" sz="2400"/>
          </a:p>
          <a:p>
            <a:r>
              <a:rPr lang="en-US" altLang="it-IT" sz="2400"/>
              <a:t>HF patients take an average of six medications</a:t>
            </a:r>
            <a:r>
              <a:rPr lang="en-US" altLang="it-IT" sz="2400" baseline="30000"/>
              <a:t>1</a:t>
            </a:r>
            <a:endParaRPr lang="en-US" altLang="it-IT" sz="2400"/>
          </a:p>
          <a:p>
            <a:r>
              <a:rPr lang="en-US" altLang="it-IT" sz="2400"/>
              <a:t>78% of HF patients have had at least two hospital admissions per year</a:t>
            </a:r>
            <a:r>
              <a:rPr lang="en-US" altLang="it-IT" sz="2400" baseline="30000"/>
              <a:t>1</a:t>
            </a:r>
            <a:r>
              <a:rPr lang="en-US" altLang="it-IT" sz="2400"/>
              <a:t> </a:t>
            </a:r>
          </a:p>
          <a:p>
            <a:r>
              <a:rPr lang="en-US" altLang="it-IT" sz="2400"/>
              <a:t>Cost of HF in the U.S. is estimated to be between $10 billion and $38 billion annually</a:t>
            </a:r>
            <a:r>
              <a:rPr lang="en-US" altLang="it-IT" sz="2400" baseline="30000"/>
              <a:t>2</a:t>
            </a:r>
            <a:r>
              <a:rPr lang="en-US" altLang="it-IT" sz="2400"/>
              <a:t> </a:t>
            </a:r>
            <a:endParaRPr lang="en-US" altLang="it-IT" sz="2400" baseline="30000"/>
          </a:p>
          <a:p>
            <a:r>
              <a:rPr lang="en-US" altLang="it-IT" sz="2400"/>
              <a:t>5-year survival rate for all NYHA classes estimated at 50%</a:t>
            </a:r>
            <a:r>
              <a:rPr lang="en-US" altLang="it-IT" sz="2400" baseline="30000"/>
              <a:t>3</a:t>
            </a:r>
          </a:p>
        </p:txBody>
      </p:sp>
      <p:sp>
        <p:nvSpPr>
          <p:cNvPr id="41988" name="Rectangle 4">
            <a:extLst>
              <a:ext uri="{FF2B5EF4-FFF2-40B4-BE49-F238E27FC236}">
                <a16:creationId xmlns:a16="http://schemas.microsoft.com/office/drawing/2014/main" id="{E2175F27-BB75-4AEC-ABEA-8E602210D266}"/>
              </a:ext>
            </a:extLst>
          </p:cNvPr>
          <p:cNvSpPr>
            <a:spLocks noChangeArrowheads="1"/>
          </p:cNvSpPr>
          <p:nvPr/>
        </p:nvSpPr>
        <p:spPr bwMode="auto">
          <a:xfrm>
            <a:off x="709613" y="5835650"/>
            <a:ext cx="7089775"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200" baseline="30000">
                <a:latin typeface="Arial" panose="020B0604020202020204" pitchFamily="34" charset="0"/>
              </a:rPr>
              <a:t>1</a:t>
            </a:r>
            <a:r>
              <a:rPr lang="en-US" altLang="it-IT" sz="1200">
                <a:latin typeface="Arial" panose="020B0604020202020204" pitchFamily="34" charset="0"/>
              </a:rPr>
              <a:t> English M and Mastream M. </a:t>
            </a:r>
            <a:r>
              <a:rPr lang="en-US" altLang="it-IT" sz="1200" i="1">
                <a:latin typeface="Arial" panose="020B0604020202020204" pitchFamily="34" charset="0"/>
              </a:rPr>
              <a:t>Crit Care Nurse</a:t>
            </a:r>
            <a:r>
              <a:rPr lang="en-US" altLang="it-IT" sz="1200">
                <a:latin typeface="Arial" panose="020B0604020202020204" pitchFamily="34" charset="0"/>
              </a:rPr>
              <a:t> 1995;18:1-6.</a:t>
            </a:r>
          </a:p>
          <a:p>
            <a:pPr eaLnBrk="1" hangingPunct="1"/>
            <a:r>
              <a:rPr lang="en-US" altLang="it-IT" sz="1200" baseline="30000">
                <a:latin typeface="Arial" panose="020B0604020202020204" pitchFamily="34" charset="0"/>
              </a:rPr>
              <a:t>2</a:t>
            </a:r>
            <a:r>
              <a:rPr lang="en-US" altLang="it-IT" sz="1200">
                <a:latin typeface="Arial" panose="020B0604020202020204" pitchFamily="34" charset="0"/>
              </a:rPr>
              <a:t> Havranek EP, Abraham WT, </a:t>
            </a:r>
            <a:r>
              <a:rPr lang="en-US" altLang="it-IT" sz="1200" i="1">
                <a:latin typeface="Arial" panose="020B0604020202020204" pitchFamily="34" charset="0"/>
              </a:rPr>
              <a:t>The Healthcare Economics of Heart Failure</a:t>
            </a:r>
            <a:r>
              <a:rPr lang="en-US" altLang="it-IT" sz="1200">
                <a:latin typeface="Arial" panose="020B0604020202020204" pitchFamily="34" charset="0"/>
              </a:rPr>
              <a:t> 1998; 14:10-18.</a:t>
            </a:r>
          </a:p>
          <a:p>
            <a:pPr eaLnBrk="1" hangingPunct="1"/>
            <a:r>
              <a:rPr lang="en-US" altLang="it-IT" sz="1200" baseline="30000">
                <a:latin typeface="Arial" panose="020B0604020202020204" pitchFamily="34" charset="0"/>
              </a:rPr>
              <a:t>3</a:t>
            </a:r>
            <a:r>
              <a:rPr lang="en-US" altLang="it-IT" sz="1200">
                <a:latin typeface="Arial" panose="020B0604020202020204" pitchFamily="34" charset="0"/>
              </a:rPr>
              <a:t> </a:t>
            </a:r>
            <a:r>
              <a:rPr lang="en-US" altLang="it-IT" sz="1200" baseline="30000">
                <a:latin typeface="Arial" panose="020B0604020202020204" pitchFamily="34" charset="0"/>
              </a:rPr>
              <a:t> </a:t>
            </a:r>
            <a:r>
              <a:rPr lang="en-US" altLang="it-IT" sz="1200">
                <a:latin typeface="Arial" panose="020B0604020202020204" pitchFamily="34" charset="0"/>
              </a:rPr>
              <a:t>American Heart Association, 2001 Heart and Stroke Statistical Update.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506" name="Rectangle 2">
            <a:extLst>
              <a:ext uri="{FF2B5EF4-FFF2-40B4-BE49-F238E27FC236}">
                <a16:creationId xmlns:a16="http://schemas.microsoft.com/office/drawing/2014/main" id="{8ECE9EEC-0C0E-49F6-A056-A7768F55963B}"/>
              </a:ext>
            </a:extLst>
          </p:cNvPr>
          <p:cNvSpPr>
            <a:spLocks noGrp="1" noChangeArrowheads="1"/>
          </p:cNvSpPr>
          <p:nvPr>
            <p:ph type="title"/>
          </p:nvPr>
        </p:nvSpPr>
        <p:spPr>
          <a:extLst>
            <a:ext uri="{909E8E84-426E-40DD-AFC4-6F175D3DCCD1}">
              <a14:hiddenFill xmlns:a14="http://schemas.microsoft.com/office/drawing/2010/main">
                <a:gradFill rotWithShape="0">
                  <a:gsLst>
                    <a:gs pos="0">
                      <a:srgbClr val="FFF8D9"/>
                    </a:gs>
                    <a:gs pos="100000">
                      <a:schemeClr val="accent2"/>
                    </a:gs>
                  </a:gsLst>
                  <a:lin ang="0" scaled="1"/>
                </a:gradFill>
              </a14:hiddenFill>
            </a:ext>
          </a:extLst>
        </p:spPr>
        <p:txBody>
          <a:bodyPr lIns="92075" tIns="46038" rIns="92075" bIns="46038" anchor="b"/>
          <a:lstStyle/>
          <a:p>
            <a:pPr>
              <a:defRPr/>
            </a:pPr>
            <a:r>
              <a:rPr lang="en-US" altLang="it-IT"/>
              <a:t>Heart Failure: Prevalence</a:t>
            </a:r>
          </a:p>
        </p:txBody>
      </p:sp>
      <p:sp>
        <p:nvSpPr>
          <p:cNvPr id="2069507" name="Rectangle 3">
            <a:extLst>
              <a:ext uri="{FF2B5EF4-FFF2-40B4-BE49-F238E27FC236}">
                <a16:creationId xmlns:a16="http://schemas.microsoft.com/office/drawing/2014/main" id="{4713B97C-44DE-4F4E-8232-A78A748A6C85}"/>
              </a:ext>
            </a:extLst>
          </p:cNvPr>
          <p:cNvSpPr>
            <a:spLocks noChangeArrowheads="1"/>
          </p:cNvSpPr>
          <p:nvPr/>
        </p:nvSpPr>
        <p:spPr bwMode="auto">
          <a:xfrm>
            <a:off x="0" y="1905000"/>
            <a:ext cx="40798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marL="573088" indent="-287338">
              <a:spcBef>
                <a:spcPct val="20000"/>
              </a:spcBef>
              <a:buClr>
                <a:srgbClr val="FF3300"/>
              </a:buClr>
              <a:buChar char="•"/>
              <a:defRPr sz="2000" b="1">
                <a:solidFill>
                  <a:schemeClr val="bg1"/>
                </a:solidFill>
                <a:effectLst>
                  <a:outerShdw blurRad="38100" dist="38100" dir="2700000" algn="tl">
                    <a:srgbClr val="000000"/>
                  </a:outerShdw>
                </a:effectLst>
                <a:latin typeface="Arial" panose="020B0604020202020204" pitchFamily="34" charset="0"/>
              </a:defRPr>
            </a:lvl2pPr>
            <a:lvl3pPr marL="1033463" indent="-236538">
              <a:spcBef>
                <a:spcPct val="20000"/>
              </a:spcBef>
              <a:buClr>
                <a:srgbClr val="FF3300"/>
              </a:buClr>
              <a:buChar char="•"/>
              <a:defRPr sz="2000" b="1">
                <a:solidFill>
                  <a:schemeClr val="bg1"/>
                </a:solidFill>
                <a:latin typeface="Arial" panose="020B0604020202020204" pitchFamily="34" charset="0"/>
              </a:defRPr>
            </a:lvl3pPr>
            <a:lvl4pPr marL="1600200" indent="-280988">
              <a:spcBef>
                <a:spcPct val="20000"/>
              </a:spcBef>
              <a:buClr>
                <a:srgbClr val="FF3300"/>
              </a:buClr>
              <a:buChar char="•"/>
              <a:defRPr b="1">
                <a:solidFill>
                  <a:schemeClr val="bg1"/>
                </a:solidFill>
                <a:latin typeface="Arial" panose="020B0604020202020204" pitchFamily="34" charset="0"/>
              </a:defRPr>
            </a:lvl4pPr>
            <a:lvl5pPr marL="2057400" indent="-228600">
              <a:spcBef>
                <a:spcPct val="20000"/>
              </a:spcBef>
              <a:buClr>
                <a:srgbClr val="FF3300"/>
              </a:buClr>
              <a:buChar char="•"/>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9pPr>
          </a:lstStyle>
          <a:p>
            <a:pPr>
              <a:defRPr/>
            </a:pPr>
            <a:r>
              <a:rPr lang="en-US" altLang="it-IT" sz="2800">
                <a:latin typeface="Arial" panose="020B0604020202020204" pitchFamily="34" charset="0"/>
              </a:rPr>
              <a:t>Worldwide</a:t>
            </a:r>
          </a:p>
          <a:p>
            <a:pPr lvl="1">
              <a:defRPr/>
            </a:pPr>
            <a:r>
              <a:rPr lang="en-US" altLang="it-IT" sz="2400"/>
              <a:t>22.5 millions</a:t>
            </a:r>
          </a:p>
          <a:p>
            <a:pPr lvl="2">
              <a:defRPr/>
            </a:pPr>
            <a:r>
              <a:rPr lang="en-US" altLang="it-IT" sz="2400"/>
              <a:t>Europe    6.5M	   1.3%</a:t>
            </a:r>
          </a:p>
          <a:p>
            <a:pPr lvl="2">
              <a:defRPr/>
            </a:pPr>
            <a:r>
              <a:rPr lang="en-US" altLang="it-IT" sz="2400"/>
              <a:t>USA	     4.7M	   1.8%</a:t>
            </a:r>
          </a:p>
        </p:txBody>
      </p:sp>
      <p:sp>
        <p:nvSpPr>
          <p:cNvPr id="2069508" name="Rectangle 4">
            <a:extLst>
              <a:ext uri="{FF2B5EF4-FFF2-40B4-BE49-F238E27FC236}">
                <a16:creationId xmlns:a16="http://schemas.microsoft.com/office/drawing/2014/main" id="{1F5A2386-FD7E-4C78-AB21-BD8BC15ED495}"/>
              </a:ext>
            </a:extLst>
          </p:cNvPr>
          <p:cNvSpPr>
            <a:spLocks noChangeArrowheads="1"/>
          </p:cNvSpPr>
          <p:nvPr/>
        </p:nvSpPr>
        <p:spPr bwMode="auto">
          <a:xfrm>
            <a:off x="3657600" y="19812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marL="573088" indent="-287338">
              <a:spcBef>
                <a:spcPct val="20000"/>
              </a:spcBef>
              <a:buClr>
                <a:srgbClr val="FF3300"/>
              </a:buClr>
              <a:buChar char="•"/>
              <a:defRPr sz="2000" b="1">
                <a:solidFill>
                  <a:schemeClr val="bg1"/>
                </a:solidFill>
                <a:effectLst>
                  <a:outerShdw blurRad="38100" dist="38100" dir="2700000" algn="tl">
                    <a:srgbClr val="000000"/>
                  </a:outerShdw>
                </a:effectLst>
                <a:latin typeface="Arial" panose="020B0604020202020204" pitchFamily="34" charset="0"/>
              </a:defRPr>
            </a:lvl2pPr>
            <a:lvl3pPr marL="1033463" indent="-236538">
              <a:spcBef>
                <a:spcPct val="20000"/>
              </a:spcBef>
              <a:buClr>
                <a:srgbClr val="FF3300"/>
              </a:buClr>
              <a:buChar char="•"/>
              <a:defRPr sz="2000" b="1">
                <a:solidFill>
                  <a:schemeClr val="bg1"/>
                </a:solidFill>
                <a:latin typeface="Arial" panose="020B0604020202020204" pitchFamily="34" charset="0"/>
              </a:defRPr>
            </a:lvl3pPr>
            <a:lvl4pPr marL="1600200" indent="-280988">
              <a:spcBef>
                <a:spcPct val="20000"/>
              </a:spcBef>
              <a:buClr>
                <a:srgbClr val="FF3300"/>
              </a:buClr>
              <a:buChar char="•"/>
              <a:defRPr b="1">
                <a:solidFill>
                  <a:schemeClr val="bg1"/>
                </a:solidFill>
                <a:latin typeface="Arial" panose="020B0604020202020204" pitchFamily="34" charset="0"/>
              </a:defRPr>
            </a:lvl4pPr>
            <a:lvl5pPr marL="2057400" indent="-228600">
              <a:spcBef>
                <a:spcPct val="20000"/>
              </a:spcBef>
              <a:buClr>
                <a:srgbClr val="FF3300"/>
              </a:buClr>
              <a:buChar char="•"/>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9pPr>
          </a:lstStyle>
          <a:p>
            <a:pPr>
              <a:defRPr/>
            </a:pPr>
            <a:r>
              <a:rPr lang="en-US" altLang="it-IT">
                <a:latin typeface="Arial" panose="020B0604020202020204" pitchFamily="34" charset="0"/>
              </a:rPr>
              <a:t>By country</a:t>
            </a:r>
            <a:br>
              <a:rPr lang="en-US" altLang="it-IT">
                <a:latin typeface="Arial" panose="020B0604020202020204" pitchFamily="34" charset="0"/>
              </a:rPr>
            </a:br>
            <a:r>
              <a:rPr lang="en-US" altLang="it-IT">
                <a:latin typeface="Arial" panose="020B0604020202020204" pitchFamily="34" charset="0"/>
              </a:rPr>
              <a:t>		</a:t>
            </a:r>
            <a:r>
              <a:rPr lang="en-US" altLang="it-IT" sz="2000">
                <a:latin typeface="Arial" panose="020B0604020202020204" pitchFamily="34" charset="0"/>
              </a:rPr>
              <a:t>	#pts 		%pop</a:t>
            </a:r>
          </a:p>
          <a:p>
            <a:pPr lvl="1">
              <a:defRPr/>
            </a:pPr>
            <a:r>
              <a:rPr lang="en-US" altLang="it-IT"/>
              <a:t>Belgium		158K		1.5%</a:t>
            </a:r>
          </a:p>
          <a:p>
            <a:pPr lvl="1">
              <a:defRPr/>
            </a:pPr>
            <a:r>
              <a:rPr lang="en-US" altLang="it-IT"/>
              <a:t>France		618K		1.1%</a:t>
            </a:r>
          </a:p>
          <a:p>
            <a:pPr lvl="1">
              <a:defRPr/>
            </a:pPr>
            <a:r>
              <a:rPr lang="en-US" altLang="it-IT"/>
              <a:t>Germany		1.313K		1.6%</a:t>
            </a:r>
          </a:p>
          <a:p>
            <a:pPr lvl="1">
              <a:defRPr/>
            </a:pPr>
            <a:r>
              <a:rPr lang="en-US" altLang="it-IT" b="0"/>
              <a:t>Italy		747K		1.3%</a:t>
            </a:r>
          </a:p>
          <a:p>
            <a:pPr lvl="1">
              <a:defRPr/>
            </a:pPr>
            <a:r>
              <a:rPr lang="en-US" altLang="it-IT"/>
              <a:t>Spain		481K		1.2%</a:t>
            </a:r>
          </a:p>
          <a:p>
            <a:pPr lvl="1">
              <a:defRPr/>
            </a:pPr>
            <a:r>
              <a:rPr lang="en-US" altLang="it-IT"/>
              <a:t>GB		828K		1.4%</a:t>
            </a:r>
          </a:p>
        </p:txBody>
      </p:sp>
      <p:sp>
        <p:nvSpPr>
          <p:cNvPr id="2069509" name="Rectangle 5">
            <a:extLst>
              <a:ext uri="{FF2B5EF4-FFF2-40B4-BE49-F238E27FC236}">
                <a16:creationId xmlns:a16="http://schemas.microsoft.com/office/drawing/2014/main" id="{21EB8C59-67B8-4373-8FD2-2C33FC3366DF}"/>
              </a:ext>
            </a:extLst>
          </p:cNvPr>
          <p:cNvSpPr>
            <a:spLocks noGrp="1" noChangeArrowheads="1"/>
          </p:cNvSpPr>
          <p:nvPr>
            <p:ph type="body" idx="1"/>
          </p:nvPr>
        </p:nvSpPr>
        <p:spPr>
          <a:xfrm>
            <a:off x="23813" y="4038600"/>
            <a:ext cx="3422650" cy="2133600"/>
          </a:xfrm>
        </p:spPr>
        <p:txBody>
          <a:bodyPr lIns="92075" tIns="46038" rIns="92075" bIns="46038"/>
          <a:lstStyle/>
          <a:p>
            <a:pPr>
              <a:defRPr/>
            </a:pPr>
            <a:r>
              <a:rPr lang="fr-FR" altLang="it-IT" sz="2400"/>
              <a:t>Age</a:t>
            </a:r>
          </a:p>
          <a:p>
            <a:pPr lvl="1">
              <a:defRPr/>
            </a:pPr>
            <a:r>
              <a:rPr lang="fr-FR" altLang="it-IT" sz="2000"/>
              <a:t>2-3%: 25-75 year-old</a:t>
            </a:r>
          </a:p>
          <a:p>
            <a:pPr lvl="1">
              <a:defRPr/>
            </a:pPr>
            <a:r>
              <a:rPr lang="fr-FR" altLang="it-IT" sz="2000"/>
              <a:t>4-6%: &gt; 65 year-old</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554" name="Rectangle 2">
            <a:extLst>
              <a:ext uri="{FF2B5EF4-FFF2-40B4-BE49-F238E27FC236}">
                <a16:creationId xmlns:a16="http://schemas.microsoft.com/office/drawing/2014/main" id="{0A551A4F-A996-45A5-B60C-EFF78928E554}"/>
              </a:ext>
            </a:extLst>
          </p:cNvPr>
          <p:cNvSpPr>
            <a:spLocks noGrp="1" noChangeArrowheads="1"/>
          </p:cNvSpPr>
          <p:nvPr>
            <p:ph type="title"/>
          </p:nvPr>
        </p:nvSpPr>
        <p:spPr>
          <a:extLst>
            <a:ext uri="{909E8E84-426E-40DD-AFC4-6F175D3DCCD1}">
              <a14:hiddenFill xmlns:a14="http://schemas.microsoft.com/office/drawing/2010/main">
                <a:gradFill rotWithShape="0">
                  <a:gsLst>
                    <a:gs pos="0">
                      <a:srgbClr val="FFF8D9"/>
                    </a:gs>
                    <a:gs pos="100000">
                      <a:schemeClr val="accent2"/>
                    </a:gs>
                  </a:gsLst>
                  <a:lin ang="0" scaled="1"/>
                </a:gradFill>
              </a14:hiddenFill>
            </a:ext>
          </a:extLst>
        </p:spPr>
        <p:txBody>
          <a:bodyPr lIns="92075" tIns="46038" rIns="92075" bIns="46038" anchor="b"/>
          <a:lstStyle/>
          <a:p>
            <a:pPr>
              <a:defRPr/>
            </a:pPr>
            <a:r>
              <a:rPr lang="en-US" altLang="it-IT"/>
              <a:t>Heart Failure: Incidence</a:t>
            </a:r>
          </a:p>
        </p:txBody>
      </p:sp>
      <p:sp>
        <p:nvSpPr>
          <p:cNvPr id="2071555" name="Rectangle 3">
            <a:extLst>
              <a:ext uri="{FF2B5EF4-FFF2-40B4-BE49-F238E27FC236}">
                <a16:creationId xmlns:a16="http://schemas.microsoft.com/office/drawing/2014/main" id="{69EA6822-2170-46E3-BCDD-810205F4627C}"/>
              </a:ext>
            </a:extLst>
          </p:cNvPr>
          <p:cNvSpPr>
            <a:spLocks noChangeArrowheads="1"/>
          </p:cNvSpPr>
          <p:nvPr/>
        </p:nvSpPr>
        <p:spPr bwMode="auto">
          <a:xfrm>
            <a:off x="304800" y="1828800"/>
            <a:ext cx="373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marL="573088" indent="-287338">
              <a:spcBef>
                <a:spcPct val="20000"/>
              </a:spcBef>
              <a:buClr>
                <a:srgbClr val="FF3300"/>
              </a:buClr>
              <a:buChar char="•"/>
              <a:defRPr sz="2000" b="1">
                <a:solidFill>
                  <a:schemeClr val="bg1"/>
                </a:solidFill>
                <a:effectLst>
                  <a:outerShdw blurRad="38100" dist="38100" dir="2700000" algn="tl">
                    <a:srgbClr val="000000"/>
                  </a:outerShdw>
                </a:effectLst>
                <a:latin typeface="Arial" panose="020B0604020202020204" pitchFamily="34" charset="0"/>
              </a:defRPr>
            </a:lvl2pPr>
            <a:lvl3pPr marL="1033463" indent="-236538">
              <a:spcBef>
                <a:spcPct val="20000"/>
              </a:spcBef>
              <a:buClr>
                <a:srgbClr val="FF3300"/>
              </a:buClr>
              <a:buChar char="•"/>
              <a:defRPr sz="2000" b="1">
                <a:solidFill>
                  <a:schemeClr val="bg1"/>
                </a:solidFill>
                <a:latin typeface="Arial" panose="020B0604020202020204" pitchFamily="34" charset="0"/>
              </a:defRPr>
            </a:lvl3pPr>
            <a:lvl4pPr marL="1600200" indent="-280988">
              <a:spcBef>
                <a:spcPct val="20000"/>
              </a:spcBef>
              <a:buClr>
                <a:srgbClr val="FF3300"/>
              </a:buClr>
              <a:buChar char="•"/>
              <a:defRPr b="1">
                <a:solidFill>
                  <a:schemeClr val="bg1"/>
                </a:solidFill>
                <a:latin typeface="Arial" panose="020B0604020202020204" pitchFamily="34" charset="0"/>
              </a:defRPr>
            </a:lvl4pPr>
            <a:lvl5pPr marL="2057400" indent="-228600">
              <a:spcBef>
                <a:spcPct val="20000"/>
              </a:spcBef>
              <a:buClr>
                <a:srgbClr val="FF3300"/>
              </a:buClr>
              <a:buChar char="•"/>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9pPr>
          </a:lstStyle>
          <a:p>
            <a:pPr>
              <a:defRPr/>
            </a:pPr>
            <a:r>
              <a:rPr lang="en-US" altLang="it-IT" sz="2800">
                <a:latin typeface="Arial" panose="020B0604020202020204" pitchFamily="34" charset="0"/>
              </a:rPr>
              <a:t>Worldwide</a:t>
            </a:r>
          </a:p>
          <a:p>
            <a:pPr lvl="1">
              <a:defRPr/>
            </a:pPr>
            <a:r>
              <a:rPr lang="en-US" altLang="it-IT" sz="2400"/>
              <a:t>2 MLN new pts / year</a:t>
            </a:r>
          </a:p>
          <a:p>
            <a:pPr lvl="2">
              <a:defRPr/>
            </a:pPr>
            <a:r>
              <a:rPr lang="en-US" altLang="it-IT" sz="2400"/>
              <a:t>Europe: 470 K/year</a:t>
            </a:r>
          </a:p>
          <a:p>
            <a:pPr lvl="2">
              <a:defRPr/>
            </a:pPr>
            <a:r>
              <a:rPr lang="en-US" altLang="it-IT" sz="2400"/>
              <a:t>USA:  480 K/year</a:t>
            </a:r>
          </a:p>
        </p:txBody>
      </p:sp>
      <p:sp>
        <p:nvSpPr>
          <p:cNvPr id="2071556" name="Rectangle 4">
            <a:extLst>
              <a:ext uri="{FF2B5EF4-FFF2-40B4-BE49-F238E27FC236}">
                <a16:creationId xmlns:a16="http://schemas.microsoft.com/office/drawing/2014/main" id="{B900A336-5AAA-4D0F-A6BA-E6402FC1CCF4}"/>
              </a:ext>
            </a:extLst>
          </p:cNvPr>
          <p:cNvSpPr>
            <a:spLocks noChangeArrowheads="1"/>
          </p:cNvSpPr>
          <p:nvPr/>
        </p:nvSpPr>
        <p:spPr bwMode="auto">
          <a:xfrm>
            <a:off x="4262438" y="1828800"/>
            <a:ext cx="47402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marL="573088" indent="-287338">
              <a:spcBef>
                <a:spcPct val="20000"/>
              </a:spcBef>
              <a:buClr>
                <a:srgbClr val="FF3300"/>
              </a:buClr>
              <a:buChar char="•"/>
              <a:defRPr sz="2000" b="1">
                <a:solidFill>
                  <a:schemeClr val="bg1"/>
                </a:solidFill>
                <a:effectLst>
                  <a:outerShdw blurRad="38100" dist="38100" dir="2700000" algn="tl">
                    <a:srgbClr val="000000"/>
                  </a:outerShdw>
                </a:effectLst>
                <a:latin typeface="Arial" panose="020B0604020202020204" pitchFamily="34" charset="0"/>
              </a:defRPr>
            </a:lvl2pPr>
            <a:lvl3pPr marL="1033463" indent="-236538">
              <a:spcBef>
                <a:spcPct val="20000"/>
              </a:spcBef>
              <a:buClr>
                <a:srgbClr val="FF3300"/>
              </a:buClr>
              <a:buChar char="•"/>
              <a:defRPr sz="2000" b="1">
                <a:solidFill>
                  <a:schemeClr val="bg1"/>
                </a:solidFill>
                <a:latin typeface="Arial" panose="020B0604020202020204" pitchFamily="34" charset="0"/>
              </a:defRPr>
            </a:lvl3pPr>
            <a:lvl4pPr marL="1600200" indent="-280988">
              <a:spcBef>
                <a:spcPct val="20000"/>
              </a:spcBef>
              <a:buClr>
                <a:srgbClr val="FF3300"/>
              </a:buClr>
              <a:buChar char="•"/>
              <a:defRPr b="1">
                <a:solidFill>
                  <a:schemeClr val="bg1"/>
                </a:solidFill>
                <a:latin typeface="Arial" panose="020B0604020202020204" pitchFamily="34" charset="0"/>
              </a:defRPr>
            </a:lvl4pPr>
            <a:lvl5pPr marL="2057400" indent="-228600">
              <a:spcBef>
                <a:spcPct val="20000"/>
              </a:spcBef>
              <a:buClr>
                <a:srgbClr val="FF3300"/>
              </a:buClr>
              <a:buChar char="•"/>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9pPr>
          </a:lstStyle>
          <a:p>
            <a:pPr>
              <a:defRPr/>
            </a:pPr>
            <a:r>
              <a:rPr lang="en-US" altLang="it-IT" sz="2800">
                <a:latin typeface="Arial" panose="020B0604020202020204" pitchFamily="34" charset="0"/>
              </a:rPr>
              <a:t>By country</a:t>
            </a:r>
            <a:br>
              <a:rPr lang="en-US" altLang="it-IT" sz="2800">
                <a:latin typeface="Arial" panose="020B0604020202020204" pitchFamily="34" charset="0"/>
              </a:rPr>
            </a:br>
            <a:r>
              <a:rPr lang="en-US" altLang="it-IT">
                <a:latin typeface="Arial" panose="020B0604020202020204" pitchFamily="34" charset="0"/>
              </a:rPr>
              <a:t>			 #pts 	 %pop</a:t>
            </a:r>
          </a:p>
          <a:p>
            <a:pPr lvl="1">
              <a:defRPr/>
            </a:pPr>
            <a:r>
              <a:rPr lang="en-US" altLang="it-IT" sz="2400"/>
              <a:t>Belgium		14K	0.14%</a:t>
            </a:r>
          </a:p>
          <a:p>
            <a:pPr lvl="1">
              <a:defRPr/>
            </a:pPr>
            <a:r>
              <a:rPr lang="en-US" altLang="it-IT" sz="2400"/>
              <a:t>France		55K	0.09%</a:t>
            </a:r>
          </a:p>
          <a:p>
            <a:pPr lvl="1">
              <a:defRPr/>
            </a:pPr>
            <a:r>
              <a:rPr lang="en-US" altLang="it-IT" sz="2400"/>
              <a:t>Germany		116K	0.14%</a:t>
            </a:r>
          </a:p>
          <a:p>
            <a:pPr lvl="1">
              <a:defRPr/>
            </a:pPr>
            <a:r>
              <a:rPr lang="en-US" altLang="it-IT" sz="2400" b="0"/>
              <a:t>Italy		66K	0.11%</a:t>
            </a:r>
            <a:endParaRPr lang="en-US" altLang="it-IT" sz="2400"/>
          </a:p>
          <a:p>
            <a:pPr lvl="1">
              <a:defRPr/>
            </a:pPr>
            <a:r>
              <a:rPr lang="en-US" altLang="it-IT" sz="2400"/>
              <a:t>Spain		43K	0.11%</a:t>
            </a:r>
          </a:p>
          <a:p>
            <a:pPr lvl="1">
              <a:defRPr/>
            </a:pPr>
            <a:r>
              <a:rPr lang="en-US" altLang="it-IT" sz="2400"/>
              <a:t>GB		73K	0.12%</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4082" name="Rectangle 2">
            <a:extLst>
              <a:ext uri="{FF2B5EF4-FFF2-40B4-BE49-F238E27FC236}">
                <a16:creationId xmlns:a16="http://schemas.microsoft.com/office/drawing/2014/main" id="{2D4BE1C0-87A1-4A6E-92C0-4AF9973ACB85}"/>
              </a:ext>
            </a:extLst>
          </p:cNvPr>
          <p:cNvSpPr>
            <a:spLocks noGrp="1" noChangeArrowheads="1"/>
          </p:cNvSpPr>
          <p:nvPr>
            <p:ph type="title"/>
          </p:nvPr>
        </p:nvSpPr>
        <p:spPr/>
        <p:txBody>
          <a:bodyPr/>
          <a:lstStyle/>
          <a:p>
            <a:pPr>
              <a:defRPr/>
            </a:pPr>
            <a:r>
              <a:rPr lang="en-GB" altLang="it-IT"/>
              <a:t>Epidemiology: practical questions </a:t>
            </a:r>
          </a:p>
        </p:txBody>
      </p:sp>
      <p:sp>
        <p:nvSpPr>
          <p:cNvPr id="48131" name="Rectangle 3">
            <a:extLst>
              <a:ext uri="{FF2B5EF4-FFF2-40B4-BE49-F238E27FC236}">
                <a16:creationId xmlns:a16="http://schemas.microsoft.com/office/drawing/2014/main" id="{55458997-0AD3-43B4-B235-8FD43965ABAC}"/>
              </a:ext>
            </a:extLst>
          </p:cNvPr>
          <p:cNvSpPr>
            <a:spLocks noGrp="1" noChangeArrowheads="1"/>
          </p:cNvSpPr>
          <p:nvPr>
            <p:ph type="body" idx="1"/>
          </p:nvPr>
        </p:nvSpPr>
        <p:spPr>
          <a:xfrm>
            <a:off x="1058863" y="2230438"/>
            <a:ext cx="7026275" cy="3235325"/>
          </a:xfrm>
        </p:spPr>
        <p:txBody>
          <a:bodyPr/>
          <a:lstStyle/>
          <a:p>
            <a:r>
              <a:rPr lang="fr-FR" altLang="it-IT" sz="2400"/>
              <a:t>1. How to manage &gt; 65 years pts with severe HF symptoms despite modern drug treatment ?</a:t>
            </a:r>
          </a:p>
          <a:p>
            <a:r>
              <a:rPr lang="fr-FR" altLang="it-IT" sz="2400"/>
              <a:t>2. Is there a clinical interest to consider a combining treatment giving the possibility to optimize classical drug therapy ?</a:t>
            </a:r>
          </a:p>
          <a:p>
            <a:r>
              <a:rPr lang="fr-FR" altLang="it-IT" sz="2400"/>
              <a:t>3. Clinical benefit to delay Cardiac Transplantation in patients who are « typical » candidates ?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BC5B33F-BE68-4110-814F-62F49D8236C4}"/>
              </a:ext>
            </a:extLst>
          </p:cNvPr>
          <p:cNvSpPr>
            <a:spLocks noGrp="1" noChangeArrowheads="1"/>
          </p:cNvSpPr>
          <p:nvPr>
            <p:ph type="title"/>
          </p:nvPr>
        </p:nvSpPr>
        <p:spPr/>
        <p:txBody>
          <a:bodyPr/>
          <a:lstStyle/>
          <a:p>
            <a:pPr algn="ctr"/>
            <a:r>
              <a:rPr lang="it-IT" altLang="it-IT">
                <a:effectLst/>
              </a:rPr>
              <a:t>Risultati: Frazione volumetrica del collagene</a:t>
            </a:r>
            <a:r>
              <a:rPr lang="it-IT" altLang="it-IT">
                <a:solidFill>
                  <a:srgbClr val="FAFD00"/>
                </a:solidFill>
                <a:effectLst/>
              </a:rPr>
              <a:t> </a:t>
            </a:r>
            <a:br>
              <a:rPr lang="it-IT" altLang="it-IT">
                <a:solidFill>
                  <a:srgbClr val="FAFD00"/>
                </a:solidFill>
                <a:effectLst/>
              </a:rPr>
            </a:br>
            <a:endParaRPr lang="it-IT" altLang="it-IT">
              <a:solidFill>
                <a:srgbClr val="FAFD00"/>
              </a:solidFill>
              <a:effectLst/>
            </a:endParaRPr>
          </a:p>
        </p:txBody>
      </p:sp>
      <p:pic>
        <p:nvPicPr>
          <p:cNvPr id="7171" name="Picture 4" descr="sirius red pre II">
            <a:extLst>
              <a:ext uri="{FF2B5EF4-FFF2-40B4-BE49-F238E27FC236}">
                <a16:creationId xmlns:a16="http://schemas.microsoft.com/office/drawing/2014/main" id="{83B99356-2B6A-4562-97F3-6287D9458D9F}"/>
              </a:ext>
            </a:extLst>
          </p:cNvPr>
          <p:cNvPicPr>
            <a:picLocks noGrp="1" noChangeAspect="1" noChangeArrowheads="1"/>
          </p:cNvPicPr>
          <p:nvPr>
            <p:ph type="body" idx="1"/>
          </p:nvPr>
        </p:nvPicPr>
        <p:blipFill>
          <a:blip r:embed="rId2">
            <a:lum bright="-30000" contrast="42000"/>
            <a:extLst>
              <a:ext uri="{28A0092B-C50C-407E-A947-70E740481C1C}">
                <a14:useLocalDpi xmlns:a14="http://schemas.microsoft.com/office/drawing/2010/main" val="0"/>
              </a:ext>
            </a:extLst>
          </a:blip>
          <a:srcRect/>
          <a:stretch>
            <a:fillRect/>
          </a:stretch>
        </p:blipFill>
        <p:spPr>
          <a:xfrm>
            <a:off x="504825" y="1670050"/>
            <a:ext cx="3876675" cy="2932113"/>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5" descr="sirius red post II">
            <a:extLst>
              <a:ext uri="{FF2B5EF4-FFF2-40B4-BE49-F238E27FC236}">
                <a16:creationId xmlns:a16="http://schemas.microsoft.com/office/drawing/2014/main" id="{771895A9-474B-46DB-8514-A43DE485D85C}"/>
              </a:ext>
            </a:extLst>
          </p:cNvPr>
          <p:cNvPicPr>
            <a:picLocks noChangeAspect="1" noChangeArrowheads="1"/>
          </p:cNvPicPr>
          <p:nvPr/>
        </p:nvPicPr>
        <p:blipFill>
          <a:blip r:embed="rId3">
            <a:lum bright="-30000" contrast="30000"/>
            <a:extLst>
              <a:ext uri="{28A0092B-C50C-407E-A947-70E740481C1C}">
                <a14:useLocalDpi xmlns:a14="http://schemas.microsoft.com/office/drawing/2010/main" val="0"/>
              </a:ext>
            </a:extLst>
          </a:blip>
          <a:srcRect/>
          <a:stretch>
            <a:fillRect/>
          </a:stretch>
        </p:blipFill>
        <p:spPr bwMode="auto">
          <a:xfrm>
            <a:off x="4873625" y="1666875"/>
            <a:ext cx="3848100" cy="2895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 Box 6">
            <a:extLst>
              <a:ext uri="{FF2B5EF4-FFF2-40B4-BE49-F238E27FC236}">
                <a16:creationId xmlns:a16="http://schemas.microsoft.com/office/drawing/2014/main" id="{FA2E69EF-9DF1-4BC3-A029-CC005362AF76}"/>
              </a:ext>
            </a:extLst>
          </p:cNvPr>
          <p:cNvSpPr txBox="1">
            <a:spLocks noChangeArrowheads="1"/>
          </p:cNvSpPr>
          <p:nvPr/>
        </p:nvSpPr>
        <p:spPr bwMode="auto">
          <a:xfrm>
            <a:off x="493713" y="4762500"/>
            <a:ext cx="83740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a:solidFill>
                  <a:schemeClr val="bg1"/>
                </a:solidFill>
              </a:rPr>
              <a:t>Immagine istologica di tessuto miocardico prima e 6 mesi post CRT</a:t>
            </a:r>
            <a:endParaRPr lang="it-IT" altLang="it-IT" b="1">
              <a:solidFill>
                <a:schemeClr val="bg1"/>
              </a:solidFill>
            </a:endParaRPr>
          </a:p>
          <a:p>
            <a:r>
              <a:rPr lang="it-IT" altLang="it-IT">
                <a:solidFill>
                  <a:schemeClr val="bg1"/>
                </a:solidFill>
              </a:rPr>
              <a:t>Le figure mostrano la frazione di volume collagene fissata al rosso picrosirio.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a:extLst>
              <a:ext uri="{FF2B5EF4-FFF2-40B4-BE49-F238E27FC236}">
                <a16:creationId xmlns:a16="http://schemas.microsoft.com/office/drawing/2014/main" id="{61500CA1-39D0-41D1-9040-D385BBA21987}"/>
              </a:ext>
            </a:extLst>
          </p:cNvPr>
          <p:cNvSpPr>
            <a:spLocks noChangeArrowheads="1"/>
          </p:cNvSpPr>
          <p:nvPr/>
        </p:nvSpPr>
        <p:spPr bwMode="auto">
          <a:xfrm>
            <a:off x="3938588" y="4343400"/>
            <a:ext cx="844550" cy="762000"/>
          </a:xfrm>
          <a:prstGeom prst="downArrow">
            <a:avLst>
              <a:gd name="adj1" fmla="val 50000"/>
              <a:gd name="adj2" fmla="val 25000"/>
            </a:avLst>
          </a:prstGeom>
          <a:solidFill>
            <a:schemeClr va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2116611" name="Rectangle 3">
            <a:extLst>
              <a:ext uri="{FF2B5EF4-FFF2-40B4-BE49-F238E27FC236}">
                <a16:creationId xmlns:a16="http://schemas.microsoft.com/office/drawing/2014/main" id="{7CBAC170-1BD7-412B-9A9C-F822C826D182}"/>
              </a:ext>
            </a:extLst>
          </p:cNvPr>
          <p:cNvSpPr>
            <a:spLocks noGrp="1" noChangeArrowheads="1"/>
          </p:cNvSpPr>
          <p:nvPr>
            <p:ph type="title"/>
          </p:nvPr>
        </p:nvSpPr>
        <p:spPr/>
        <p:txBody>
          <a:bodyPr/>
          <a:lstStyle/>
          <a:p>
            <a:pPr>
              <a:defRPr/>
            </a:pPr>
            <a:r>
              <a:rPr lang="en-GB" altLang="it-IT"/>
              <a:t>Epidemiology</a:t>
            </a:r>
          </a:p>
        </p:txBody>
      </p:sp>
      <p:sp>
        <p:nvSpPr>
          <p:cNvPr id="2116612" name="Rectangle 4">
            <a:extLst>
              <a:ext uri="{FF2B5EF4-FFF2-40B4-BE49-F238E27FC236}">
                <a16:creationId xmlns:a16="http://schemas.microsoft.com/office/drawing/2014/main" id="{8AD86D25-0EAE-4655-B287-9D11498004AB}"/>
              </a:ext>
            </a:extLst>
          </p:cNvPr>
          <p:cNvSpPr>
            <a:spLocks noGrp="1" noChangeArrowheads="1"/>
          </p:cNvSpPr>
          <p:nvPr>
            <p:ph type="body" idx="1"/>
          </p:nvPr>
        </p:nvSpPr>
        <p:spPr>
          <a:xfrm>
            <a:off x="333375" y="1446213"/>
            <a:ext cx="8429625" cy="4876800"/>
          </a:xfrm>
        </p:spPr>
        <p:txBody>
          <a:bodyPr/>
          <a:lstStyle/>
          <a:p>
            <a:pPr>
              <a:defRPr/>
            </a:pPr>
            <a:r>
              <a:rPr lang="fr-FR" altLang="it-IT"/>
              <a:t>Increase in HF patients</a:t>
            </a:r>
          </a:p>
          <a:p>
            <a:pPr lvl="1">
              <a:defRPr/>
            </a:pPr>
            <a:r>
              <a:rPr lang="fr-FR" altLang="it-IT"/>
              <a:t>awareness, management of CAD, longer life expect.</a:t>
            </a:r>
          </a:p>
          <a:p>
            <a:pPr>
              <a:defRPr/>
            </a:pPr>
            <a:r>
              <a:rPr lang="fr-FR" altLang="it-IT"/>
              <a:t>Increase in age of HF population</a:t>
            </a:r>
          </a:p>
          <a:p>
            <a:pPr lvl="1">
              <a:defRPr/>
            </a:pPr>
            <a:r>
              <a:rPr lang="fr-FR" altLang="it-IT"/>
              <a:t>most patients (80%) &gt; 65 years</a:t>
            </a:r>
          </a:p>
          <a:p>
            <a:pPr>
              <a:defRPr/>
            </a:pPr>
            <a:r>
              <a:rPr lang="fr-FR" altLang="it-IT"/>
              <a:t>Increase in Drug-Refractory HF patients</a:t>
            </a:r>
          </a:p>
          <a:p>
            <a:pPr lvl="1">
              <a:defRPr/>
            </a:pPr>
            <a:r>
              <a:rPr lang="fr-FR" altLang="it-IT"/>
              <a:t>Cardiac Transplantation ?, LVAD ? …</a:t>
            </a:r>
            <a:endParaRPr lang="en-GB" altLang="it-IT"/>
          </a:p>
          <a:p>
            <a:pPr lvl="1">
              <a:defRPr/>
            </a:pPr>
            <a:endParaRPr lang="en-GB" altLang="it-IT"/>
          </a:p>
          <a:p>
            <a:pPr lvl="1">
              <a:defRPr/>
            </a:pPr>
            <a:endParaRPr lang="en-GB" altLang="it-IT"/>
          </a:p>
          <a:p>
            <a:pPr lvl="1">
              <a:defRPr/>
            </a:pPr>
            <a:endParaRPr lang="en-GB" altLang="it-IT"/>
          </a:p>
          <a:p>
            <a:pPr>
              <a:defRPr/>
            </a:pPr>
            <a:r>
              <a:rPr lang="en-GB" altLang="it-IT"/>
              <a:t>Needs to develop non-pharmacological therapies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ACD88375-EEC1-498E-8786-6B65A20DEA24}"/>
              </a:ext>
            </a:extLst>
          </p:cNvPr>
          <p:cNvSpPr txBox="1">
            <a:spLocks noChangeArrowheads="1"/>
          </p:cNvSpPr>
          <p:nvPr/>
        </p:nvSpPr>
        <p:spPr bwMode="auto">
          <a:xfrm>
            <a:off x="465138" y="6232525"/>
            <a:ext cx="320040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200" baseline="30000">
                <a:latin typeface="Arial" panose="020B0604020202020204" pitchFamily="34" charset="0"/>
              </a:rPr>
              <a:t>1</a:t>
            </a:r>
            <a:r>
              <a:rPr lang="en-US" altLang="it-IT" sz="1200">
                <a:latin typeface="Arial" panose="020B0604020202020204" pitchFamily="34" charset="0"/>
              </a:rPr>
              <a:t> Tavazzi L. Eur Heart J 2000;21:1211-1214.</a:t>
            </a:r>
          </a:p>
        </p:txBody>
      </p:sp>
      <p:sp>
        <p:nvSpPr>
          <p:cNvPr id="2140163" name="Rectangle 3">
            <a:extLst>
              <a:ext uri="{FF2B5EF4-FFF2-40B4-BE49-F238E27FC236}">
                <a16:creationId xmlns:a16="http://schemas.microsoft.com/office/drawing/2014/main" id="{6354F86B-E666-4357-867C-42E6818FF365}"/>
              </a:ext>
            </a:extLst>
          </p:cNvPr>
          <p:cNvSpPr>
            <a:spLocks noGrp="1" noChangeArrowheads="1"/>
          </p:cNvSpPr>
          <p:nvPr>
            <p:ph type="title"/>
          </p:nvPr>
        </p:nvSpPr>
        <p:spPr/>
        <p:txBody>
          <a:bodyPr/>
          <a:lstStyle/>
          <a:p>
            <a:pPr>
              <a:defRPr/>
            </a:pPr>
            <a:r>
              <a:rPr lang="en-US" altLang="it-IT"/>
              <a:t>Ventricular Dysynchrony</a:t>
            </a:r>
          </a:p>
        </p:txBody>
      </p:sp>
      <p:sp>
        <p:nvSpPr>
          <p:cNvPr id="2140164" name="Rectangle 4">
            <a:extLst>
              <a:ext uri="{FF2B5EF4-FFF2-40B4-BE49-F238E27FC236}">
                <a16:creationId xmlns:a16="http://schemas.microsoft.com/office/drawing/2014/main" id="{ED563687-3764-48AF-8907-F62C8C455995}"/>
              </a:ext>
            </a:extLst>
          </p:cNvPr>
          <p:cNvSpPr>
            <a:spLocks noGrp="1" noChangeArrowheads="1"/>
          </p:cNvSpPr>
          <p:nvPr>
            <p:ph type="body" idx="1"/>
          </p:nvPr>
        </p:nvSpPr>
        <p:spPr>
          <a:xfrm>
            <a:off x="433388" y="1463675"/>
            <a:ext cx="8385175" cy="5062538"/>
          </a:xfrm>
        </p:spPr>
        <p:txBody>
          <a:bodyPr/>
          <a:lstStyle/>
          <a:p>
            <a:pPr>
              <a:defRPr/>
            </a:pPr>
            <a:r>
              <a:rPr lang="en-US" altLang="it-IT" sz="2400"/>
              <a:t>Ventricular Dysynchrony</a:t>
            </a:r>
            <a:r>
              <a:rPr lang="en-US" altLang="it-IT" sz="2400" baseline="30000"/>
              <a:t>1</a:t>
            </a:r>
            <a:r>
              <a:rPr lang="en-US" altLang="it-IT" sz="3400"/>
              <a:t> </a:t>
            </a:r>
            <a:endParaRPr lang="en-US" altLang="it-IT" sz="3200"/>
          </a:p>
          <a:p>
            <a:pPr lvl="1">
              <a:defRPr/>
            </a:pPr>
            <a:r>
              <a:rPr lang="en-US" altLang="it-IT" sz="2000" b="0"/>
              <a:t>Electrical: </a:t>
            </a:r>
            <a:r>
              <a:rPr lang="en-US" altLang="it-IT" sz="2000"/>
              <a:t>Intraventricular conduction delays usually manifested as left bundle branch block </a:t>
            </a:r>
          </a:p>
          <a:p>
            <a:pPr lvl="1">
              <a:defRPr/>
            </a:pPr>
            <a:r>
              <a:rPr lang="en-US" altLang="it-IT" sz="2000" b="0"/>
              <a:t>Structural: </a:t>
            </a:r>
            <a:r>
              <a:rPr lang="en-US" altLang="it-IT" sz="2000"/>
              <a:t>disruption of myocardial collagen matrix impairing electrical conduction and mechanical efficiency</a:t>
            </a:r>
          </a:p>
          <a:p>
            <a:pPr lvl="1">
              <a:defRPr/>
            </a:pPr>
            <a:r>
              <a:rPr lang="en-US" altLang="it-IT" sz="2000" b="0"/>
              <a:t>Mechanical: </a:t>
            </a:r>
            <a:r>
              <a:rPr lang="en-US" altLang="it-IT" sz="2000"/>
              <a:t>Regional wall motion abnormalities with increased workload and stress—compromising ventricular mechanics</a:t>
            </a:r>
          </a:p>
          <a:p>
            <a:pPr>
              <a:defRPr/>
            </a:pPr>
            <a:r>
              <a:rPr lang="en-US" altLang="it-IT" sz="2400"/>
              <a:t>Cardiac Resynchronization</a:t>
            </a:r>
            <a:endParaRPr lang="en-US" altLang="it-IT" sz="2400" b="0"/>
          </a:p>
          <a:p>
            <a:pPr lvl="1">
              <a:defRPr/>
            </a:pPr>
            <a:r>
              <a:rPr lang="en-US" altLang="it-IT" sz="2000"/>
              <a:t>Therapeutic intent of atrial synchronized biventricular pacing</a:t>
            </a:r>
          </a:p>
          <a:p>
            <a:pPr lvl="2">
              <a:defRPr/>
            </a:pPr>
            <a:r>
              <a:rPr lang="en-US" altLang="it-IT" sz="1800"/>
              <a:t>Through the modification of interventricular, intraventricular, and atrial-ventricular activation sequences</a:t>
            </a:r>
          </a:p>
          <a:p>
            <a:pPr lvl="2">
              <a:defRPr/>
            </a:pPr>
            <a:r>
              <a:rPr lang="en-US" altLang="it-IT" sz="1800"/>
              <a:t>In patients with ventricular dysynchrony</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a:extLst>
              <a:ext uri="{FF2B5EF4-FFF2-40B4-BE49-F238E27FC236}">
                <a16:creationId xmlns:a16="http://schemas.microsoft.com/office/drawing/2014/main" id="{E53E2AE6-73EB-4E1C-B85F-56209A910E0D}"/>
              </a:ext>
            </a:extLst>
          </p:cNvPr>
          <p:cNvGraphicFramePr>
            <a:graphicFrameLocks noGrp="1"/>
          </p:cNvGraphicFramePr>
          <p:nvPr>
            <p:ph type="chart" sz="half" idx="4294967295"/>
          </p:nvPr>
        </p:nvGraphicFramePr>
        <p:xfrm>
          <a:off x="1054100" y="2044700"/>
          <a:ext cx="3373438" cy="3376613"/>
        </p:xfrm>
        <a:graphic>
          <a:graphicData uri="http://schemas.openxmlformats.org/presentationml/2006/ole">
            <mc:AlternateContent xmlns:mc="http://schemas.openxmlformats.org/markup-compatibility/2006">
              <mc:Choice xmlns:v="urn:schemas-microsoft-com:vml" Requires="v">
                <p:oleObj spid="_x0000_s52232" name="Chart" r:id="rId4" imgW="9020556" imgH="4486656" progId="MSGraph.Chart.8">
                  <p:embed followColorScheme="full"/>
                </p:oleObj>
              </mc:Choice>
              <mc:Fallback>
                <p:oleObj name="Chart" r:id="rId4" imgW="9020556" imgH="4486656" progId="MSGraph.Chart.8">
                  <p:embed followColorScheme="full"/>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l="25412" r="26743"/>
                      <a:stretch>
                        <a:fillRect/>
                      </a:stretch>
                    </p:blipFill>
                    <p:spPr bwMode="auto">
                      <a:xfrm>
                        <a:off x="1054100" y="2044700"/>
                        <a:ext cx="3373438" cy="337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2227" name="Text Box 3">
            <a:extLst>
              <a:ext uri="{FF2B5EF4-FFF2-40B4-BE49-F238E27FC236}">
                <a16:creationId xmlns:a16="http://schemas.microsoft.com/office/drawing/2014/main" id="{6C62651E-D6F1-48DB-BDAC-A87D4ECC7264}"/>
              </a:ext>
            </a:extLst>
          </p:cNvPr>
          <p:cNvSpPr txBox="1">
            <a:spLocks noChangeArrowheads="1"/>
          </p:cNvSpPr>
          <p:nvPr/>
        </p:nvSpPr>
        <p:spPr bwMode="auto">
          <a:xfrm>
            <a:off x="1295400" y="1355725"/>
            <a:ext cx="14414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b="1">
                <a:latin typeface="Arial" panose="020B0604020202020204" pitchFamily="34" charset="0"/>
              </a:rPr>
              <a:t>N = 32,270</a:t>
            </a:r>
            <a:endParaRPr lang="en-US" altLang="it-IT" sz="2000" b="1" baseline="30000">
              <a:latin typeface="Arial" panose="020B0604020202020204" pitchFamily="34" charset="0"/>
            </a:endParaRPr>
          </a:p>
        </p:txBody>
      </p:sp>
      <p:sp>
        <p:nvSpPr>
          <p:cNvPr id="52228" name="Text Box 4">
            <a:extLst>
              <a:ext uri="{FF2B5EF4-FFF2-40B4-BE49-F238E27FC236}">
                <a16:creationId xmlns:a16="http://schemas.microsoft.com/office/drawing/2014/main" id="{6DDB0B13-BDD4-450B-85A8-B5EC8E68F914}"/>
              </a:ext>
            </a:extLst>
          </p:cNvPr>
          <p:cNvSpPr txBox="1">
            <a:spLocks noChangeArrowheads="1"/>
          </p:cNvSpPr>
          <p:nvPr/>
        </p:nvSpPr>
        <p:spPr bwMode="auto">
          <a:xfrm>
            <a:off x="228600" y="5603875"/>
            <a:ext cx="76485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a:buClr>
                <a:schemeClr val="accent1"/>
              </a:buClr>
            </a:pPr>
            <a:r>
              <a:rPr lang="en-US" altLang="it-IT" sz="1600">
                <a:latin typeface="Arial" panose="020B0604020202020204" pitchFamily="34" charset="0"/>
              </a:rPr>
              <a:t> 1. Havranek E, et al. </a:t>
            </a:r>
            <a:r>
              <a:rPr lang="en-US" altLang="it-IT" sz="1600" i="1">
                <a:latin typeface="Arial" panose="020B0604020202020204" pitchFamily="34" charset="0"/>
              </a:rPr>
              <a:t>Am Heart J</a:t>
            </a:r>
            <a:r>
              <a:rPr lang="en-US" altLang="it-IT" sz="1600">
                <a:latin typeface="Arial" panose="020B0604020202020204" pitchFamily="34" charset="0"/>
              </a:rPr>
              <a:t> 2002;143:412-7</a:t>
            </a:r>
          </a:p>
          <a:p>
            <a:pPr>
              <a:buClr>
                <a:schemeClr val="accent1"/>
              </a:buClr>
            </a:pPr>
            <a:r>
              <a:rPr lang="en-US" altLang="it-IT" sz="1600">
                <a:latin typeface="Arial" panose="020B0604020202020204" pitchFamily="34" charset="0"/>
              </a:rPr>
              <a:t> 2. Shenkman et al. </a:t>
            </a:r>
            <a:r>
              <a:rPr lang="en-US" altLang="it-IT" sz="1600" i="1">
                <a:latin typeface="Arial" panose="020B0604020202020204" pitchFamily="34" charset="0"/>
              </a:rPr>
              <a:t>Circulation</a:t>
            </a:r>
            <a:r>
              <a:rPr lang="en-US" altLang="it-IT" sz="1600">
                <a:latin typeface="Arial" panose="020B0604020202020204" pitchFamily="34" charset="0"/>
              </a:rPr>
              <a:t> 2000;102(18 Suppl II): abstract 2293</a:t>
            </a:r>
          </a:p>
        </p:txBody>
      </p:sp>
      <p:sp>
        <p:nvSpPr>
          <p:cNvPr id="2166789" name="Rectangle 5">
            <a:extLst>
              <a:ext uri="{FF2B5EF4-FFF2-40B4-BE49-F238E27FC236}">
                <a16:creationId xmlns:a16="http://schemas.microsoft.com/office/drawing/2014/main" id="{C1915859-3AC7-4397-9385-2A8587348969}"/>
              </a:ext>
            </a:extLst>
          </p:cNvPr>
          <p:cNvSpPr>
            <a:spLocks noGrp="1" noChangeArrowheads="1"/>
          </p:cNvSpPr>
          <p:nvPr>
            <p:ph type="title"/>
          </p:nvPr>
        </p:nvSpPr>
        <p:spPr>
          <a:xfrm>
            <a:off x="628650" y="65088"/>
            <a:ext cx="7829550" cy="609600"/>
          </a:xfrm>
        </p:spPr>
        <p:txBody>
          <a:bodyPr/>
          <a:lstStyle/>
          <a:p>
            <a:pPr>
              <a:defRPr/>
            </a:pPr>
            <a:r>
              <a:rPr lang="en-US" altLang="it-IT" sz="2400"/>
              <a:t>Prevalence of BBB in the General HF Population</a:t>
            </a:r>
          </a:p>
        </p:txBody>
      </p:sp>
      <p:sp>
        <p:nvSpPr>
          <p:cNvPr id="2166790" name="Rectangle 6">
            <a:extLst>
              <a:ext uri="{FF2B5EF4-FFF2-40B4-BE49-F238E27FC236}">
                <a16:creationId xmlns:a16="http://schemas.microsoft.com/office/drawing/2014/main" id="{994514FE-5416-4FAA-85B1-93DB0A56EF0B}"/>
              </a:ext>
            </a:extLst>
          </p:cNvPr>
          <p:cNvSpPr>
            <a:spLocks noGrp="1" noChangeArrowheads="1"/>
          </p:cNvSpPr>
          <p:nvPr>
            <p:ph type="body" sz="half" idx="2"/>
          </p:nvPr>
        </p:nvSpPr>
        <p:spPr>
          <a:xfrm>
            <a:off x="4638675" y="2101850"/>
            <a:ext cx="3819525" cy="3994150"/>
          </a:xfrm>
        </p:spPr>
        <p:txBody>
          <a:bodyPr/>
          <a:lstStyle/>
          <a:p>
            <a:pPr>
              <a:defRPr/>
            </a:pPr>
            <a:r>
              <a:rPr lang="en-US" altLang="it-IT" sz="2400"/>
              <a:t>Factors associated with prolonged QRS</a:t>
            </a:r>
            <a:r>
              <a:rPr lang="en-US" altLang="it-IT" sz="2400" baseline="30000"/>
              <a:t>2</a:t>
            </a:r>
            <a:r>
              <a:rPr lang="en-US" altLang="it-IT" sz="2400"/>
              <a:t>:</a:t>
            </a:r>
          </a:p>
          <a:p>
            <a:pPr lvl="1">
              <a:defRPr/>
            </a:pPr>
            <a:r>
              <a:rPr lang="en-US" altLang="it-IT" sz="2000"/>
              <a:t>Older age</a:t>
            </a:r>
          </a:p>
          <a:p>
            <a:pPr lvl="1">
              <a:defRPr/>
            </a:pPr>
            <a:r>
              <a:rPr lang="en-US" altLang="it-IT" sz="2000"/>
              <a:t>Male gender</a:t>
            </a:r>
          </a:p>
          <a:p>
            <a:pPr lvl="1">
              <a:defRPr/>
            </a:pPr>
            <a:r>
              <a:rPr lang="en-US" altLang="it-IT" sz="2000"/>
              <a:t>Caucasian race</a:t>
            </a:r>
          </a:p>
          <a:p>
            <a:pPr lvl="1">
              <a:defRPr/>
            </a:pPr>
            <a:r>
              <a:rPr lang="en-US" altLang="it-IT" sz="2000"/>
              <a:t>Lower EF</a:t>
            </a:r>
          </a:p>
          <a:p>
            <a:pPr lvl="1">
              <a:defRPr/>
            </a:pPr>
            <a:r>
              <a:rPr lang="en-US" altLang="it-IT" sz="2000"/>
              <a:t>Higher LVESD</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a:extLst>
              <a:ext uri="{FF2B5EF4-FFF2-40B4-BE49-F238E27FC236}">
                <a16:creationId xmlns:a16="http://schemas.microsoft.com/office/drawing/2014/main" id="{E9DDA9C0-7BDA-4DD4-BC9F-7C14957486E7}"/>
              </a:ext>
            </a:extLst>
          </p:cNvPr>
          <p:cNvGraphicFramePr>
            <a:graphicFrameLocks noGrp="1"/>
          </p:cNvGraphicFramePr>
          <p:nvPr>
            <p:ph type="chart" sz="half" idx="4294967295"/>
          </p:nvPr>
        </p:nvGraphicFramePr>
        <p:xfrm>
          <a:off x="1054100" y="2044700"/>
          <a:ext cx="3373438" cy="3376613"/>
        </p:xfrm>
        <a:graphic>
          <a:graphicData uri="http://schemas.openxmlformats.org/presentationml/2006/ole">
            <mc:AlternateContent xmlns:mc="http://schemas.openxmlformats.org/markup-compatibility/2006">
              <mc:Choice xmlns:v="urn:schemas-microsoft-com:vml" Requires="v">
                <p:oleObj spid="_x0000_s54280" name="Chart" r:id="rId4" imgW="9020556" imgH="4486656" progId="MSGraph.Chart.8">
                  <p:embed followColorScheme="full"/>
                </p:oleObj>
              </mc:Choice>
              <mc:Fallback>
                <p:oleObj name="Chart" r:id="rId4" imgW="9020556" imgH="4486656" progId="MSGraph.Chart.8">
                  <p:embed followColorScheme="full"/>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l="25412" r="26743"/>
                      <a:stretch>
                        <a:fillRect/>
                      </a:stretch>
                    </p:blipFill>
                    <p:spPr bwMode="auto">
                      <a:xfrm>
                        <a:off x="1054100" y="2044700"/>
                        <a:ext cx="3373438" cy="337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4275" name="Text Box 3">
            <a:extLst>
              <a:ext uri="{FF2B5EF4-FFF2-40B4-BE49-F238E27FC236}">
                <a16:creationId xmlns:a16="http://schemas.microsoft.com/office/drawing/2014/main" id="{0A65069B-EBD9-4EE4-8BE3-D51CD8E5B9CF}"/>
              </a:ext>
            </a:extLst>
          </p:cNvPr>
          <p:cNvSpPr txBox="1">
            <a:spLocks noChangeArrowheads="1"/>
          </p:cNvSpPr>
          <p:nvPr/>
        </p:nvSpPr>
        <p:spPr bwMode="auto">
          <a:xfrm>
            <a:off x="1295400" y="1355725"/>
            <a:ext cx="14414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b="1">
                <a:latin typeface="Arial" panose="020B0604020202020204" pitchFamily="34" charset="0"/>
              </a:rPr>
              <a:t>N = 32,270</a:t>
            </a:r>
            <a:endParaRPr lang="en-US" altLang="it-IT" sz="2000" b="1" baseline="30000">
              <a:latin typeface="Arial" panose="020B0604020202020204" pitchFamily="34" charset="0"/>
            </a:endParaRPr>
          </a:p>
        </p:txBody>
      </p:sp>
      <p:sp>
        <p:nvSpPr>
          <p:cNvPr id="54276" name="Text Box 4">
            <a:extLst>
              <a:ext uri="{FF2B5EF4-FFF2-40B4-BE49-F238E27FC236}">
                <a16:creationId xmlns:a16="http://schemas.microsoft.com/office/drawing/2014/main" id="{07474E8F-B835-4C7D-95F4-BAE9266BB9D8}"/>
              </a:ext>
            </a:extLst>
          </p:cNvPr>
          <p:cNvSpPr txBox="1">
            <a:spLocks noChangeArrowheads="1"/>
          </p:cNvSpPr>
          <p:nvPr/>
        </p:nvSpPr>
        <p:spPr bwMode="auto">
          <a:xfrm>
            <a:off x="228600" y="5603875"/>
            <a:ext cx="76485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a:buClr>
                <a:schemeClr val="accent1"/>
              </a:buClr>
            </a:pPr>
            <a:r>
              <a:rPr lang="en-US" altLang="it-IT" sz="1600">
                <a:latin typeface="Arial" panose="020B0604020202020204" pitchFamily="34" charset="0"/>
              </a:rPr>
              <a:t> 1. Havranek E, et al. </a:t>
            </a:r>
            <a:r>
              <a:rPr lang="en-US" altLang="it-IT" sz="1600" i="1">
                <a:latin typeface="Arial" panose="020B0604020202020204" pitchFamily="34" charset="0"/>
              </a:rPr>
              <a:t>Am Heart J</a:t>
            </a:r>
            <a:r>
              <a:rPr lang="en-US" altLang="it-IT" sz="1600">
                <a:latin typeface="Arial" panose="020B0604020202020204" pitchFamily="34" charset="0"/>
              </a:rPr>
              <a:t> 2002;143:412-7</a:t>
            </a:r>
          </a:p>
          <a:p>
            <a:pPr>
              <a:buClr>
                <a:schemeClr val="accent1"/>
              </a:buClr>
            </a:pPr>
            <a:r>
              <a:rPr lang="en-US" altLang="it-IT" sz="1600">
                <a:latin typeface="Arial" panose="020B0604020202020204" pitchFamily="34" charset="0"/>
              </a:rPr>
              <a:t> 2. Shenkman et al. </a:t>
            </a:r>
            <a:r>
              <a:rPr lang="en-US" altLang="it-IT" sz="1600" i="1">
                <a:latin typeface="Arial" panose="020B0604020202020204" pitchFamily="34" charset="0"/>
              </a:rPr>
              <a:t>Circulation</a:t>
            </a:r>
            <a:r>
              <a:rPr lang="en-US" altLang="it-IT" sz="1600">
                <a:latin typeface="Arial" panose="020B0604020202020204" pitchFamily="34" charset="0"/>
              </a:rPr>
              <a:t> 2000;102(18 Suppl II): abstract 2293</a:t>
            </a:r>
          </a:p>
        </p:txBody>
      </p:sp>
      <p:sp>
        <p:nvSpPr>
          <p:cNvPr id="2193413" name="Rectangle 5">
            <a:extLst>
              <a:ext uri="{FF2B5EF4-FFF2-40B4-BE49-F238E27FC236}">
                <a16:creationId xmlns:a16="http://schemas.microsoft.com/office/drawing/2014/main" id="{05F2262E-FE14-4AB0-9454-B4FFDD3C7C63}"/>
              </a:ext>
            </a:extLst>
          </p:cNvPr>
          <p:cNvSpPr>
            <a:spLocks noGrp="1" noChangeArrowheads="1"/>
          </p:cNvSpPr>
          <p:nvPr>
            <p:ph type="title"/>
          </p:nvPr>
        </p:nvSpPr>
        <p:spPr>
          <a:xfrm>
            <a:off x="628650" y="65088"/>
            <a:ext cx="7829550" cy="609600"/>
          </a:xfrm>
        </p:spPr>
        <p:txBody>
          <a:bodyPr/>
          <a:lstStyle/>
          <a:p>
            <a:pPr>
              <a:defRPr/>
            </a:pPr>
            <a:r>
              <a:rPr lang="en-US" altLang="it-IT" sz="2400"/>
              <a:t>Prevalence of BBB in the General HF Population</a:t>
            </a:r>
          </a:p>
        </p:txBody>
      </p:sp>
      <p:sp>
        <p:nvSpPr>
          <p:cNvPr id="2193414" name="Rectangle 6">
            <a:extLst>
              <a:ext uri="{FF2B5EF4-FFF2-40B4-BE49-F238E27FC236}">
                <a16:creationId xmlns:a16="http://schemas.microsoft.com/office/drawing/2014/main" id="{B989A5CC-2B52-4989-83E1-0FC5B396F9D2}"/>
              </a:ext>
            </a:extLst>
          </p:cNvPr>
          <p:cNvSpPr>
            <a:spLocks noGrp="1" noChangeArrowheads="1"/>
          </p:cNvSpPr>
          <p:nvPr>
            <p:ph type="body" sz="half" idx="2"/>
          </p:nvPr>
        </p:nvSpPr>
        <p:spPr>
          <a:xfrm>
            <a:off x="4638675" y="2101850"/>
            <a:ext cx="3819525" cy="3994150"/>
          </a:xfrm>
        </p:spPr>
        <p:txBody>
          <a:bodyPr/>
          <a:lstStyle/>
          <a:p>
            <a:pPr>
              <a:defRPr/>
            </a:pPr>
            <a:r>
              <a:rPr lang="en-US" altLang="it-IT" sz="2400"/>
              <a:t>Factors associated with prolonged QRS</a:t>
            </a:r>
            <a:r>
              <a:rPr lang="en-US" altLang="it-IT" sz="2400" baseline="30000"/>
              <a:t>2</a:t>
            </a:r>
            <a:r>
              <a:rPr lang="en-US" altLang="it-IT" sz="2400"/>
              <a:t>:</a:t>
            </a:r>
          </a:p>
          <a:p>
            <a:pPr lvl="1">
              <a:defRPr/>
            </a:pPr>
            <a:r>
              <a:rPr lang="en-US" altLang="it-IT" sz="2000"/>
              <a:t>Older age</a:t>
            </a:r>
          </a:p>
          <a:p>
            <a:pPr lvl="1">
              <a:defRPr/>
            </a:pPr>
            <a:r>
              <a:rPr lang="en-US" altLang="it-IT" sz="2000"/>
              <a:t>Male gender</a:t>
            </a:r>
          </a:p>
          <a:p>
            <a:pPr lvl="1">
              <a:defRPr/>
            </a:pPr>
            <a:r>
              <a:rPr lang="en-US" altLang="it-IT" sz="2000"/>
              <a:t>Caucasian race</a:t>
            </a:r>
          </a:p>
          <a:p>
            <a:pPr lvl="1">
              <a:defRPr/>
            </a:pPr>
            <a:r>
              <a:rPr lang="en-US" altLang="it-IT" sz="2000"/>
              <a:t>Lower EF</a:t>
            </a:r>
          </a:p>
          <a:p>
            <a:pPr lvl="1">
              <a:defRPr/>
            </a:pPr>
            <a:r>
              <a:rPr lang="en-US" altLang="it-IT" sz="2000"/>
              <a:t>Higher LVESD</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a:hlinkClick r:id="" action="ppaction://ole?verb=0"/>
            <a:extLst>
              <a:ext uri="{FF2B5EF4-FFF2-40B4-BE49-F238E27FC236}">
                <a16:creationId xmlns:a16="http://schemas.microsoft.com/office/drawing/2014/main" id="{7513AFF5-A103-4F17-B8E6-F49E8054A577}"/>
              </a:ext>
            </a:extLst>
          </p:cNvPr>
          <p:cNvGraphicFramePr>
            <a:graphicFrameLocks noChangeAspect="1"/>
          </p:cNvGraphicFramePr>
          <p:nvPr/>
        </p:nvGraphicFramePr>
        <p:xfrm>
          <a:off x="3640138" y="1241425"/>
          <a:ext cx="4592637" cy="4573588"/>
        </p:xfrm>
        <a:graphic>
          <a:graphicData uri="http://schemas.openxmlformats.org/presentationml/2006/ole">
            <mc:AlternateContent xmlns:mc="http://schemas.openxmlformats.org/markup-compatibility/2006">
              <mc:Choice xmlns:v="urn:schemas-microsoft-com:vml" Requires="v">
                <p:oleObj spid="_x0000_s56333" name="Chart" r:id="rId4" imgW="4591507" imgH="4572305" progId="MSGraph.Chart.8">
                  <p:embed followColorScheme="full"/>
                </p:oleObj>
              </mc:Choice>
              <mc:Fallback>
                <p:oleObj name="Chart" r:id="rId4" imgW="4591507" imgH="4572305"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138" y="1241425"/>
                        <a:ext cx="4592637" cy="457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3" name="Rectangle 3">
            <a:extLst>
              <a:ext uri="{FF2B5EF4-FFF2-40B4-BE49-F238E27FC236}">
                <a16:creationId xmlns:a16="http://schemas.microsoft.com/office/drawing/2014/main" id="{7B2DDFC5-CED0-4238-845B-F9F97A79F3BA}"/>
              </a:ext>
            </a:extLst>
          </p:cNvPr>
          <p:cNvSpPr>
            <a:spLocks noChangeArrowheads="1"/>
          </p:cNvSpPr>
          <p:nvPr/>
        </p:nvSpPr>
        <p:spPr bwMode="auto">
          <a:xfrm>
            <a:off x="7791450" y="1268413"/>
            <a:ext cx="1352550" cy="788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5000"/>
              </a:lnSpc>
            </a:pPr>
            <a:r>
              <a:rPr lang="en-US" altLang="it-IT" sz="1900">
                <a:latin typeface="Arial" panose="020B0604020202020204" pitchFamily="34" charset="0"/>
              </a:rPr>
              <a:t>QRS </a:t>
            </a:r>
            <a:r>
              <a:rPr lang="en-US" altLang="it-IT" sz="1900"/>
              <a:t>Duration</a:t>
            </a:r>
            <a:r>
              <a:rPr lang="en-US" altLang="it-IT" sz="1900">
                <a:latin typeface="Arial" panose="020B0604020202020204" pitchFamily="34" charset="0"/>
              </a:rPr>
              <a:t> (msec)</a:t>
            </a:r>
          </a:p>
        </p:txBody>
      </p:sp>
      <p:sp>
        <p:nvSpPr>
          <p:cNvPr id="56324" name="Rectangle 4">
            <a:extLst>
              <a:ext uri="{FF2B5EF4-FFF2-40B4-BE49-F238E27FC236}">
                <a16:creationId xmlns:a16="http://schemas.microsoft.com/office/drawing/2014/main" id="{CAE74E23-6042-4C45-97BD-B25D5B537F71}"/>
              </a:ext>
            </a:extLst>
          </p:cNvPr>
          <p:cNvSpPr>
            <a:spLocks noChangeArrowheads="1"/>
          </p:cNvSpPr>
          <p:nvPr/>
        </p:nvSpPr>
        <p:spPr bwMode="auto">
          <a:xfrm>
            <a:off x="7961313" y="2301875"/>
            <a:ext cx="66040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&lt;90</a:t>
            </a:r>
          </a:p>
        </p:txBody>
      </p:sp>
      <p:sp>
        <p:nvSpPr>
          <p:cNvPr id="56325" name="Rectangle 5">
            <a:extLst>
              <a:ext uri="{FF2B5EF4-FFF2-40B4-BE49-F238E27FC236}">
                <a16:creationId xmlns:a16="http://schemas.microsoft.com/office/drawing/2014/main" id="{B8A81A92-495C-4613-847B-522477FE4885}"/>
              </a:ext>
            </a:extLst>
          </p:cNvPr>
          <p:cNvSpPr>
            <a:spLocks noChangeArrowheads="1"/>
          </p:cNvSpPr>
          <p:nvPr/>
        </p:nvSpPr>
        <p:spPr bwMode="auto">
          <a:xfrm>
            <a:off x="7943850" y="2606675"/>
            <a:ext cx="10096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90-120</a:t>
            </a:r>
          </a:p>
        </p:txBody>
      </p:sp>
      <p:sp>
        <p:nvSpPr>
          <p:cNvPr id="56326" name="Rectangle 6">
            <a:extLst>
              <a:ext uri="{FF2B5EF4-FFF2-40B4-BE49-F238E27FC236}">
                <a16:creationId xmlns:a16="http://schemas.microsoft.com/office/drawing/2014/main" id="{C7D2B10D-323E-4786-8E0F-DFCEBA27F478}"/>
              </a:ext>
            </a:extLst>
          </p:cNvPr>
          <p:cNvSpPr>
            <a:spLocks noChangeArrowheads="1"/>
          </p:cNvSpPr>
          <p:nvPr/>
        </p:nvSpPr>
        <p:spPr bwMode="auto">
          <a:xfrm>
            <a:off x="7899400" y="3140075"/>
            <a:ext cx="115570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120-170</a:t>
            </a:r>
          </a:p>
        </p:txBody>
      </p:sp>
      <p:sp>
        <p:nvSpPr>
          <p:cNvPr id="56327" name="Rectangle 7">
            <a:extLst>
              <a:ext uri="{FF2B5EF4-FFF2-40B4-BE49-F238E27FC236}">
                <a16:creationId xmlns:a16="http://schemas.microsoft.com/office/drawing/2014/main" id="{BE6C124C-6E02-45E7-B460-783DDE37A3DC}"/>
              </a:ext>
            </a:extLst>
          </p:cNvPr>
          <p:cNvSpPr>
            <a:spLocks noChangeArrowheads="1"/>
          </p:cNvSpPr>
          <p:nvPr/>
        </p:nvSpPr>
        <p:spPr bwMode="auto">
          <a:xfrm>
            <a:off x="7899400" y="3444875"/>
            <a:ext cx="115570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170-220</a:t>
            </a:r>
          </a:p>
        </p:txBody>
      </p:sp>
      <p:sp>
        <p:nvSpPr>
          <p:cNvPr id="56328" name="Rectangle 8">
            <a:extLst>
              <a:ext uri="{FF2B5EF4-FFF2-40B4-BE49-F238E27FC236}">
                <a16:creationId xmlns:a16="http://schemas.microsoft.com/office/drawing/2014/main" id="{4B6C3CAB-B611-48E3-902B-91B3EA3B2F8F}"/>
              </a:ext>
            </a:extLst>
          </p:cNvPr>
          <p:cNvSpPr>
            <a:spLocks noChangeArrowheads="1"/>
          </p:cNvSpPr>
          <p:nvPr/>
        </p:nvSpPr>
        <p:spPr bwMode="auto">
          <a:xfrm>
            <a:off x="7915275" y="4359275"/>
            <a:ext cx="808038"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&gt;220</a:t>
            </a:r>
          </a:p>
        </p:txBody>
      </p:sp>
      <p:sp>
        <p:nvSpPr>
          <p:cNvPr id="56329" name="Rectangle 9">
            <a:extLst>
              <a:ext uri="{FF2B5EF4-FFF2-40B4-BE49-F238E27FC236}">
                <a16:creationId xmlns:a16="http://schemas.microsoft.com/office/drawing/2014/main" id="{4CDCE2B0-1FCC-4865-9A63-B5E911385FB1}"/>
              </a:ext>
            </a:extLst>
          </p:cNvPr>
          <p:cNvSpPr>
            <a:spLocks noChangeArrowheads="1"/>
          </p:cNvSpPr>
          <p:nvPr/>
        </p:nvSpPr>
        <p:spPr bwMode="auto">
          <a:xfrm>
            <a:off x="5083175" y="5370513"/>
            <a:ext cx="324802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i="1"/>
              <a:t>Adapted from Gottipaty et al. JACC</a:t>
            </a:r>
            <a:r>
              <a:rPr lang="en-US" altLang="it-IT" sz="1400"/>
              <a:t>  1999; 33(2):145A (abstract 847-4)</a:t>
            </a:r>
          </a:p>
        </p:txBody>
      </p:sp>
      <p:sp>
        <p:nvSpPr>
          <p:cNvPr id="2195466" name="Rectangle 10">
            <a:extLst>
              <a:ext uri="{FF2B5EF4-FFF2-40B4-BE49-F238E27FC236}">
                <a16:creationId xmlns:a16="http://schemas.microsoft.com/office/drawing/2014/main" id="{8052B3CA-4AE1-4A4A-A5C4-A251242869B3}"/>
              </a:ext>
            </a:extLst>
          </p:cNvPr>
          <p:cNvSpPr>
            <a:spLocks noGrp="1" noChangeArrowheads="1"/>
          </p:cNvSpPr>
          <p:nvPr>
            <p:ph type="title"/>
          </p:nvPr>
        </p:nvSpPr>
        <p:spPr/>
        <p:txBody>
          <a:bodyPr/>
          <a:lstStyle/>
          <a:p>
            <a:pPr>
              <a:defRPr/>
            </a:pPr>
            <a:r>
              <a:rPr lang="en-US" altLang="it-IT" sz="2400"/>
              <a:t>QRS Duration: Proportional Mortality Increase</a:t>
            </a:r>
          </a:p>
        </p:txBody>
      </p:sp>
      <p:sp>
        <p:nvSpPr>
          <p:cNvPr id="56331" name="Rectangle 11">
            <a:extLst>
              <a:ext uri="{FF2B5EF4-FFF2-40B4-BE49-F238E27FC236}">
                <a16:creationId xmlns:a16="http://schemas.microsoft.com/office/drawing/2014/main" id="{B6F9E023-D45E-498F-97DC-95F44EBA922B}"/>
              </a:ext>
            </a:extLst>
          </p:cNvPr>
          <p:cNvSpPr>
            <a:spLocks noGrp="1" noChangeArrowheads="1"/>
          </p:cNvSpPr>
          <p:nvPr>
            <p:ph type="body" sz="half" idx="1"/>
          </p:nvPr>
        </p:nvSpPr>
        <p:spPr>
          <a:xfrm>
            <a:off x="685800" y="1978025"/>
            <a:ext cx="3257550" cy="4117975"/>
          </a:xfrm>
        </p:spPr>
        <p:txBody>
          <a:bodyPr/>
          <a:lstStyle/>
          <a:p>
            <a:r>
              <a:rPr lang="en-US" altLang="it-IT" sz="2000"/>
              <a:t>VEST study analysis</a:t>
            </a:r>
          </a:p>
          <a:p>
            <a:r>
              <a:rPr lang="en-US" altLang="it-IT" sz="2000"/>
              <a:t>NYHA Class II-IV patients</a:t>
            </a:r>
          </a:p>
          <a:p>
            <a:r>
              <a:rPr lang="en-US" altLang="it-IT" sz="2000"/>
              <a:t>3,654 ECGs digitally scanned</a:t>
            </a:r>
          </a:p>
          <a:p>
            <a:r>
              <a:rPr lang="en-US" altLang="it-IT" sz="2000"/>
              <a:t>Age, creatinine, LVEF, heart rate, and QRS duration found to be independent predictors of mortality</a:t>
            </a:r>
          </a:p>
          <a:p>
            <a:r>
              <a:rPr lang="en-US" altLang="it-IT" sz="2000"/>
              <a:t>Relative risk of widest QRS group 5x greater than narrowest</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2">
            <a:hlinkClick r:id="" action="ppaction://ole?verb=0"/>
            <a:extLst>
              <a:ext uri="{FF2B5EF4-FFF2-40B4-BE49-F238E27FC236}">
                <a16:creationId xmlns:a16="http://schemas.microsoft.com/office/drawing/2014/main" id="{039A35AB-7655-47E5-99B8-EAC6744DAA07}"/>
              </a:ext>
            </a:extLst>
          </p:cNvPr>
          <p:cNvGraphicFramePr>
            <a:graphicFrameLocks noChangeAspect="1"/>
          </p:cNvGraphicFramePr>
          <p:nvPr/>
        </p:nvGraphicFramePr>
        <p:xfrm>
          <a:off x="3640138" y="1241425"/>
          <a:ext cx="4592637" cy="4573588"/>
        </p:xfrm>
        <a:graphic>
          <a:graphicData uri="http://schemas.openxmlformats.org/presentationml/2006/ole">
            <mc:AlternateContent xmlns:mc="http://schemas.openxmlformats.org/markup-compatibility/2006">
              <mc:Choice xmlns:v="urn:schemas-microsoft-com:vml" Requires="v">
                <p:oleObj spid="_x0000_s58381" name="Chart" r:id="rId4" imgW="4591507" imgH="4572305" progId="MSGraph.Chart.8">
                  <p:embed followColorScheme="full"/>
                </p:oleObj>
              </mc:Choice>
              <mc:Fallback>
                <p:oleObj name="Chart" r:id="rId4" imgW="4591507" imgH="4572305"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0138" y="1241425"/>
                        <a:ext cx="4592637" cy="457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1" name="Rectangle 3">
            <a:extLst>
              <a:ext uri="{FF2B5EF4-FFF2-40B4-BE49-F238E27FC236}">
                <a16:creationId xmlns:a16="http://schemas.microsoft.com/office/drawing/2014/main" id="{3A73BB45-DA31-433D-8497-F03BF065E1D9}"/>
              </a:ext>
            </a:extLst>
          </p:cNvPr>
          <p:cNvSpPr>
            <a:spLocks noChangeArrowheads="1"/>
          </p:cNvSpPr>
          <p:nvPr/>
        </p:nvSpPr>
        <p:spPr bwMode="auto">
          <a:xfrm>
            <a:off x="7791450" y="1268413"/>
            <a:ext cx="1352550" cy="788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5000"/>
              </a:lnSpc>
            </a:pPr>
            <a:r>
              <a:rPr lang="en-US" altLang="it-IT" sz="1900">
                <a:latin typeface="Arial" panose="020B0604020202020204" pitchFamily="34" charset="0"/>
              </a:rPr>
              <a:t>QRS </a:t>
            </a:r>
            <a:r>
              <a:rPr lang="en-US" altLang="it-IT" sz="1900"/>
              <a:t>Duration</a:t>
            </a:r>
            <a:r>
              <a:rPr lang="en-US" altLang="it-IT" sz="1900">
                <a:latin typeface="Arial" panose="020B0604020202020204" pitchFamily="34" charset="0"/>
              </a:rPr>
              <a:t> (msec)</a:t>
            </a:r>
          </a:p>
        </p:txBody>
      </p:sp>
      <p:sp>
        <p:nvSpPr>
          <p:cNvPr id="58372" name="Rectangle 4">
            <a:extLst>
              <a:ext uri="{FF2B5EF4-FFF2-40B4-BE49-F238E27FC236}">
                <a16:creationId xmlns:a16="http://schemas.microsoft.com/office/drawing/2014/main" id="{2E12C607-5ECE-4BFF-8840-98BEC761A808}"/>
              </a:ext>
            </a:extLst>
          </p:cNvPr>
          <p:cNvSpPr>
            <a:spLocks noChangeArrowheads="1"/>
          </p:cNvSpPr>
          <p:nvPr/>
        </p:nvSpPr>
        <p:spPr bwMode="auto">
          <a:xfrm>
            <a:off x="7961313" y="2301875"/>
            <a:ext cx="66040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&lt;90</a:t>
            </a:r>
          </a:p>
        </p:txBody>
      </p:sp>
      <p:sp>
        <p:nvSpPr>
          <p:cNvPr id="58373" name="Rectangle 5">
            <a:extLst>
              <a:ext uri="{FF2B5EF4-FFF2-40B4-BE49-F238E27FC236}">
                <a16:creationId xmlns:a16="http://schemas.microsoft.com/office/drawing/2014/main" id="{6BC5B072-7EDB-4EEA-AABF-721D9FF1930B}"/>
              </a:ext>
            </a:extLst>
          </p:cNvPr>
          <p:cNvSpPr>
            <a:spLocks noChangeArrowheads="1"/>
          </p:cNvSpPr>
          <p:nvPr/>
        </p:nvSpPr>
        <p:spPr bwMode="auto">
          <a:xfrm>
            <a:off x="7943850" y="2606675"/>
            <a:ext cx="10096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90-120</a:t>
            </a:r>
          </a:p>
        </p:txBody>
      </p:sp>
      <p:sp>
        <p:nvSpPr>
          <p:cNvPr id="58374" name="Rectangle 6">
            <a:extLst>
              <a:ext uri="{FF2B5EF4-FFF2-40B4-BE49-F238E27FC236}">
                <a16:creationId xmlns:a16="http://schemas.microsoft.com/office/drawing/2014/main" id="{A448C0B7-DDD3-41FF-95AD-301AF82EDA89}"/>
              </a:ext>
            </a:extLst>
          </p:cNvPr>
          <p:cNvSpPr>
            <a:spLocks noChangeArrowheads="1"/>
          </p:cNvSpPr>
          <p:nvPr/>
        </p:nvSpPr>
        <p:spPr bwMode="auto">
          <a:xfrm>
            <a:off x="7899400" y="3140075"/>
            <a:ext cx="115570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120-170</a:t>
            </a:r>
          </a:p>
        </p:txBody>
      </p:sp>
      <p:sp>
        <p:nvSpPr>
          <p:cNvPr id="58375" name="Rectangle 7">
            <a:extLst>
              <a:ext uri="{FF2B5EF4-FFF2-40B4-BE49-F238E27FC236}">
                <a16:creationId xmlns:a16="http://schemas.microsoft.com/office/drawing/2014/main" id="{598ED43A-41B0-43FB-A37A-371EDFC64893}"/>
              </a:ext>
            </a:extLst>
          </p:cNvPr>
          <p:cNvSpPr>
            <a:spLocks noChangeArrowheads="1"/>
          </p:cNvSpPr>
          <p:nvPr/>
        </p:nvSpPr>
        <p:spPr bwMode="auto">
          <a:xfrm>
            <a:off x="7899400" y="3444875"/>
            <a:ext cx="115570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170-220</a:t>
            </a:r>
          </a:p>
        </p:txBody>
      </p:sp>
      <p:sp>
        <p:nvSpPr>
          <p:cNvPr id="58376" name="Rectangle 8">
            <a:extLst>
              <a:ext uri="{FF2B5EF4-FFF2-40B4-BE49-F238E27FC236}">
                <a16:creationId xmlns:a16="http://schemas.microsoft.com/office/drawing/2014/main" id="{C8EF1887-C972-4CDE-A9CF-8612BF11BBD8}"/>
              </a:ext>
            </a:extLst>
          </p:cNvPr>
          <p:cNvSpPr>
            <a:spLocks noChangeArrowheads="1"/>
          </p:cNvSpPr>
          <p:nvPr/>
        </p:nvSpPr>
        <p:spPr bwMode="auto">
          <a:xfrm>
            <a:off x="7915275" y="4359275"/>
            <a:ext cx="808038"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900" b="1"/>
              <a:t>&gt;220</a:t>
            </a:r>
          </a:p>
        </p:txBody>
      </p:sp>
      <p:sp>
        <p:nvSpPr>
          <p:cNvPr id="58377" name="Rectangle 9">
            <a:extLst>
              <a:ext uri="{FF2B5EF4-FFF2-40B4-BE49-F238E27FC236}">
                <a16:creationId xmlns:a16="http://schemas.microsoft.com/office/drawing/2014/main" id="{FA7B9837-5A38-4AF0-975C-E3D92C49B251}"/>
              </a:ext>
            </a:extLst>
          </p:cNvPr>
          <p:cNvSpPr>
            <a:spLocks noChangeArrowheads="1"/>
          </p:cNvSpPr>
          <p:nvPr/>
        </p:nvSpPr>
        <p:spPr bwMode="auto">
          <a:xfrm>
            <a:off x="5083175" y="5370513"/>
            <a:ext cx="324802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55" tIns="46988" rIns="95655" bIns="46988">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i="1"/>
              <a:t>Adapted from Gottipaty et al. JACC</a:t>
            </a:r>
            <a:r>
              <a:rPr lang="en-US" altLang="it-IT" sz="1400"/>
              <a:t>  1999; 33(2):145A (abstract 847-4)</a:t>
            </a:r>
          </a:p>
        </p:txBody>
      </p:sp>
      <p:sp>
        <p:nvSpPr>
          <p:cNvPr id="2224138" name="Rectangle 10">
            <a:extLst>
              <a:ext uri="{FF2B5EF4-FFF2-40B4-BE49-F238E27FC236}">
                <a16:creationId xmlns:a16="http://schemas.microsoft.com/office/drawing/2014/main" id="{94550091-1118-4A99-ADD4-6F1EC1E29D59}"/>
              </a:ext>
            </a:extLst>
          </p:cNvPr>
          <p:cNvSpPr>
            <a:spLocks noGrp="1" noChangeArrowheads="1"/>
          </p:cNvSpPr>
          <p:nvPr>
            <p:ph type="title"/>
          </p:nvPr>
        </p:nvSpPr>
        <p:spPr/>
        <p:txBody>
          <a:bodyPr/>
          <a:lstStyle/>
          <a:p>
            <a:pPr>
              <a:defRPr/>
            </a:pPr>
            <a:r>
              <a:rPr lang="en-US" altLang="it-IT" sz="2400"/>
              <a:t>QRS Duration: Proportional Mortality Increase</a:t>
            </a:r>
          </a:p>
        </p:txBody>
      </p:sp>
      <p:sp>
        <p:nvSpPr>
          <p:cNvPr id="58379" name="Rectangle 11">
            <a:extLst>
              <a:ext uri="{FF2B5EF4-FFF2-40B4-BE49-F238E27FC236}">
                <a16:creationId xmlns:a16="http://schemas.microsoft.com/office/drawing/2014/main" id="{B263DBD6-9E3E-4076-8A9D-7B6438020F1E}"/>
              </a:ext>
            </a:extLst>
          </p:cNvPr>
          <p:cNvSpPr>
            <a:spLocks noGrp="1" noChangeArrowheads="1"/>
          </p:cNvSpPr>
          <p:nvPr>
            <p:ph type="body" sz="half" idx="1"/>
          </p:nvPr>
        </p:nvSpPr>
        <p:spPr>
          <a:xfrm>
            <a:off x="685800" y="1978025"/>
            <a:ext cx="3257550" cy="4117975"/>
          </a:xfrm>
        </p:spPr>
        <p:txBody>
          <a:bodyPr/>
          <a:lstStyle/>
          <a:p>
            <a:r>
              <a:rPr lang="en-US" altLang="it-IT" sz="2000"/>
              <a:t>VEST study analysis</a:t>
            </a:r>
          </a:p>
          <a:p>
            <a:r>
              <a:rPr lang="en-US" altLang="it-IT" sz="2000"/>
              <a:t>NYHA Class II-IV patients</a:t>
            </a:r>
          </a:p>
          <a:p>
            <a:r>
              <a:rPr lang="en-US" altLang="it-IT" sz="2000"/>
              <a:t>3,654 ECGs digitally scanned</a:t>
            </a:r>
          </a:p>
          <a:p>
            <a:r>
              <a:rPr lang="en-US" altLang="it-IT" sz="2000"/>
              <a:t>Age, creatinine, LVEF, heart rate, and QRS duration found to be independent predictors of mortality</a:t>
            </a:r>
          </a:p>
          <a:p>
            <a:r>
              <a:rPr lang="en-US" altLang="it-IT" sz="2000"/>
              <a:t>Relative risk of widest QRS group 5x greater than narrowest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a:extLst>
              <a:ext uri="{FF2B5EF4-FFF2-40B4-BE49-F238E27FC236}">
                <a16:creationId xmlns:a16="http://schemas.microsoft.com/office/drawing/2014/main" id="{918CFEE0-1DC7-4998-A3D0-24E4EC692900}"/>
              </a:ext>
            </a:extLst>
          </p:cNvPr>
          <p:cNvSpPr txBox="1">
            <a:spLocks noChangeArrowheads="1"/>
          </p:cNvSpPr>
          <p:nvPr/>
        </p:nvSpPr>
        <p:spPr bwMode="auto">
          <a:xfrm>
            <a:off x="609600" y="5715000"/>
            <a:ext cx="3724275"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a:latin typeface="Tahoma" panose="020B0604030504040204" pitchFamily="34" charset="0"/>
              </a:rPr>
              <a:t>Shamim, et al. Int. J. Cardiol 1999; 70:171-178</a:t>
            </a:r>
          </a:p>
        </p:txBody>
      </p:sp>
      <p:sp>
        <p:nvSpPr>
          <p:cNvPr id="2226179" name="Rectangle 3">
            <a:extLst>
              <a:ext uri="{FF2B5EF4-FFF2-40B4-BE49-F238E27FC236}">
                <a16:creationId xmlns:a16="http://schemas.microsoft.com/office/drawing/2014/main" id="{BBD24C14-C69C-4009-9BAC-FC80B63D5775}"/>
              </a:ext>
            </a:extLst>
          </p:cNvPr>
          <p:cNvSpPr>
            <a:spLocks noGrp="1" noChangeArrowheads="1"/>
          </p:cNvSpPr>
          <p:nvPr>
            <p:ph type="title"/>
          </p:nvPr>
        </p:nvSpPr>
        <p:spPr/>
        <p:txBody>
          <a:bodyPr/>
          <a:lstStyle/>
          <a:p>
            <a:pPr>
              <a:defRPr/>
            </a:pPr>
            <a:r>
              <a:rPr lang="en-US" altLang="it-IT" sz="2000"/>
              <a:t>Graded Increase in Mortality with Widening QRS Duration</a:t>
            </a:r>
          </a:p>
        </p:txBody>
      </p:sp>
      <p:sp>
        <p:nvSpPr>
          <p:cNvPr id="2226180" name="Rectangle 4">
            <a:extLst>
              <a:ext uri="{FF2B5EF4-FFF2-40B4-BE49-F238E27FC236}">
                <a16:creationId xmlns:a16="http://schemas.microsoft.com/office/drawing/2014/main" id="{2ACFAE87-EF08-408C-924A-232ABA0DCD0E}"/>
              </a:ext>
            </a:extLst>
          </p:cNvPr>
          <p:cNvSpPr>
            <a:spLocks noGrp="1" noChangeArrowheads="1"/>
          </p:cNvSpPr>
          <p:nvPr>
            <p:ph type="body" sz="half" idx="1"/>
          </p:nvPr>
        </p:nvSpPr>
        <p:spPr>
          <a:xfrm>
            <a:off x="685800" y="2176463"/>
            <a:ext cx="3819525" cy="3919537"/>
          </a:xfrm>
        </p:spPr>
        <p:txBody>
          <a:bodyPr/>
          <a:lstStyle/>
          <a:p>
            <a:pPr>
              <a:defRPr/>
            </a:pPr>
            <a:r>
              <a:rPr lang="en-US" altLang="it-IT" sz="2400"/>
              <a:t>241 systolic heart failure patients followed for average of 31 months</a:t>
            </a:r>
          </a:p>
          <a:p>
            <a:pPr>
              <a:defRPr/>
            </a:pPr>
            <a:r>
              <a:rPr lang="en-US" altLang="it-IT" sz="2400"/>
              <a:t>Multivariate analysis showed IVCD, MVO2, and LVEF were best predictors of mortality</a:t>
            </a:r>
          </a:p>
          <a:p>
            <a:pPr lvl="1">
              <a:defRPr/>
            </a:pPr>
            <a:r>
              <a:rPr lang="en-US" altLang="it-IT" sz="2000"/>
              <a:t>IVCD hazard ratio = 1.010</a:t>
            </a:r>
          </a:p>
          <a:p>
            <a:pPr>
              <a:defRPr/>
            </a:pPr>
            <a:r>
              <a:rPr lang="en-US" altLang="it-IT" sz="2400"/>
              <a:t>Graded increase in mortality with increasing QRS duration</a:t>
            </a:r>
          </a:p>
        </p:txBody>
      </p:sp>
      <p:graphicFrame>
        <p:nvGraphicFramePr>
          <p:cNvPr id="60421" name="Object 5">
            <a:extLst>
              <a:ext uri="{FF2B5EF4-FFF2-40B4-BE49-F238E27FC236}">
                <a16:creationId xmlns:a16="http://schemas.microsoft.com/office/drawing/2014/main" id="{E386D9A7-E3C7-4DBB-BBFA-E71013EDF8EF}"/>
              </a:ext>
            </a:extLst>
          </p:cNvPr>
          <p:cNvGraphicFramePr>
            <a:graphicFrameLocks noGrp="1" noChangeAspect="1"/>
          </p:cNvGraphicFramePr>
          <p:nvPr>
            <p:ph type="chart" sz="half" idx="2"/>
          </p:nvPr>
        </p:nvGraphicFramePr>
        <p:xfrm>
          <a:off x="4638675" y="1836738"/>
          <a:ext cx="3617913" cy="3881437"/>
        </p:xfrm>
        <a:graphic>
          <a:graphicData uri="http://schemas.openxmlformats.org/presentationml/2006/ole">
            <mc:AlternateContent xmlns:mc="http://schemas.openxmlformats.org/markup-compatibility/2006">
              <mc:Choice xmlns:v="urn:schemas-microsoft-com:vml" Requires="v">
                <p:oleObj spid="_x0000_s60423" name="Chart" r:id="rId4" imgW="4105656" imgH="4572305" progId="MSGraph.Chart.8">
                  <p:embed followColorScheme="full"/>
                </p:oleObj>
              </mc:Choice>
              <mc:Fallback>
                <p:oleObj name="Chart" r:id="rId4" imgW="4105656" imgH="4572305" progId="MSGraph.Chart.8">
                  <p:embed followColorScheme="full"/>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8675" y="1836738"/>
                        <a:ext cx="3617913" cy="388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8946" name="Rectangle 2">
            <a:extLst>
              <a:ext uri="{FF2B5EF4-FFF2-40B4-BE49-F238E27FC236}">
                <a16:creationId xmlns:a16="http://schemas.microsoft.com/office/drawing/2014/main" id="{D1C20CE3-4458-4F9F-860D-26FAE9A971FF}"/>
              </a:ext>
            </a:extLst>
          </p:cNvPr>
          <p:cNvSpPr>
            <a:spLocks noGrp="1" noChangeArrowheads="1"/>
          </p:cNvSpPr>
          <p:nvPr>
            <p:ph type="title"/>
          </p:nvPr>
        </p:nvSpPr>
        <p:spPr/>
        <p:txBody>
          <a:bodyPr/>
          <a:lstStyle/>
          <a:p>
            <a:pPr>
              <a:defRPr/>
            </a:pPr>
            <a:r>
              <a:rPr lang="en-US" altLang="it-IT" sz="2000"/>
              <a:t>Hemodynamic Consequences of Ventricular Dysynchrony</a:t>
            </a:r>
          </a:p>
        </p:txBody>
      </p:sp>
      <p:graphicFrame>
        <p:nvGraphicFramePr>
          <p:cNvPr id="62467" name="Object 3">
            <a:extLst>
              <a:ext uri="{FF2B5EF4-FFF2-40B4-BE49-F238E27FC236}">
                <a16:creationId xmlns:a16="http://schemas.microsoft.com/office/drawing/2014/main" id="{F7F13F57-9714-4ACF-AB47-ABDB0C1D0A82}"/>
              </a:ext>
            </a:extLst>
          </p:cNvPr>
          <p:cNvGraphicFramePr>
            <a:graphicFrameLocks noGrp="1" noChangeAspect="1"/>
          </p:cNvGraphicFramePr>
          <p:nvPr>
            <p:ph type="chart" sz="half" idx="1"/>
          </p:nvPr>
        </p:nvGraphicFramePr>
        <p:xfrm>
          <a:off x="838200" y="1665288"/>
          <a:ext cx="7508875" cy="3800475"/>
        </p:xfrm>
        <a:graphic>
          <a:graphicData uri="http://schemas.openxmlformats.org/presentationml/2006/ole">
            <mc:AlternateContent xmlns:mc="http://schemas.openxmlformats.org/markup-compatibility/2006">
              <mc:Choice xmlns:v="urn:schemas-microsoft-com:vml" Requires="v">
                <p:oleObj spid="_x0000_s62483" name="Chart" r:id="rId4" imgW="8534705" imgH="4486656" progId="MSGraph.Chart.8">
                  <p:embed followColorScheme="full"/>
                </p:oleObj>
              </mc:Choice>
              <mc:Fallback>
                <p:oleObj name="Chart" r:id="rId4" imgW="8534705" imgH="4486656"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65288"/>
                        <a:ext cx="75088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2468" name="Text Box 4">
            <a:extLst>
              <a:ext uri="{FF2B5EF4-FFF2-40B4-BE49-F238E27FC236}">
                <a16:creationId xmlns:a16="http://schemas.microsoft.com/office/drawing/2014/main" id="{3BABEF19-C673-42B5-849E-AC7646E3CCEC}"/>
              </a:ext>
            </a:extLst>
          </p:cNvPr>
          <p:cNvSpPr txBox="1">
            <a:spLocks noChangeArrowheads="1"/>
          </p:cNvSpPr>
          <p:nvPr/>
        </p:nvSpPr>
        <p:spPr bwMode="auto">
          <a:xfrm>
            <a:off x="301625" y="2570163"/>
            <a:ext cx="1298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t>Start of QRS</a:t>
            </a:r>
          </a:p>
        </p:txBody>
      </p:sp>
      <p:sp>
        <p:nvSpPr>
          <p:cNvPr id="62469" name="Line 5">
            <a:extLst>
              <a:ext uri="{FF2B5EF4-FFF2-40B4-BE49-F238E27FC236}">
                <a16:creationId xmlns:a16="http://schemas.microsoft.com/office/drawing/2014/main" id="{53186866-984F-4857-91AA-6BB325612847}"/>
              </a:ext>
            </a:extLst>
          </p:cNvPr>
          <p:cNvSpPr>
            <a:spLocks noChangeShapeType="1"/>
          </p:cNvSpPr>
          <p:nvPr/>
        </p:nvSpPr>
        <p:spPr bwMode="auto">
          <a:xfrm>
            <a:off x="1471613" y="2362200"/>
            <a:ext cx="0" cy="228600"/>
          </a:xfrm>
          <a:prstGeom prst="line">
            <a:avLst/>
          </a:prstGeom>
          <a:noFill/>
          <a:ln w="12700">
            <a:solidFill>
              <a:srgbClr val="8F23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0" name="Line 6">
            <a:extLst>
              <a:ext uri="{FF2B5EF4-FFF2-40B4-BE49-F238E27FC236}">
                <a16:creationId xmlns:a16="http://schemas.microsoft.com/office/drawing/2014/main" id="{C2785D18-734B-42C6-A29C-708825D5CF02}"/>
              </a:ext>
            </a:extLst>
          </p:cNvPr>
          <p:cNvSpPr>
            <a:spLocks noChangeShapeType="1"/>
          </p:cNvSpPr>
          <p:nvPr/>
        </p:nvSpPr>
        <p:spPr bwMode="auto">
          <a:xfrm flipV="1">
            <a:off x="1471613" y="2819400"/>
            <a:ext cx="0" cy="152400"/>
          </a:xfrm>
          <a:prstGeom prst="line">
            <a:avLst/>
          </a:prstGeom>
          <a:noFill/>
          <a:ln w="12700">
            <a:solidFill>
              <a:srgbClr val="8F23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1" name="Line 7">
            <a:extLst>
              <a:ext uri="{FF2B5EF4-FFF2-40B4-BE49-F238E27FC236}">
                <a16:creationId xmlns:a16="http://schemas.microsoft.com/office/drawing/2014/main" id="{49D32D98-B2FC-4547-9792-7845C9E34465}"/>
              </a:ext>
            </a:extLst>
          </p:cNvPr>
          <p:cNvSpPr>
            <a:spLocks noChangeShapeType="1"/>
          </p:cNvSpPr>
          <p:nvPr/>
        </p:nvSpPr>
        <p:spPr bwMode="auto">
          <a:xfrm flipV="1">
            <a:off x="2220913" y="2814638"/>
            <a:ext cx="0" cy="152400"/>
          </a:xfrm>
          <a:prstGeom prst="line">
            <a:avLst/>
          </a:prstGeom>
          <a:noFill/>
          <a:ln w="12700">
            <a:solidFill>
              <a:srgbClr val="8F23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2" name="Line 8">
            <a:extLst>
              <a:ext uri="{FF2B5EF4-FFF2-40B4-BE49-F238E27FC236}">
                <a16:creationId xmlns:a16="http://schemas.microsoft.com/office/drawing/2014/main" id="{E25E9D39-2E75-4D7A-9693-52A40BD163EC}"/>
              </a:ext>
            </a:extLst>
          </p:cNvPr>
          <p:cNvSpPr>
            <a:spLocks noChangeShapeType="1"/>
          </p:cNvSpPr>
          <p:nvPr/>
        </p:nvSpPr>
        <p:spPr bwMode="auto">
          <a:xfrm flipV="1">
            <a:off x="2641600" y="2819400"/>
            <a:ext cx="0" cy="152400"/>
          </a:xfrm>
          <a:prstGeom prst="line">
            <a:avLst/>
          </a:prstGeom>
          <a:noFill/>
          <a:ln w="12700">
            <a:solidFill>
              <a:srgbClr val="8F23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3" name="Line 9">
            <a:extLst>
              <a:ext uri="{FF2B5EF4-FFF2-40B4-BE49-F238E27FC236}">
                <a16:creationId xmlns:a16="http://schemas.microsoft.com/office/drawing/2014/main" id="{DC1B06E9-0548-4138-BF4B-F2E09C840557}"/>
              </a:ext>
            </a:extLst>
          </p:cNvPr>
          <p:cNvSpPr>
            <a:spLocks noChangeShapeType="1"/>
          </p:cNvSpPr>
          <p:nvPr/>
        </p:nvSpPr>
        <p:spPr bwMode="auto">
          <a:xfrm flipV="1">
            <a:off x="5257800" y="2819400"/>
            <a:ext cx="0" cy="152400"/>
          </a:xfrm>
          <a:prstGeom prst="line">
            <a:avLst/>
          </a:prstGeom>
          <a:noFill/>
          <a:ln w="12700">
            <a:solidFill>
              <a:srgbClr val="8F23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4" name="Line 10">
            <a:extLst>
              <a:ext uri="{FF2B5EF4-FFF2-40B4-BE49-F238E27FC236}">
                <a16:creationId xmlns:a16="http://schemas.microsoft.com/office/drawing/2014/main" id="{1836541B-4968-4681-9F18-EB804169EA55}"/>
              </a:ext>
            </a:extLst>
          </p:cNvPr>
          <p:cNvSpPr>
            <a:spLocks noChangeShapeType="1"/>
          </p:cNvSpPr>
          <p:nvPr/>
        </p:nvSpPr>
        <p:spPr bwMode="auto">
          <a:xfrm flipV="1">
            <a:off x="6049963" y="2819400"/>
            <a:ext cx="0" cy="152400"/>
          </a:xfrm>
          <a:prstGeom prst="line">
            <a:avLst/>
          </a:prstGeom>
          <a:noFill/>
          <a:ln w="12700">
            <a:solidFill>
              <a:srgbClr val="8F23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2475" name="Text Box 11">
            <a:extLst>
              <a:ext uri="{FF2B5EF4-FFF2-40B4-BE49-F238E27FC236}">
                <a16:creationId xmlns:a16="http://schemas.microsoft.com/office/drawing/2014/main" id="{DC0B4F39-0118-4E23-9415-FC0E95DEED42}"/>
              </a:ext>
            </a:extLst>
          </p:cNvPr>
          <p:cNvSpPr txBox="1">
            <a:spLocks noChangeArrowheads="1"/>
          </p:cNvSpPr>
          <p:nvPr/>
        </p:nvSpPr>
        <p:spPr bwMode="auto">
          <a:xfrm>
            <a:off x="1905000" y="2559050"/>
            <a:ext cx="4492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i="1"/>
              <a:t>mc</a:t>
            </a:r>
          </a:p>
        </p:txBody>
      </p:sp>
      <p:sp>
        <p:nvSpPr>
          <p:cNvPr id="62476" name="Text Box 12">
            <a:extLst>
              <a:ext uri="{FF2B5EF4-FFF2-40B4-BE49-F238E27FC236}">
                <a16:creationId xmlns:a16="http://schemas.microsoft.com/office/drawing/2014/main" id="{56F9855A-F040-46B2-8FE9-D84F673429DE}"/>
              </a:ext>
            </a:extLst>
          </p:cNvPr>
          <p:cNvSpPr txBox="1">
            <a:spLocks noChangeArrowheads="1"/>
          </p:cNvSpPr>
          <p:nvPr/>
        </p:nvSpPr>
        <p:spPr bwMode="auto">
          <a:xfrm>
            <a:off x="2370138" y="2559050"/>
            <a:ext cx="4016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i="1"/>
              <a:t>ao</a:t>
            </a:r>
          </a:p>
        </p:txBody>
      </p:sp>
      <p:sp>
        <p:nvSpPr>
          <p:cNvPr id="62477" name="Text Box 13">
            <a:extLst>
              <a:ext uri="{FF2B5EF4-FFF2-40B4-BE49-F238E27FC236}">
                <a16:creationId xmlns:a16="http://schemas.microsoft.com/office/drawing/2014/main" id="{1FB23F96-A462-49DD-B769-E7B871DD76C2}"/>
              </a:ext>
            </a:extLst>
          </p:cNvPr>
          <p:cNvSpPr txBox="1">
            <a:spLocks noChangeArrowheads="1"/>
          </p:cNvSpPr>
          <p:nvPr/>
        </p:nvSpPr>
        <p:spPr bwMode="auto">
          <a:xfrm>
            <a:off x="5008563" y="2559050"/>
            <a:ext cx="384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i="1"/>
              <a:t>ac</a:t>
            </a:r>
          </a:p>
        </p:txBody>
      </p:sp>
      <p:sp>
        <p:nvSpPr>
          <p:cNvPr id="62478" name="Text Box 14">
            <a:extLst>
              <a:ext uri="{FF2B5EF4-FFF2-40B4-BE49-F238E27FC236}">
                <a16:creationId xmlns:a16="http://schemas.microsoft.com/office/drawing/2014/main" id="{BD85FE06-4C62-41CC-B8CD-2177C58B7A26}"/>
              </a:ext>
            </a:extLst>
          </p:cNvPr>
          <p:cNvSpPr txBox="1">
            <a:spLocks noChangeArrowheads="1"/>
          </p:cNvSpPr>
          <p:nvPr/>
        </p:nvSpPr>
        <p:spPr bwMode="auto">
          <a:xfrm>
            <a:off x="5864225" y="2559050"/>
            <a:ext cx="46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i="1"/>
              <a:t>mo</a:t>
            </a:r>
          </a:p>
        </p:txBody>
      </p:sp>
      <p:sp>
        <p:nvSpPr>
          <p:cNvPr id="62479" name="Text Box 15">
            <a:extLst>
              <a:ext uri="{FF2B5EF4-FFF2-40B4-BE49-F238E27FC236}">
                <a16:creationId xmlns:a16="http://schemas.microsoft.com/office/drawing/2014/main" id="{D7D25BE1-3197-4016-A4DF-61D1683FD2C3}"/>
              </a:ext>
            </a:extLst>
          </p:cNvPr>
          <p:cNvSpPr txBox="1">
            <a:spLocks noChangeArrowheads="1"/>
          </p:cNvSpPr>
          <p:nvPr/>
        </p:nvSpPr>
        <p:spPr bwMode="auto">
          <a:xfrm>
            <a:off x="228600" y="6045200"/>
            <a:ext cx="3613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a:t> 1. Grines C, et al. </a:t>
            </a:r>
            <a:r>
              <a:rPr lang="en-US" altLang="it-IT" sz="1400" i="1"/>
              <a:t>Circulation</a:t>
            </a:r>
            <a:r>
              <a:rPr lang="en-US" altLang="it-IT" sz="1400"/>
              <a:t> 1989;79:845-853</a:t>
            </a:r>
          </a:p>
          <a:p>
            <a:r>
              <a:rPr lang="en-US" altLang="it-IT" sz="1400"/>
              <a:t> 2. Xiao, et al. </a:t>
            </a:r>
            <a:r>
              <a:rPr lang="en-US" altLang="it-IT" sz="1400" i="1"/>
              <a:t>Br Heart J </a:t>
            </a:r>
            <a:r>
              <a:rPr lang="en-US" altLang="it-IT" sz="1400"/>
              <a:t>1991;66:443-447</a:t>
            </a:r>
          </a:p>
        </p:txBody>
      </p:sp>
      <p:sp>
        <p:nvSpPr>
          <p:cNvPr id="62480" name="Text Box 16">
            <a:extLst>
              <a:ext uri="{FF2B5EF4-FFF2-40B4-BE49-F238E27FC236}">
                <a16:creationId xmlns:a16="http://schemas.microsoft.com/office/drawing/2014/main" id="{C2F8E62B-C2DB-417C-AF37-E84AE4AFCFC1}"/>
              </a:ext>
            </a:extLst>
          </p:cNvPr>
          <p:cNvSpPr txBox="1">
            <a:spLocks noChangeArrowheads="1"/>
          </p:cNvSpPr>
          <p:nvPr/>
        </p:nvSpPr>
        <p:spPr bwMode="auto">
          <a:xfrm>
            <a:off x="4637088" y="6045200"/>
            <a:ext cx="32178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a:t> 3. Xiao et al. </a:t>
            </a:r>
            <a:r>
              <a:rPr lang="en-US" altLang="it-IT" sz="1400" i="1"/>
              <a:t>Br Heart J </a:t>
            </a:r>
            <a:r>
              <a:rPr lang="en-US" altLang="it-IT" sz="1400"/>
              <a:t>1992;68:403-407</a:t>
            </a:r>
          </a:p>
          <a:p>
            <a:r>
              <a:rPr lang="en-US" altLang="it-IT" sz="1400"/>
              <a:t> 4. Curry C, et al. </a:t>
            </a:r>
            <a:r>
              <a:rPr lang="en-US" altLang="it-IT" sz="1400" i="1"/>
              <a:t>Circulation</a:t>
            </a:r>
            <a:r>
              <a:rPr lang="en-US" altLang="it-IT" sz="1400"/>
              <a:t> 2000;101:e2</a:t>
            </a:r>
          </a:p>
        </p:txBody>
      </p:sp>
      <p:sp>
        <p:nvSpPr>
          <p:cNvPr id="62481" name="Rectangle 17">
            <a:extLst>
              <a:ext uri="{FF2B5EF4-FFF2-40B4-BE49-F238E27FC236}">
                <a16:creationId xmlns:a16="http://schemas.microsoft.com/office/drawing/2014/main" id="{EF97A6F3-5071-4E4B-9D31-5FB17783CE2F}"/>
              </a:ext>
            </a:extLst>
          </p:cNvPr>
          <p:cNvSpPr>
            <a:spLocks noChangeArrowheads="1"/>
          </p:cNvSpPr>
          <p:nvPr/>
        </p:nvSpPr>
        <p:spPr bwMode="auto">
          <a:xfrm>
            <a:off x="755650" y="3741738"/>
            <a:ext cx="758507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2057400" indent="-228600">
              <a:spcBef>
                <a:spcPct val="20000"/>
              </a:spcBef>
              <a:buClr>
                <a:srgbClr val="FF3300"/>
              </a:buClr>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2000"/>
              <a:t>Reduced LV filling time </a:t>
            </a:r>
            <a:r>
              <a:rPr lang="en-US" altLang="it-IT" sz="2000" baseline="30000"/>
              <a:t>1,2</a:t>
            </a:r>
            <a:endParaRPr lang="en-US" altLang="it-IT" sz="2000"/>
          </a:p>
          <a:p>
            <a:r>
              <a:rPr lang="en-US" altLang="it-IT" sz="2000"/>
              <a:t>Prolonged mitral regurgitation </a:t>
            </a:r>
            <a:r>
              <a:rPr lang="en-US" altLang="it-IT" sz="2000" baseline="30000"/>
              <a:t>1,2</a:t>
            </a:r>
            <a:endParaRPr lang="en-US" altLang="it-IT" sz="2000"/>
          </a:p>
          <a:p>
            <a:r>
              <a:rPr lang="en-US" altLang="it-IT" sz="2000"/>
              <a:t>Impaired systolic function (depressed dP/dt) </a:t>
            </a:r>
            <a:r>
              <a:rPr lang="en-US" altLang="it-IT" sz="2000" baseline="30000"/>
              <a:t>3,4</a:t>
            </a:r>
            <a:endParaRPr lang="en-US" altLang="it-IT" sz="2000"/>
          </a:p>
          <a:p>
            <a:r>
              <a:rPr lang="en-US" altLang="it-IT" sz="2000"/>
              <a:t>Abnormal septal wall motion </a:t>
            </a:r>
            <a:r>
              <a:rPr lang="en-US" altLang="it-IT" sz="2000" baseline="30000"/>
              <a:t>1</a:t>
            </a:r>
            <a:endParaRPr lang="en-US" altLang="it-IT" sz="2000"/>
          </a:p>
          <a:p>
            <a:r>
              <a:rPr lang="en-US" altLang="it-IT" sz="2000"/>
              <a:t>Mechanical and temporal dysynchrony </a:t>
            </a:r>
            <a:r>
              <a:rPr lang="en-US" altLang="it-IT" sz="2000" baseline="30000"/>
              <a:t>4</a:t>
            </a:r>
            <a:endParaRPr lang="en-US" altLang="it-IT" sz="2000"/>
          </a:p>
          <a:p>
            <a:endParaRPr lang="en-US" altLang="it-IT" sz="200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19522EA9-1718-42B8-B4F2-F5B8586FD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7363" y="1693863"/>
            <a:ext cx="3271837" cy="896937"/>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Line 3">
            <a:extLst>
              <a:ext uri="{FF2B5EF4-FFF2-40B4-BE49-F238E27FC236}">
                <a16:creationId xmlns:a16="http://schemas.microsoft.com/office/drawing/2014/main" id="{2B3C9E6D-234A-49BB-A444-6EAF87A2029D}"/>
              </a:ext>
            </a:extLst>
          </p:cNvPr>
          <p:cNvSpPr>
            <a:spLocks noChangeShapeType="1"/>
          </p:cNvSpPr>
          <p:nvPr/>
        </p:nvSpPr>
        <p:spPr bwMode="auto">
          <a:xfrm>
            <a:off x="1435100" y="2817813"/>
            <a:ext cx="0" cy="1066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4516" name="Text Box 4">
            <a:extLst>
              <a:ext uri="{FF2B5EF4-FFF2-40B4-BE49-F238E27FC236}">
                <a16:creationId xmlns:a16="http://schemas.microsoft.com/office/drawing/2014/main" id="{D3C2C928-7BD4-4E22-88DF-8F71EE44EF97}"/>
              </a:ext>
            </a:extLst>
          </p:cNvPr>
          <p:cNvSpPr txBox="1">
            <a:spLocks noChangeArrowheads="1"/>
          </p:cNvSpPr>
          <p:nvPr/>
        </p:nvSpPr>
        <p:spPr bwMode="auto">
          <a:xfrm>
            <a:off x="212725" y="5759450"/>
            <a:ext cx="4097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t>Toussaint J-F, et al. </a:t>
            </a:r>
            <a:r>
              <a:rPr lang="en-US" altLang="it-IT" sz="1600" i="1"/>
              <a:t>PACE</a:t>
            </a:r>
            <a:r>
              <a:rPr lang="en-US" altLang="it-IT" sz="1600"/>
              <a:t> 2002;25:178-182</a:t>
            </a:r>
          </a:p>
        </p:txBody>
      </p:sp>
      <p:grpSp>
        <p:nvGrpSpPr>
          <p:cNvPr id="64517" name="Group 5">
            <a:extLst>
              <a:ext uri="{FF2B5EF4-FFF2-40B4-BE49-F238E27FC236}">
                <a16:creationId xmlns:a16="http://schemas.microsoft.com/office/drawing/2014/main" id="{AD500043-A676-4BE5-96D9-DC95690A8345}"/>
              </a:ext>
            </a:extLst>
          </p:cNvPr>
          <p:cNvGrpSpPr>
            <a:grpSpLocks/>
          </p:cNvGrpSpPr>
          <p:nvPr/>
        </p:nvGrpSpPr>
        <p:grpSpPr bwMode="auto">
          <a:xfrm>
            <a:off x="6675438" y="4046538"/>
            <a:ext cx="2163762" cy="1050925"/>
            <a:chOff x="4205" y="2640"/>
            <a:chExt cx="1363" cy="662"/>
          </a:xfrm>
        </p:grpSpPr>
        <p:pic>
          <p:nvPicPr>
            <p:cNvPr id="2293766" name="normal.avi">
              <a:hlinkClick r:id="" action="ppaction://media"/>
              <a:extLst>
                <a:ext uri="{FF2B5EF4-FFF2-40B4-BE49-F238E27FC236}">
                  <a16:creationId xmlns:a16="http://schemas.microsoft.com/office/drawing/2014/main" id="{0FBCC1E1-FD8D-4D7E-A03A-64787DAD90DA}"/>
                </a:ext>
              </a:extLst>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4205" y="2640"/>
              <a:ext cx="662"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67" name="dcm.avi">
              <a:hlinkClick r:id="" action="ppaction://media"/>
              <a:extLst>
                <a:ext uri="{FF2B5EF4-FFF2-40B4-BE49-F238E27FC236}">
                  <a16:creationId xmlns:a16="http://schemas.microsoft.com/office/drawing/2014/main" id="{3EADE3A1-6E92-4D2E-98E7-C1AE27C163BA}"/>
                </a:ext>
              </a:extLst>
            </p:cNvPr>
            <p:cNvPicPr>
              <a:picLocks noRot="1" noChangeAspect="1" noChangeArrowheads="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4877" y="2640"/>
              <a:ext cx="691"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93768" name="Rectangle 8">
            <a:extLst>
              <a:ext uri="{FF2B5EF4-FFF2-40B4-BE49-F238E27FC236}">
                <a16:creationId xmlns:a16="http://schemas.microsoft.com/office/drawing/2014/main" id="{419DFFB5-2F63-40B3-BE34-247922669848}"/>
              </a:ext>
            </a:extLst>
          </p:cNvPr>
          <p:cNvSpPr>
            <a:spLocks noGrp="1" noChangeArrowheads="1"/>
          </p:cNvSpPr>
          <p:nvPr>
            <p:ph type="title"/>
          </p:nvPr>
        </p:nvSpPr>
        <p:spPr/>
        <p:txBody>
          <a:bodyPr/>
          <a:lstStyle/>
          <a:p>
            <a:pPr>
              <a:defRPr/>
            </a:pPr>
            <a:r>
              <a:rPr lang="en-US" altLang="it-IT"/>
              <a:t>Electromechanical Decoupling</a:t>
            </a:r>
          </a:p>
        </p:txBody>
      </p:sp>
      <p:sp>
        <p:nvSpPr>
          <p:cNvPr id="2293769" name="Rectangle 9">
            <a:extLst>
              <a:ext uri="{FF2B5EF4-FFF2-40B4-BE49-F238E27FC236}">
                <a16:creationId xmlns:a16="http://schemas.microsoft.com/office/drawing/2014/main" id="{86A6D19D-7513-4E81-86AC-BE17679300B2}"/>
              </a:ext>
            </a:extLst>
          </p:cNvPr>
          <p:cNvSpPr>
            <a:spLocks noGrp="1" noChangeArrowheads="1"/>
          </p:cNvSpPr>
          <p:nvPr>
            <p:ph type="body" idx="1"/>
          </p:nvPr>
        </p:nvSpPr>
        <p:spPr>
          <a:xfrm>
            <a:off x="892175" y="2084388"/>
            <a:ext cx="7359650" cy="4011612"/>
          </a:xfrm>
        </p:spPr>
        <p:txBody>
          <a:bodyPr/>
          <a:lstStyle/>
          <a:p>
            <a:pPr>
              <a:defRPr/>
            </a:pPr>
            <a:r>
              <a:rPr lang="en-US" altLang="it-IT"/>
              <a:t>Electrical disturbance</a:t>
            </a:r>
          </a:p>
          <a:p>
            <a:pPr lvl="1">
              <a:defRPr/>
            </a:pPr>
            <a:r>
              <a:rPr lang="en-US" altLang="it-IT"/>
              <a:t>wide QRS</a:t>
            </a:r>
          </a:p>
          <a:p>
            <a:pPr lvl="1">
              <a:defRPr/>
            </a:pPr>
            <a:r>
              <a:rPr lang="en-US" altLang="it-IT"/>
              <a:t>LBBB</a:t>
            </a:r>
          </a:p>
          <a:p>
            <a:pPr>
              <a:defRPr/>
            </a:pPr>
            <a:endParaRPr lang="en-US" altLang="it-IT"/>
          </a:p>
          <a:p>
            <a:pPr>
              <a:defRPr/>
            </a:pPr>
            <a:endParaRPr lang="en-US" altLang="it-IT"/>
          </a:p>
          <a:p>
            <a:pPr>
              <a:defRPr/>
            </a:pPr>
            <a:r>
              <a:rPr lang="en-US" altLang="it-IT"/>
              <a:t>Mechanical dysynchrony</a:t>
            </a:r>
          </a:p>
          <a:p>
            <a:pPr lvl="1">
              <a:defRPr/>
            </a:pPr>
            <a:r>
              <a:rPr lang="en-US" altLang="it-IT"/>
              <a:t>Impaired intra- and inter-ventricular function</a:t>
            </a:r>
          </a:p>
          <a:p>
            <a:pPr lvl="1">
              <a:defRPr/>
            </a:pPr>
            <a:endParaRPr lang="en-US" altLang="it-IT"/>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6562" name="Group 2">
            <a:extLst>
              <a:ext uri="{FF2B5EF4-FFF2-40B4-BE49-F238E27FC236}">
                <a16:creationId xmlns:a16="http://schemas.microsoft.com/office/drawing/2014/main" id="{97E13C01-10EB-43DE-8558-FA514139C498}"/>
              </a:ext>
            </a:extLst>
          </p:cNvPr>
          <p:cNvGrpSpPr>
            <a:grpSpLocks/>
          </p:cNvGrpSpPr>
          <p:nvPr/>
        </p:nvGrpSpPr>
        <p:grpSpPr bwMode="auto">
          <a:xfrm>
            <a:off x="5281613" y="6042025"/>
            <a:ext cx="3676650" cy="639763"/>
            <a:chOff x="3444" y="3800"/>
            <a:chExt cx="2316" cy="403"/>
          </a:xfrm>
        </p:grpSpPr>
        <p:graphicFrame>
          <p:nvGraphicFramePr>
            <p:cNvPr id="66587" name="Object 3">
              <a:extLst>
                <a:ext uri="{FF2B5EF4-FFF2-40B4-BE49-F238E27FC236}">
                  <a16:creationId xmlns:a16="http://schemas.microsoft.com/office/drawing/2014/main" id="{D03CB3B7-C58E-498F-BAF1-FAD418011B0C}"/>
                </a:ext>
              </a:extLst>
            </p:cNvPr>
            <p:cNvGraphicFramePr>
              <a:graphicFrameLocks noChangeAspect="1"/>
            </p:cNvGraphicFramePr>
            <p:nvPr/>
          </p:nvGraphicFramePr>
          <p:xfrm>
            <a:off x="3444" y="3884"/>
            <a:ext cx="280" cy="287"/>
          </p:xfrm>
          <a:graphic>
            <a:graphicData uri="http://schemas.openxmlformats.org/presentationml/2006/ole">
              <mc:AlternateContent xmlns:mc="http://schemas.openxmlformats.org/markup-compatibility/2006">
                <mc:Choice xmlns:v="urn:schemas-microsoft-com:vml" Requires="v">
                  <p:oleObj spid="_x0000_s66590" name="Document" r:id="rId4" imgW="744220" imgH="762000" progId="Word.Document.8">
                    <p:embed/>
                  </p:oleObj>
                </mc:Choice>
                <mc:Fallback>
                  <p:oleObj name="Document" r:id="rId4" imgW="744220" imgH="7620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 y="3884"/>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88" name="Rectangle 4">
              <a:extLst>
                <a:ext uri="{FF2B5EF4-FFF2-40B4-BE49-F238E27FC236}">
                  <a16:creationId xmlns:a16="http://schemas.microsoft.com/office/drawing/2014/main" id="{6CF584B6-E28F-406A-8115-31BBB2E4CB94}"/>
                </a:ext>
              </a:extLst>
            </p:cNvPr>
            <p:cNvSpPr>
              <a:spLocks noChangeArrowheads="1"/>
            </p:cNvSpPr>
            <p:nvPr/>
          </p:nvSpPr>
          <p:spPr bwMode="auto">
            <a:xfrm>
              <a:off x="3744" y="3800"/>
              <a:ext cx="201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a:t>
              </a:r>
            </a:p>
            <a:p>
              <a:pPr algn="just"/>
              <a:r>
                <a:rPr lang="it-IT" altLang="it-IT" sz="1200" b="1">
                  <a:solidFill>
                    <a:schemeClr val="bg1"/>
                  </a:solidFill>
                </a:rPr>
                <a:t>Federico II</a:t>
              </a:r>
            </a:p>
          </p:txBody>
        </p:sp>
      </p:grpSp>
      <p:grpSp>
        <p:nvGrpSpPr>
          <p:cNvPr id="1129477" name="Group 5">
            <a:extLst>
              <a:ext uri="{FF2B5EF4-FFF2-40B4-BE49-F238E27FC236}">
                <a16:creationId xmlns:a16="http://schemas.microsoft.com/office/drawing/2014/main" id="{4DF0A200-8488-4C35-AB84-BD85C02CAF20}"/>
              </a:ext>
            </a:extLst>
          </p:cNvPr>
          <p:cNvGrpSpPr>
            <a:grpSpLocks/>
          </p:cNvGrpSpPr>
          <p:nvPr/>
        </p:nvGrpSpPr>
        <p:grpSpPr bwMode="auto">
          <a:xfrm>
            <a:off x="152400" y="4152900"/>
            <a:ext cx="8610600" cy="762000"/>
            <a:chOff x="96" y="2760"/>
            <a:chExt cx="5424" cy="480"/>
          </a:xfrm>
        </p:grpSpPr>
        <p:sp>
          <p:nvSpPr>
            <p:cNvPr id="66580" name="Oval 6">
              <a:extLst>
                <a:ext uri="{FF2B5EF4-FFF2-40B4-BE49-F238E27FC236}">
                  <a16:creationId xmlns:a16="http://schemas.microsoft.com/office/drawing/2014/main" id="{1E533131-075D-480C-ADAF-2F0EB8B9C580}"/>
                </a:ext>
              </a:extLst>
            </p:cNvPr>
            <p:cNvSpPr>
              <a:spLocks noChangeArrowheads="1"/>
            </p:cNvSpPr>
            <p:nvPr/>
          </p:nvSpPr>
          <p:spPr bwMode="auto">
            <a:xfrm>
              <a:off x="1104" y="2784"/>
              <a:ext cx="1008" cy="432"/>
            </a:xfrm>
            <a:prstGeom prst="ellipse">
              <a:avLst/>
            </a:prstGeom>
            <a:solidFill>
              <a:srgbClr val="FFFF00"/>
            </a:solidFill>
            <a:ln w="19050">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66581" name="Text Box 7">
              <a:extLst>
                <a:ext uri="{FF2B5EF4-FFF2-40B4-BE49-F238E27FC236}">
                  <a16:creationId xmlns:a16="http://schemas.microsoft.com/office/drawing/2014/main" id="{80E071F8-8EEC-4B13-A736-48D5491113CD}"/>
                </a:ext>
              </a:extLst>
            </p:cNvPr>
            <p:cNvSpPr txBox="1">
              <a:spLocks noChangeArrowheads="1"/>
            </p:cNvSpPr>
            <p:nvPr/>
          </p:nvSpPr>
          <p:spPr bwMode="auto">
            <a:xfrm>
              <a:off x="1056" y="2836"/>
              <a:ext cx="1200" cy="327"/>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2800" b="1"/>
                <a:t>580.000</a:t>
              </a:r>
            </a:p>
          </p:txBody>
        </p:sp>
        <p:sp>
          <p:nvSpPr>
            <p:cNvPr id="66582" name="Rectangle 8">
              <a:extLst>
                <a:ext uri="{FF2B5EF4-FFF2-40B4-BE49-F238E27FC236}">
                  <a16:creationId xmlns:a16="http://schemas.microsoft.com/office/drawing/2014/main" id="{E99896CC-3F77-430A-ADD3-F83A837712E9}"/>
                </a:ext>
              </a:extLst>
            </p:cNvPr>
            <p:cNvSpPr>
              <a:spLocks noChangeArrowheads="1"/>
            </p:cNvSpPr>
            <p:nvPr/>
          </p:nvSpPr>
          <p:spPr bwMode="auto">
            <a:xfrm>
              <a:off x="2496" y="2760"/>
              <a:ext cx="1152" cy="480"/>
            </a:xfrm>
            <a:prstGeom prst="rect">
              <a:avLst/>
            </a:prstGeom>
            <a:solidFill>
              <a:srgbClr val="FFFF00"/>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66583" name="Text Box 9">
              <a:extLst>
                <a:ext uri="{FF2B5EF4-FFF2-40B4-BE49-F238E27FC236}">
                  <a16:creationId xmlns:a16="http://schemas.microsoft.com/office/drawing/2014/main" id="{DEB616C2-D333-4C47-9D9C-6843D0B08A33}"/>
                </a:ext>
              </a:extLst>
            </p:cNvPr>
            <p:cNvSpPr txBox="1">
              <a:spLocks noChangeArrowheads="1"/>
            </p:cNvSpPr>
            <p:nvPr/>
          </p:nvSpPr>
          <p:spPr bwMode="auto">
            <a:xfrm>
              <a:off x="2496" y="2837"/>
              <a:ext cx="1200" cy="327"/>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2800" b="1"/>
                <a:t>6.5 Milioni</a:t>
              </a:r>
            </a:p>
          </p:txBody>
        </p:sp>
        <p:sp>
          <p:nvSpPr>
            <p:cNvPr id="66584" name="Oval 10">
              <a:extLst>
                <a:ext uri="{FF2B5EF4-FFF2-40B4-BE49-F238E27FC236}">
                  <a16:creationId xmlns:a16="http://schemas.microsoft.com/office/drawing/2014/main" id="{04ECFB66-B7D4-4A38-BF3C-52C7AEFA6182}"/>
                </a:ext>
              </a:extLst>
            </p:cNvPr>
            <p:cNvSpPr>
              <a:spLocks noChangeArrowheads="1"/>
            </p:cNvSpPr>
            <p:nvPr/>
          </p:nvSpPr>
          <p:spPr bwMode="auto">
            <a:xfrm>
              <a:off x="4080" y="2784"/>
              <a:ext cx="1440" cy="432"/>
            </a:xfrm>
            <a:prstGeom prst="ellipse">
              <a:avLst/>
            </a:prstGeom>
            <a:solidFill>
              <a:srgbClr val="FFFF00"/>
            </a:solidFill>
            <a:ln w="19050">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66585" name="Text Box 11">
              <a:extLst>
                <a:ext uri="{FF2B5EF4-FFF2-40B4-BE49-F238E27FC236}">
                  <a16:creationId xmlns:a16="http://schemas.microsoft.com/office/drawing/2014/main" id="{3BD58D0F-BB95-4DF9-8074-AD7C3A3E3105}"/>
                </a:ext>
              </a:extLst>
            </p:cNvPr>
            <p:cNvSpPr txBox="1">
              <a:spLocks noChangeArrowheads="1"/>
            </p:cNvSpPr>
            <p:nvPr/>
          </p:nvSpPr>
          <p:spPr bwMode="auto">
            <a:xfrm>
              <a:off x="4224" y="2836"/>
              <a:ext cx="1200" cy="327"/>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2800" b="1"/>
                <a:t>300.000</a:t>
              </a:r>
            </a:p>
          </p:txBody>
        </p:sp>
        <p:sp>
          <p:nvSpPr>
            <p:cNvPr id="66586" name="Text Box 12">
              <a:extLst>
                <a:ext uri="{FF2B5EF4-FFF2-40B4-BE49-F238E27FC236}">
                  <a16:creationId xmlns:a16="http://schemas.microsoft.com/office/drawing/2014/main" id="{8C2E9730-C1CE-45BF-A346-42F0637A9960}"/>
                </a:ext>
              </a:extLst>
            </p:cNvPr>
            <p:cNvSpPr txBox="1">
              <a:spLocks noChangeArrowheads="1"/>
            </p:cNvSpPr>
            <p:nvPr/>
          </p:nvSpPr>
          <p:spPr bwMode="auto">
            <a:xfrm>
              <a:off x="96" y="2817"/>
              <a:ext cx="1008" cy="365"/>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3200">
                  <a:solidFill>
                    <a:srgbClr val="FFFF00"/>
                  </a:solidFill>
                  <a:latin typeface="Tempus Sans ITC" panose="04020404030D07020202" pitchFamily="82" charset="0"/>
                </a:rPr>
                <a:t>Europa</a:t>
              </a:r>
            </a:p>
          </p:txBody>
        </p:sp>
      </p:grpSp>
      <p:grpSp>
        <p:nvGrpSpPr>
          <p:cNvPr id="1129485" name="Group 13">
            <a:extLst>
              <a:ext uri="{FF2B5EF4-FFF2-40B4-BE49-F238E27FC236}">
                <a16:creationId xmlns:a16="http://schemas.microsoft.com/office/drawing/2014/main" id="{A021C64E-6E76-47EA-ACC2-C4DA4D5D9070}"/>
              </a:ext>
            </a:extLst>
          </p:cNvPr>
          <p:cNvGrpSpPr>
            <a:grpSpLocks/>
          </p:cNvGrpSpPr>
          <p:nvPr/>
        </p:nvGrpSpPr>
        <p:grpSpPr bwMode="auto">
          <a:xfrm>
            <a:off x="228600" y="1489075"/>
            <a:ext cx="8610600" cy="2038350"/>
            <a:chOff x="144" y="926"/>
            <a:chExt cx="5424" cy="1284"/>
          </a:xfrm>
        </p:grpSpPr>
        <p:grpSp>
          <p:nvGrpSpPr>
            <p:cNvPr id="66568" name="Group 14">
              <a:extLst>
                <a:ext uri="{FF2B5EF4-FFF2-40B4-BE49-F238E27FC236}">
                  <a16:creationId xmlns:a16="http://schemas.microsoft.com/office/drawing/2014/main" id="{B0E28968-6A13-4D20-B9A5-6C32DEC7FF66}"/>
                </a:ext>
              </a:extLst>
            </p:cNvPr>
            <p:cNvGrpSpPr>
              <a:grpSpLocks/>
            </p:cNvGrpSpPr>
            <p:nvPr/>
          </p:nvGrpSpPr>
          <p:grpSpPr bwMode="auto">
            <a:xfrm>
              <a:off x="144" y="1730"/>
              <a:ext cx="5424" cy="480"/>
              <a:chOff x="144" y="1982"/>
              <a:chExt cx="5424" cy="480"/>
            </a:xfrm>
          </p:grpSpPr>
          <p:sp>
            <p:nvSpPr>
              <p:cNvPr id="66573" name="Oval 15">
                <a:extLst>
                  <a:ext uri="{FF2B5EF4-FFF2-40B4-BE49-F238E27FC236}">
                    <a16:creationId xmlns:a16="http://schemas.microsoft.com/office/drawing/2014/main" id="{E9D5209D-A18D-448C-AA63-4A34D89ABD2F}"/>
                  </a:ext>
                </a:extLst>
              </p:cNvPr>
              <p:cNvSpPr>
                <a:spLocks noChangeArrowheads="1"/>
              </p:cNvSpPr>
              <p:nvPr/>
            </p:nvSpPr>
            <p:spPr bwMode="auto">
              <a:xfrm>
                <a:off x="1056" y="2006"/>
                <a:ext cx="1008" cy="432"/>
              </a:xfrm>
              <a:prstGeom prst="ellipse">
                <a:avLst/>
              </a:prstGeom>
              <a:solidFill>
                <a:schemeClr val="accent1"/>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sz="3200"/>
              </a:p>
            </p:txBody>
          </p:sp>
          <p:sp>
            <p:nvSpPr>
              <p:cNvPr id="66574" name="Text Box 16">
                <a:extLst>
                  <a:ext uri="{FF2B5EF4-FFF2-40B4-BE49-F238E27FC236}">
                    <a16:creationId xmlns:a16="http://schemas.microsoft.com/office/drawing/2014/main" id="{89E95D18-F5EC-44E1-9256-945FF203EAB5}"/>
                  </a:ext>
                </a:extLst>
              </p:cNvPr>
              <p:cNvSpPr txBox="1">
                <a:spLocks noChangeArrowheads="1"/>
              </p:cNvSpPr>
              <p:nvPr/>
            </p:nvSpPr>
            <p:spPr bwMode="auto">
              <a:xfrm>
                <a:off x="1008" y="2058"/>
                <a:ext cx="1200" cy="327"/>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2800" b="1"/>
                  <a:t>400.000</a:t>
                </a:r>
              </a:p>
            </p:txBody>
          </p:sp>
          <p:sp>
            <p:nvSpPr>
              <p:cNvPr id="66575" name="Rectangle 17">
                <a:extLst>
                  <a:ext uri="{FF2B5EF4-FFF2-40B4-BE49-F238E27FC236}">
                    <a16:creationId xmlns:a16="http://schemas.microsoft.com/office/drawing/2014/main" id="{F4543589-3AF3-4EA9-B47B-4ED287664C86}"/>
                  </a:ext>
                </a:extLst>
              </p:cNvPr>
              <p:cNvSpPr>
                <a:spLocks noChangeArrowheads="1"/>
              </p:cNvSpPr>
              <p:nvPr/>
            </p:nvSpPr>
            <p:spPr bwMode="auto">
              <a:xfrm>
                <a:off x="2496" y="1982"/>
                <a:ext cx="1152" cy="480"/>
              </a:xfrm>
              <a:prstGeom prst="rect">
                <a:avLst/>
              </a:prstGeom>
              <a:solidFill>
                <a:schemeClr val="accent1"/>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66576" name="Text Box 18">
                <a:extLst>
                  <a:ext uri="{FF2B5EF4-FFF2-40B4-BE49-F238E27FC236}">
                    <a16:creationId xmlns:a16="http://schemas.microsoft.com/office/drawing/2014/main" id="{2B264D30-BDD8-4BF9-B8C6-17F324DEF483}"/>
                  </a:ext>
                </a:extLst>
              </p:cNvPr>
              <p:cNvSpPr txBox="1">
                <a:spLocks noChangeArrowheads="1"/>
              </p:cNvSpPr>
              <p:nvPr/>
            </p:nvSpPr>
            <p:spPr bwMode="auto">
              <a:xfrm>
                <a:off x="2496" y="2058"/>
                <a:ext cx="1200" cy="327"/>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2800" b="1"/>
                  <a:t>5.0 Milioni</a:t>
                </a:r>
              </a:p>
            </p:txBody>
          </p:sp>
          <p:sp>
            <p:nvSpPr>
              <p:cNvPr id="66577" name="Oval 19">
                <a:extLst>
                  <a:ext uri="{FF2B5EF4-FFF2-40B4-BE49-F238E27FC236}">
                    <a16:creationId xmlns:a16="http://schemas.microsoft.com/office/drawing/2014/main" id="{5ABEF207-E8A6-4323-A43D-0442C3E0ECBA}"/>
                  </a:ext>
                </a:extLst>
              </p:cNvPr>
              <p:cNvSpPr>
                <a:spLocks noChangeArrowheads="1"/>
              </p:cNvSpPr>
              <p:nvPr/>
            </p:nvSpPr>
            <p:spPr bwMode="auto">
              <a:xfrm>
                <a:off x="4128" y="2006"/>
                <a:ext cx="1440" cy="432"/>
              </a:xfrm>
              <a:prstGeom prst="ellipse">
                <a:avLst/>
              </a:prstGeom>
              <a:solidFill>
                <a:schemeClr val="accent1"/>
              </a:solidFill>
              <a:ln w="19050">
                <a:solidFill>
                  <a:schemeClr val="accent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66578" name="Text Box 20">
                <a:extLst>
                  <a:ext uri="{FF2B5EF4-FFF2-40B4-BE49-F238E27FC236}">
                    <a16:creationId xmlns:a16="http://schemas.microsoft.com/office/drawing/2014/main" id="{49F322AF-B268-4B8C-AAF6-6EC027FC0CD3}"/>
                  </a:ext>
                </a:extLst>
              </p:cNvPr>
              <p:cNvSpPr txBox="1">
                <a:spLocks noChangeArrowheads="1"/>
              </p:cNvSpPr>
              <p:nvPr/>
            </p:nvSpPr>
            <p:spPr bwMode="auto">
              <a:xfrm>
                <a:off x="4224" y="2058"/>
                <a:ext cx="1200" cy="327"/>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2800" b="1"/>
                  <a:t>250.000</a:t>
                </a:r>
              </a:p>
            </p:txBody>
          </p:sp>
          <p:sp>
            <p:nvSpPr>
              <p:cNvPr id="66579" name="Text Box 21">
                <a:extLst>
                  <a:ext uri="{FF2B5EF4-FFF2-40B4-BE49-F238E27FC236}">
                    <a16:creationId xmlns:a16="http://schemas.microsoft.com/office/drawing/2014/main" id="{D8AD4A4A-A48A-4919-B3B2-8389BBC96ACE}"/>
                  </a:ext>
                </a:extLst>
              </p:cNvPr>
              <p:cNvSpPr txBox="1">
                <a:spLocks noChangeArrowheads="1"/>
              </p:cNvSpPr>
              <p:nvPr/>
            </p:nvSpPr>
            <p:spPr bwMode="auto">
              <a:xfrm>
                <a:off x="144" y="2040"/>
                <a:ext cx="960" cy="365"/>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3200">
                    <a:solidFill>
                      <a:schemeClr val="accent1"/>
                    </a:solidFill>
                    <a:latin typeface="Tempus Sans ITC" panose="04020404030D07020202" pitchFamily="82" charset="0"/>
                  </a:rPr>
                  <a:t>U.S.A.</a:t>
                </a:r>
              </a:p>
            </p:txBody>
          </p:sp>
        </p:grpSp>
        <p:grpSp>
          <p:nvGrpSpPr>
            <p:cNvPr id="66569" name="Group 22">
              <a:extLst>
                <a:ext uri="{FF2B5EF4-FFF2-40B4-BE49-F238E27FC236}">
                  <a16:creationId xmlns:a16="http://schemas.microsoft.com/office/drawing/2014/main" id="{87E9B731-8288-4BFF-A695-540CBA1E9AEB}"/>
                </a:ext>
              </a:extLst>
            </p:cNvPr>
            <p:cNvGrpSpPr>
              <a:grpSpLocks/>
            </p:cNvGrpSpPr>
            <p:nvPr/>
          </p:nvGrpSpPr>
          <p:grpSpPr bwMode="auto">
            <a:xfrm>
              <a:off x="1008" y="926"/>
              <a:ext cx="4368" cy="558"/>
              <a:chOff x="1008" y="1262"/>
              <a:chExt cx="4368" cy="558"/>
            </a:xfrm>
          </p:grpSpPr>
          <p:sp>
            <p:nvSpPr>
              <p:cNvPr id="66570" name="Text Box 23">
                <a:extLst>
                  <a:ext uri="{FF2B5EF4-FFF2-40B4-BE49-F238E27FC236}">
                    <a16:creationId xmlns:a16="http://schemas.microsoft.com/office/drawing/2014/main" id="{E3D1906A-C29A-4030-AA86-A825097802F5}"/>
                  </a:ext>
                </a:extLst>
              </p:cNvPr>
              <p:cNvSpPr txBox="1">
                <a:spLocks noChangeArrowheads="1"/>
              </p:cNvSpPr>
              <p:nvPr/>
            </p:nvSpPr>
            <p:spPr bwMode="auto">
              <a:xfrm>
                <a:off x="1008" y="1262"/>
                <a:ext cx="1152" cy="558"/>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2600" b="1">
                    <a:solidFill>
                      <a:schemeClr val="bg1"/>
                    </a:solidFill>
                    <a:latin typeface="Tempus Sans ITC" panose="04020404030D07020202" pitchFamily="82" charset="0"/>
                  </a:rPr>
                  <a:t>Incidenza annuale</a:t>
                </a:r>
              </a:p>
            </p:txBody>
          </p:sp>
          <p:sp>
            <p:nvSpPr>
              <p:cNvPr id="66571" name="Text Box 24">
                <a:extLst>
                  <a:ext uri="{FF2B5EF4-FFF2-40B4-BE49-F238E27FC236}">
                    <a16:creationId xmlns:a16="http://schemas.microsoft.com/office/drawing/2014/main" id="{452D03F0-B4D6-47AC-8002-B60CF152CCCE}"/>
                  </a:ext>
                </a:extLst>
              </p:cNvPr>
              <p:cNvSpPr txBox="1">
                <a:spLocks noChangeArrowheads="1"/>
              </p:cNvSpPr>
              <p:nvPr/>
            </p:nvSpPr>
            <p:spPr bwMode="auto">
              <a:xfrm>
                <a:off x="2496" y="1387"/>
                <a:ext cx="1152" cy="308"/>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2600" b="1">
                    <a:solidFill>
                      <a:schemeClr val="bg1"/>
                    </a:solidFill>
                    <a:latin typeface="Tempus Sans ITC" panose="04020404030D07020202" pitchFamily="82" charset="0"/>
                  </a:rPr>
                  <a:t>Prevalenza</a:t>
                </a:r>
              </a:p>
            </p:txBody>
          </p:sp>
          <p:sp>
            <p:nvSpPr>
              <p:cNvPr id="66572" name="Text Box 25">
                <a:extLst>
                  <a:ext uri="{FF2B5EF4-FFF2-40B4-BE49-F238E27FC236}">
                    <a16:creationId xmlns:a16="http://schemas.microsoft.com/office/drawing/2014/main" id="{15325951-EBF9-4F2C-A200-51F36640C32F}"/>
                  </a:ext>
                </a:extLst>
              </p:cNvPr>
              <p:cNvSpPr txBox="1">
                <a:spLocks noChangeArrowheads="1"/>
              </p:cNvSpPr>
              <p:nvPr/>
            </p:nvSpPr>
            <p:spPr bwMode="auto">
              <a:xfrm>
                <a:off x="4224" y="1262"/>
                <a:ext cx="1152" cy="558"/>
              </a:xfrm>
              <a:prstGeom prst="rect">
                <a:avLst/>
              </a:prstGeom>
              <a:noFill/>
              <a:ln>
                <a:noFill/>
              </a:ln>
              <a:effectLst/>
              <a:extLst>
                <a:ext uri="{909E8E84-426E-40DD-AFC4-6F175D3DCCD1}">
                  <a14:hiddenFill xmlns:a14="http://schemas.microsoft.com/office/drawing/2010/main">
                    <a:solidFill>
                      <a:srgbClr val="993366"/>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2600" b="1">
                    <a:solidFill>
                      <a:schemeClr val="bg1"/>
                    </a:solidFill>
                    <a:latin typeface="Tempus Sans ITC" panose="04020404030D07020202" pitchFamily="82" charset="0"/>
                  </a:rPr>
                  <a:t>Mortalità annuale</a:t>
                </a:r>
              </a:p>
            </p:txBody>
          </p:sp>
        </p:grpSp>
      </p:grpSp>
      <p:sp>
        <p:nvSpPr>
          <p:cNvPr id="66565" name="Text Box 26">
            <a:extLst>
              <a:ext uri="{FF2B5EF4-FFF2-40B4-BE49-F238E27FC236}">
                <a16:creationId xmlns:a16="http://schemas.microsoft.com/office/drawing/2014/main" id="{6E23BD14-57BD-4C43-933B-A12AAB220134}"/>
              </a:ext>
            </a:extLst>
          </p:cNvPr>
          <p:cNvSpPr txBox="1">
            <a:spLocks noChangeArrowheads="1"/>
          </p:cNvSpPr>
          <p:nvPr/>
        </p:nvSpPr>
        <p:spPr bwMode="auto">
          <a:xfrm>
            <a:off x="301625" y="6005513"/>
            <a:ext cx="3370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a:solidFill>
                  <a:srgbClr val="CC66FF"/>
                </a:solidFill>
              </a:rPr>
              <a:t>Wilkerson Group Survey, 1998</a:t>
            </a:r>
            <a:endParaRPr lang="it-IT" altLang="it-IT" sz="1800">
              <a:solidFill>
                <a:schemeClr val="bg1"/>
              </a:solidFill>
            </a:endParaRPr>
          </a:p>
        </p:txBody>
      </p:sp>
      <p:sp>
        <p:nvSpPr>
          <p:cNvPr id="66566" name="Rectangle 27">
            <a:extLst>
              <a:ext uri="{FF2B5EF4-FFF2-40B4-BE49-F238E27FC236}">
                <a16:creationId xmlns:a16="http://schemas.microsoft.com/office/drawing/2014/main" id="{B6F0B36F-8A9C-4BCF-8BF3-BC014EC48B48}"/>
              </a:ext>
            </a:extLst>
          </p:cNvPr>
          <p:cNvSpPr>
            <a:spLocks noChangeArrowheads="1"/>
          </p:cNvSpPr>
          <p:nvPr/>
        </p:nvSpPr>
        <p:spPr bwMode="auto">
          <a:xfrm>
            <a:off x="358775" y="261938"/>
            <a:ext cx="343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latin typeface="Tempus Sans ITC" panose="04020404030D07020202" pitchFamily="82" charset="0"/>
              </a:rPr>
              <a:t>SCOMPENSO CARDIACO:</a:t>
            </a:r>
          </a:p>
          <a:p>
            <a:pPr algn="ctr"/>
            <a:r>
              <a:rPr lang="it-IT" altLang="it-IT" sz="1800" b="1">
                <a:solidFill>
                  <a:schemeClr val="bg1"/>
                </a:solidFill>
                <a:latin typeface="Tempus Sans ITC" panose="04020404030D07020202" pitchFamily="82" charset="0"/>
              </a:rPr>
              <a:t>STRATEGIE  DI  TRATTAMENTO</a:t>
            </a:r>
            <a:endParaRPr lang="en-US" altLang="it-IT" sz="1800" b="1">
              <a:solidFill>
                <a:schemeClr val="bg1"/>
              </a:solidFill>
              <a:latin typeface="Tempus Sans ITC" panose="04020404030D07020202" pitchFamily="82" charset="0"/>
            </a:endParaRPr>
          </a:p>
        </p:txBody>
      </p:sp>
      <p:sp>
        <p:nvSpPr>
          <p:cNvPr id="66567" name="Rectangle 28">
            <a:extLst>
              <a:ext uri="{FF2B5EF4-FFF2-40B4-BE49-F238E27FC236}">
                <a16:creationId xmlns:a16="http://schemas.microsoft.com/office/drawing/2014/main" id="{8F8E9DA9-1E2E-4945-8BE6-C7DD6BE972D2}"/>
              </a:ext>
            </a:extLst>
          </p:cNvPr>
          <p:cNvSpPr>
            <a:spLocks noChangeArrowheads="1"/>
          </p:cNvSpPr>
          <p:nvPr/>
        </p:nvSpPr>
        <p:spPr bwMode="auto">
          <a:xfrm>
            <a:off x="6122988" y="252413"/>
            <a:ext cx="2498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i="1" u="sng">
                <a:solidFill>
                  <a:schemeClr val="bg1"/>
                </a:solidFill>
                <a:latin typeface="Tempus Sans ITC" panose="04020404030D07020202" pitchFamily="82" charset="0"/>
              </a:rPr>
              <a:t>EPIDEMIOLOGIA</a:t>
            </a:r>
            <a:endParaRPr lang="en-US" altLang="it-IT" b="1" i="1" u="sng">
              <a:solidFill>
                <a:schemeClr val="bg1"/>
              </a:solidFill>
              <a:latin typeface="Tempus Sans ITC" panose="04020404030D07020202"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129485"/>
                                        </p:tgtEl>
                                        <p:attrNameLst>
                                          <p:attrName>style.visibility</p:attrName>
                                        </p:attrNameLst>
                                      </p:cBhvr>
                                      <p:to>
                                        <p:strVal val="visible"/>
                                      </p:to>
                                    </p:set>
                                    <p:animEffect transition="in" filter="wipe(right)">
                                      <p:cBhvr>
                                        <p:cTn id="7" dur="500"/>
                                        <p:tgtEl>
                                          <p:spTgt spid="1129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129477"/>
                                        </p:tgtEl>
                                        <p:attrNameLst>
                                          <p:attrName>style.visibility</p:attrName>
                                        </p:attrNameLst>
                                      </p:cBhvr>
                                      <p:to>
                                        <p:strVal val="visible"/>
                                      </p:to>
                                    </p:set>
                                    <p:animEffect transition="in" filter="wipe(right)">
                                      <p:cBhvr>
                                        <p:cTn id="12" dur="500"/>
                                        <p:tgtEl>
                                          <p:spTgt spid="1129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4245E7C-A829-441C-B279-70C221F286DE}"/>
              </a:ext>
            </a:extLst>
          </p:cNvPr>
          <p:cNvSpPr>
            <a:spLocks noGrp="1" noChangeArrowheads="1"/>
          </p:cNvSpPr>
          <p:nvPr>
            <p:ph type="title"/>
          </p:nvPr>
        </p:nvSpPr>
        <p:spPr>
          <a:xfrm>
            <a:off x="642938" y="223838"/>
            <a:ext cx="7772400" cy="609600"/>
          </a:xfrm>
        </p:spPr>
        <p:txBody>
          <a:bodyPr/>
          <a:lstStyle/>
          <a:p>
            <a:pPr algn="ctr"/>
            <a:r>
              <a:rPr lang="it-IT" altLang="it-IT" sz="3600">
                <a:effectLst/>
              </a:rPr>
              <a:t>Risultati:TNF-</a:t>
            </a:r>
            <a:r>
              <a:rPr lang="it-IT" altLang="it-IT" sz="3600">
                <a:effectLst/>
                <a:sym typeface="Symbol" panose="05050102010706020507" pitchFamily="18" charset="2"/>
              </a:rPr>
              <a:t></a:t>
            </a:r>
            <a:endParaRPr lang="it-IT" altLang="it-IT" sz="3600" b="0">
              <a:solidFill>
                <a:schemeClr val="tx1"/>
              </a:solidFill>
              <a:effectLst/>
              <a:sym typeface="Symbol" panose="05050102010706020507" pitchFamily="18" charset="2"/>
            </a:endParaRPr>
          </a:p>
        </p:txBody>
      </p:sp>
      <p:pic>
        <p:nvPicPr>
          <p:cNvPr id="8195" name="Picture 4" descr="tnf alpha pre">
            <a:extLst>
              <a:ext uri="{FF2B5EF4-FFF2-40B4-BE49-F238E27FC236}">
                <a16:creationId xmlns:a16="http://schemas.microsoft.com/office/drawing/2014/main" id="{F6530F54-2205-400A-B1CA-484984D80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216025"/>
            <a:ext cx="4022725" cy="36464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5" descr="tnf alpha post">
            <a:extLst>
              <a:ext uri="{FF2B5EF4-FFF2-40B4-BE49-F238E27FC236}">
                <a16:creationId xmlns:a16="http://schemas.microsoft.com/office/drawing/2014/main" id="{9605FE46-8B0A-4001-96F0-A7055814F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8" y="1230313"/>
            <a:ext cx="4038600" cy="36464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7" name="Rectangle 6">
            <a:extLst>
              <a:ext uri="{FF2B5EF4-FFF2-40B4-BE49-F238E27FC236}">
                <a16:creationId xmlns:a16="http://schemas.microsoft.com/office/drawing/2014/main" id="{935CF5B8-4999-4FBB-99DA-4271DADCFA3A}"/>
              </a:ext>
            </a:extLst>
          </p:cNvPr>
          <p:cNvSpPr>
            <a:spLocks noChangeArrowheads="1"/>
          </p:cNvSpPr>
          <p:nvPr/>
        </p:nvSpPr>
        <p:spPr bwMode="auto">
          <a:xfrm>
            <a:off x="346075" y="5118100"/>
            <a:ext cx="8485188"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2800">
                <a:solidFill>
                  <a:schemeClr val="bg1"/>
                </a:solidFill>
              </a:rPr>
              <a:t>Immagine istologica di tessuto miocardico prima e 6 mesi post CRT Immuno reazione al TNF-alfa</a:t>
            </a:r>
            <a:r>
              <a:rPr lang="it-IT" altLang="it-IT" sz="2800"/>
              <a:t> </a:t>
            </a:r>
            <a:r>
              <a:rPr lang="it-IT" altLang="it-IT" sz="2800">
                <a:solidFill>
                  <a:schemeClr val="bg1"/>
                </a:solidFill>
              </a:rPr>
              <a:t>(freccia nera)</a:t>
            </a:r>
          </a:p>
          <a:p>
            <a:endParaRPr lang="it-IT" altLang="it-IT" sz="2800">
              <a:solidFill>
                <a:schemeClr val="bg1"/>
              </a:solidFill>
            </a:endParaRPr>
          </a:p>
        </p:txBody>
      </p:sp>
      <p:sp>
        <p:nvSpPr>
          <p:cNvPr id="8198" name="AutoShape 7">
            <a:extLst>
              <a:ext uri="{FF2B5EF4-FFF2-40B4-BE49-F238E27FC236}">
                <a16:creationId xmlns:a16="http://schemas.microsoft.com/office/drawing/2014/main" id="{2F353A1D-3343-464D-9342-42A1709BA2C0}"/>
              </a:ext>
            </a:extLst>
          </p:cNvPr>
          <p:cNvSpPr>
            <a:spLocks noChangeArrowheads="1"/>
          </p:cNvSpPr>
          <p:nvPr/>
        </p:nvSpPr>
        <p:spPr bwMode="auto">
          <a:xfrm>
            <a:off x="2960688" y="2786063"/>
            <a:ext cx="739775" cy="73025"/>
          </a:xfrm>
          <a:prstGeom prst="rightArrow">
            <a:avLst>
              <a:gd name="adj1" fmla="val 50000"/>
              <a:gd name="adj2" fmla="val 253261"/>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8199" name="AutoShape 8">
            <a:extLst>
              <a:ext uri="{FF2B5EF4-FFF2-40B4-BE49-F238E27FC236}">
                <a16:creationId xmlns:a16="http://schemas.microsoft.com/office/drawing/2014/main" id="{3412D34C-C498-4144-A543-4D86DD1956A6}"/>
              </a:ext>
            </a:extLst>
          </p:cNvPr>
          <p:cNvSpPr>
            <a:spLocks noChangeArrowheads="1"/>
          </p:cNvSpPr>
          <p:nvPr/>
        </p:nvSpPr>
        <p:spPr bwMode="auto">
          <a:xfrm rot="4631744">
            <a:off x="1624013" y="3538538"/>
            <a:ext cx="739775" cy="73025"/>
          </a:xfrm>
          <a:prstGeom prst="rightArrow">
            <a:avLst>
              <a:gd name="adj1" fmla="val 50000"/>
              <a:gd name="adj2" fmla="val 253261"/>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1026">
            <a:extLst>
              <a:ext uri="{FF2B5EF4-FFF2-40B4-BE49-F238E27FC236}">
                <a16:creationId xmlns:a16="http://schemas.microsoft.com/office/drawing/2014/main" id="{BBD343F9-EBA8-4040-B4F8-72E00CB6677A}"/>
              </a:ext>
            </a:extLst>
          </p:cNvPr>
          <p:cNvSpPr>
            <a:spLocks noChangeArrowheads="1"/>
          </p:cNvSpPr>
          <p:nvPr/>
        </p:nvSpPr>
        <p:spPr bwMode="auto">
          <a:xfrm>
            <a:off x="685800" y="600075"/>
            <a:ext cx="8001000" cy="10668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3200" b="1">
                <a:solidFill>
                  <a:schemeClr val="bg1"/>
                </a:solidFill>
                <a:latin typeface="Tempus Sans ITC" panose="04020404030D07020202" pitchFamily="82" charset="0"/>
              </a:rPr>
              <a:t>Rapporto tra severita’ dell’insufficienza cardiaca e  cause di morte</a:t>
            </a:r>
            <a:endParaRPr lang="en-US" altLang="it-IT" sz="3200" b="1">
              <a:solidFill>
                <a:schemeClr val="bg1"/>
              </a:solidFill>
              <a:latin typeface="Tempus Sans ITC" panose="04020404030D07020202" pitchFamily="82" charset="0"/>
            </a:endParaRPr>
          </a:p>
        </p:txBody>
      </p:sp>
      <p:grpSp>
        <p:nvGrpSpPr>
          <p:cNvPr id="68611" name="Group 1027">
            <a:extLst>
              <a:ext uri="{FF2B5EF4-FFF2-40B4-BE49-F238E27FC236}">
                <a16:creationId xmlns:a16="http://schemas.microsoft.com/office/drawing/2014/main" id="{79DF3A90-0F72-4D13-87BA-296C53B1971C}"/>
              </a:ext>
            </a:extLst>
          </p:cNvPr>
          <p:cNvGrpSpPr>
            <a:grpSpLocks/>
          </p:cNvGrpSpPr>
          <p:nvPr/>
        </p:nvGrpSpPr>
        <p:grpSpPr bwMode="auto">
          <a:xfrm>
            <a:off x="5681663" y="6151563"/>
            <a:ext cx="3676650" cy="639762"/>
            <a:chOff x="3444" y="3800"/>
            <a:chExt cx="2316" cy="403"/>
          </a:xfrm>
        </p:grpSpPr>
        <p:graphicFrame>
          <p:nvGraphicFramePr>
            <p:cNvPr id="68649" name="Object 1028">
              <a:extLst>
                <a:ext uri="{FF2B5EF4-FFF2-40B4-BE49-F238E27FC236}">
                  <a16:creationId xmlns:a16="http://schemas.microsoft.com/office/drawing/2014/main" id="{CF160098-E64C-4134-B08D-5614A607536D}"/>
                </a:ext>
              </a:extLst>
            </p:cNvPr>
            <p:cNvGraphicFramePr>
              <a:graphicFrameLocks noChangeAspect="1"/>
            </p:cNvGraphicFramePr>
            <p:nvPr/>
          </p:nvGraphicFramePr>
          <p:xfrm>
            <a:off x="3444" y="3884"/>
            <a:ext cx="280" cy="287"/>
          </p:xfrm>
          <a:graphic>
            <a:graphicData uri="http://schemas.openxmlformats.org/presentationml/2006/ole">
              <mc:AlternateContent xmlns:mc="http://schemas.openxmlformats.org/markup-compatibility/2006">
                <mc:Choice xmlns:v="urn:schemas-microsoft-com:vml" Requires="v">
                  <p:oleObj spid="_x0000_s68652" name="Document" r:id="rId4" imgW="744220" imgH="762000" progId="Word.Document.8">
                    <p:embed/>
                  </p:oleObj>
                </mc:Choice>
                <mc:Fallback>
                  <p:oleObj name="Document" r:id="rId4" imgW="744220" imgH="762000" progId="Word.Document.8">
                    <p:embed/>
                    <p:pic>
                      <p:nvPicPr>
                        <p:cNvPr id="0" name="Object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 y="3884"/>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50" name="Rectangle 1029">
              <a:extLst>
                <a:ext uri="{FF2B5EF4-FFF2-40B4-BE49-F238E27FC236}">
                  <a16:creationId xmlns:a16="http://schemas.microsoft.com/office/drawing/2014/main" id="{A19A2D0E-0B4B-406B-A479-0C74F7FD9570}"/>
                </a:ext>
              </a:extLst>
            </p:cNvPr>
            <p:cNvSpPr>
              <a:spLocks noChangeArrowheads="1"/>
            </p:cNvSpPr>
            <p:nvPr/>
          </p:nvSpPr>
          <p:spPr bwMode="auto">
            <a:xfrm>
              <a:off x="3744" y="3800"/>
              <a:ext cx="201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a:t>
              </a:r>
            </a:p>
            <a:p>
              <a:pPr algn="just"/>
              <a:r>
                <a:rPr lang="it-IT" altLang="it-IT" sz="1200" b="1">
                  <a:solidFill>
                    <a:schemeClr val="bg1"/>
                  </a:solidFill>
                </a:rPr>
                <a:t>Federico II</a:t>
              </a:r>
            </a:p>
          </p:txBody>
        </p:sp>
      </p:grpSp>
      <p:grpSp>
        <p:nvGrpSpPr>
          <p:cNvPr id="1682438" name="Group 1030">
            <a:extLst>
              <a:ext uri="{FF2B5EF4-FFF2-40B4-BE49-F238E27FC236}">
                <a16:creationId xmlns:a16="http://schemas.microsoft.com/office/drawing/2014/main" id="{8E55CB32-CDA0-4FD7-8805-C509929919D8}"/>
              </a:ext>
            </a:extLst>
          </p:cNvPr>
          <p:cNvGrpSpPr>
            <a:grpSpLocks/>
          </p:cNvGrpSpPr>
          <p:nvPr/>
        </p:nvGrpSpPr>
        <p:grpSpPr bwMode="auto">
          <a:xfrm>
            <a:off x="4665663" y="1982788"/>
            <a:ext cx="4092575" cy="2057400"/>
            <a:chOff x="2939" y="1249"/>
            <a:chExt cx="2578" cy="1296"/>
          </a:xfrm>
        </p:grpSpPr>
        <p:sp>
          <p:nvSpPr>
            <p:cNvPr id="68640" name="Freeform 1031">
              <a:extLst>
                <a:ext uri="{FF2B5EF4-FFF2-40B4-BE49-F238E27FC236}">
                  <a16:creationId xmlns:a16="http://schemas.microsoft.com/office/drawing/2014/main" id="{4A3AD764-CD5C-4A86-AF7E-9A246FCF3441}"/>
                </a:ext>
              </a:extLst>
            </p:cNvPr>
            <p:cNvSpPr>
              <a:spLocks/>
            </p:cNvSpPr>
            <p:nvPr/>
          </p:nvSpPr>
          <p:spPr bwMode="auto">
            <a:xfrm>
              <a:off x="3418" y="1576"/>
              <a:ext cx="940" cy="314"/>
            </a:xfrm>
            <a:custGeom>
              <a:avLst/>
              <a:gdLst>
                <a:gd name="T0" fmla="*/ 0 w 940"/>
                <a:gd name="T1" fmla="*/ 131 h 314"/>
                <a:gd name="T2" fmla="*/ 13 w 940"/>
                <a:gd name="T3" fmla="*/ 124 h 314"/>
                <a:gd name="T4" fmla="*/ 37 w 940"/>
                <a:gd name="T5" fmla="*/ 118 h 314"/>
                <a:gd name="T6" fmla="*/ 50 w 940"/>
                <a:gd name="T7" fmla="*/ 111 h 314"/>
                <a:gd name="T8" fmla="*/ 62 w 940"/>
                <a:gd name="T9" fmla="*/ 105 h 314"/>
                <a:gd name="T10" fmla="*/ 81 w 940"/>
                <a:gd name="T11" fmla="*/ 105 h 314"/>
                <a:gd name="T12" fmla="*/ 106 w 940"/>
                <a:gd name="T13" fmla="*/ 98 h 314"/>
                <a:gd name="T14" fmla="*/ 118 w 940"/>
                <a:gd name="T15" fmla="*/ 92 h 314"/>
                <a:gd name="T16" fmla="*/ 137 w 940"/>
                <a:gd name="T17" fmla="*/ 85 h 314"/>
                <a:gd name="T18" fmla="*/ 162 w 940"/>
                <a:gd name="T19" fmla="*/ 78 h 314"/>
                <a:gd name="T20" fmla="*/ 181 w 940"/>
                <a:gd name="T21" fmla="*/ 78 h 314"/>
                <a:gd name="T22" fmla="*/ 193 w 940"/>
                <a:gd name="T23" fmla="*/ 72 h 314"/>
                <a:gd name="T24" fmla="*/ 212 w 940"/>
                <a:gd name="T25" fmla="*/ 72 h 314"/>
                <a:gd name="T26" fmla="*/ 243 w 940"/>
                <a:gd name="T27" fmla="*/ 65 h 314"/>
                <a:gd name="T28" fmla="*/ 255 w 940"/>
                <a:gd name="T29" fmla="*/ 59 h 314"/>
                <a:gd name="T30" fmla="*/ 274 w 940"/>
                <a:gd name="T31" fmla="*/ 59 h 314"/>
                <a:gd name="T32" fmla="*/ 305 w 940"/>
                <a:gd name="T33" fmla="*/ 52 h 314"/>
                <a:gd name="T34" fmla="*/ 324 w 940"/>
                <a:gd name="T35" fmla="*/ 46 h 314"/>
                <a:gd name="T36" fmla="*/ 343 w 940"/>
                <a:gd name="T37" fmla="*/ 46 h 314"/>
                <a:gd name="T38" fmla="*/ 361 w 940"/>
                <a:gd name="T39" fmla="*/ 39 h 314"/>
                <a:gd name="T40" fmla="*/ 392 w 940"/>
                <a:gd name="T41" fmla="*/ 33 h 314"/>
                <a:gd name="T42" fmla="*/ 411 w 940"/>
                <a:gd name="T43" fmla="*/ 33 h 314"/>
                <a:gd name="T44" fmla="*/ 430 w 940"/>
                <a:gd name="T45" fmla="*/ 33 h 314"/>
                <a:gd name="T46" fmla="*/ 467 w 940"/>
                <a:gd name="T47" fmla="*/ 26 h 314"/>
                <a:gd name="T48" fmla="*/ 486 w 940"/>
                <a:gd name="T49" fmla="*/ 26 h 314"/>
                <a:gd name="T50" fmla="*/ 504 w 940"/>
                <a:gd name="T51" fmla="*/ 20 h 314"/>
                <a:gd name="T52" fmla="*/ 523 w 940"/>
                <a:gd name="T53" fmla="*/ 20 h 314"/>
                <a:gd name="T54" fmla="*/ 561 w 940"/>
                <a:gd name="T55" fmla="*/ 13 h 314"/>
                <a:gd name="T56" fmla="*/ 579 w 940"/>
                <a:gd name="T57" fmla="*/ 13 h 314"/>
                <a:gd name="T58" fmla="*/ 598 w 940"/>
                <a:gd name="T59" fmla="*/ 13 h 314"/>
                <a:gd name="T60" fmla="*/ 641 w 940"/>
                <a:gd name="T61" fmla="*/ 6 h 314"/>
                <a:gd name="T62" fmla="*/ 660 w 940"/>
                <a:gd name="T63" fmla="*/ 6 h 314"/>
                <a:gd name="T64" fmla="*/ 679 w 940"/>
                <a:gd name="T65" fmla="*/ 6 h 314"/>
                <a:gd name="T66" fmla="*/ 698 w 940"/>
                <a:gd name="T67" fmla="*/ 6 h 314"/>
                <a:gd name="T68" fmla="*/ 735 w 940"/>
                <a:gd name="T69" fmla="*/ 0 h 314"/>
                <a:gd name="T70" fmla="*/ 760 w 940"/>
                <a:gd name="T71" fmla="*/ 0 h 314"/>
                <a:gd name="T72" fmla="*/ 778 w 940"/>
                <a:gd name="T73" fmla="*/ 0 h 314"/>
                <a:gd name="T74" fmla="*/ 816 w 940"/>
                <a:gd name="T75" fmla="*/ 0 h 314"/>
                <a:gd name="T76" fmla="*/ 841 w 940"/>
                <a:gd name="T77" fmla="*/ 0 h 314"/>
                <a:gd name="T78" fmla="*/ 859 w 940"/>
                <a:gd name="T79" fmla="*/ 0 h 314"/>
                <a:gd name="T80" fmla="*/ 878 w 940"/>
                <a:gd name="T81" fmla="*/ 0 h 314"/>
                <a:gd name="T82" fmla="*/ 922 w 940"/>
                <a:gd name="T83" fmla="*/ 0 h 314"/>
                <a:gd name="T84" fmla="*/ 940 w 940"/>
                <a:gd name="T85" fmla="*/ 0 h 314"/>
                <a:gd name="T86" fmla="*/ 940 w 940"/>
                <a:gd name="T87" fmla="*/ 314 h 314"/>
                <a:gd name="T88" fmla="*/ 0 w 940"/>
                <a:gd name="T89" fmla="*/ 131 h 3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40" h="314">
                  <a:moveTo>
                    <a:pt x="0" y="131"/>
                  </a:moveTo>
                  <a:lnTo>
                    <a:pt x="13" y="124"/>
                  </a:lnTo>
                  <a:lnTo>
                    <a:pt x="37" y="118"/>
                  </a:lnTo>
                  <a:lnTo>
                    <a:pt x="50" y="111"/>
                  </a:lnTo>
                  <a:lnTo>
                    <a:pt x="62" y="105"/>
                  </a:lnTo>
                  <a:lnTo>
                    <a:pt x="81" y="105"/>
                  </a:lnTo>
                  <a:lnTo>
                    <a:pt x="106" y="98"/>
                  </a:lnTo>
                  <a:lnTo>
                    <a:pt x="118" y="92"/>
                  </a:lnTo>
                  <a:lnTo>
                    <a:pt x="137" y="85"/>
                  </a:lnTo>
                  <a:lnTo>
                    <a:pt x="162" y="78"/>
                  </a:lnTo>
                  <a:lnTo>
                    <a:pt x="181" y="78"/>
                  </a:lnTo>
                  <a:lnTo>
                    <a:pt x="193" y="72"/>
                  </a:lnTo>
                  <a:lnTo>
                    <a:pt x="212" y="72"/>
                  </a:lnTo>
                  <a:lnTo>
                    <a:pt x="243" y="65"/>
                  </a:lnTo>
                  <a:lnTo>
                    <a:pt x="255" y="59"/>
                  </a:lnTo>
                  <a:lnTo>
                    <a:pt x="274" y="59"/>
                  </a:lnTo>
                  <a:lnTo>
                    <a:pt x="305" y="52"/>
                  </a:lnTo>
                  <a:lnTo>
                    <a:pt x="324" y="46"/>
                  </a:lnTo>
                  <a:lnTo>
                    <a:pt x="343" y="46"/>
                  </a:lnTo>
                  <a:lnTo>
                    <a:pt x="361" y="39"/>
                  </a:lnTo>
                  <a:lnTo>
                    <a:pt x="392" y="33"/>
                  </a:lnTo>
                  <a:lnTo>
                    <a:pt x="411" y="33"/>
                  </a:lnTo>
                  <a:lnTo>
                    <a:pt x="430" y="33"/>
                  </a:lnTo>
                  <a:lnTo>
                    <a:pt x="467" y="26"/>
                  </a:lnTo>
                  <a:lnTo>
                    <a:pt x="486" y="26"/>
                  </a:lnTo>
                  <a:lnTo>
                    <a:pt x="504" y="20"/>
                  </a:lnTo>
                  <a:lnTo>
                    <a:pt x="523" y="20"/>
                  </a:lnTo>
                  <a:lnTo>
                    <a:pt x="561" y="13"/>
                  </a:lnTo>
                  <a:lnTo>
                    <a:pt x="579" y="13"/>
                  </a:lnTo>
                  <a:lnTo>
                    <a:pt x="598" y="13"/>
                  </a:lnTo>
                  <a:lnTo>
                    <a:pt x="641" y="6"/>
                  </a:lnTo>
                  <a:lnTo>
                    <a:pt x="660" y="6"/>
                  </a:lnTo>
                  <a:lnTo>
                    <a:pt x="679" y="6"/>
                  </a:lnTo>
                  <a:lnTo>
                    <a:pt x="698" y="6"/>
                  </a:lnTo>
                  <a:lnTo>
                    <a:pt x="735" y="0"/>
                  </a:lnTo>
                  <a:lnTo>
                    <a:pt x="760" y="0"/>
                  </a:lnTo>
                  <a:lnTo>
                    <a:pt x="778" y="0"/>
                  </a:lnTo>
                  <a:lnTo>
                    <a:pt x="816" y="0"/>
                  </a:lnTo>
                  <a:lnTo>
                    <a:pt x="841" y="0"/>
                  </a:lnTo>
                  <a:lnTo>
                    <a:pt x="859" y="0"/>
                  </a:lnTo>
                  <a:lnTo>
                    <a:pt x="878" y="0"/>
                  </a:lnTo>
                  <a:lnTo>
                    <a:pt x="922" y="0"/>
                  </a:lnTo>
                  <a:lnTo>
                    <a:pt x="940" y="0"/>
                  </a:lnTo>
                  <a:lnTo>
                    <a:pt x="940" y="314"/>
                  </a:lnTo>
                  <a:lnTo>
                    <a:pt x="0" y="131"/>
                  </a:lnTo>
                  <a:close/>
                </a:path>
              </a:pathLst>
            </a:custGeom>
            <a:solidFill>
              <a:srgbClr val="FFFF00"/>
            </a:solidFill>
            <a:ln w="9525">
              <a:solidFill>
                <a:srgbClr val="000000"/>
              </a:solidFill>
              <a:prstDash val="solid"/>
              <a:round/>
              <a:headEnd/>
              <a:tailEnd/>
            </a:ln>
          </p:spPr>
          <p:txBody>
            <a:bodyPr/>
            <a:lstStyle/>
            <a:p>
              <a:endParaRPr lang="it-IT"/>
            </a:p>
          </p:txBody>
        </p:sp>
        <p:sp>
          <p:nvSpPr>
            <p:cNvPr id="68641" name="Freeform 1032">
              <a:extLst>
                <a:ext uri="{FF2B5EF4-FFF2-40B4-BE49-F238E27FC236}">
                  <a16:creationId xmlns:a16="http://schemas.microsoft.com/office/drawing/2014/main" id="{D859CCBE-07D4-4038-892D-AAFF9290E5D3}"/>
                </a:ext>
              </a:extLst>
            </p:cNvPr>
            <p:cNvSpPr>
              <a:spLocks/>
            </p:cNvSpPr>
            <p:nvPr/>
          </p:nvSpPr>
          <p:spPr bwMode="auto">
            <a:xfrm>
              <a:off x="5510" y="1890"/>
              <a:ext cx="7" cy="360"/>
            </a:xfrm>
            <a:custGeom>
              <a:avLst/>
              <a:gdLst>
                <a:gd name="T0" fmla="*/ 7 w 7"/>
                <a:gd name="T1" fmla="*/ 0 h 360"/>
                <a:gd name="T2" fmla="*/ 7 w 7"/>
                <a:gd name="T3" fmla="*/ 7 h 360"/>
                <a:gd name="T4" fmla="*/ 0 w 7"/>
                <a:gd name="T5" fmla="*/ 20 h 360"/>
                <a:gd name="T6" fmla="*/ 0 w 7"/>
                <a:gd name="T7" fmla="*/ 26 h 360"/>
                <a:gd name="T8" fmla="*/ 0 w 7"/>
                <a:gd name="T9" fmla="*/ 360 h 360"/>
                <a:gd name="T10" fmla="*/ 0 w 7"/>
                <a:gd name="T11" fmla="*/ 353 h 360"/>
                <a:gd name="T12" fmla="*/ 7 w 7"/>
                <a:gd name="T13" fmla="*/ 340 h 360"/>
                <a:gd name="T14" fmla="*/ 7 w 7"/>
                <a:gd name="T15" fmla="*/ 334 h 360"/>
                <a:gd name="T16" fmla="*/ 7 w 7"/>
                <a:gd name="T17" fmla="*/ 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360">
                  <a:moveTo>
                    <a:pt x="7" y="0"/>
                  </a:moveTo>
                  <a:lnTo>
                    <a:pt x="7" y="7"/>
                  </a:lnTo>
                  <a:lnTo>
                    <a:pt x="0" y="20"/>
                  </a:lnTo>
                  <a:lnTo>
                    <a:pt x="0" y="26"/>
                  </a:lnTo>
                  <a:lnTo>
                    <a:pt x="0" y="360"/>
                  </a:lnTo>
                  <a:lnTo>
                    <a:pt x="0" y="353"/>
                  </a:lnTo>
                  <a:lnTo>
                    <a:pt x="7" y="340"/>
                  </a:lnTo>
                  <a:lnTo>
                    <a:pt x="7" y="334"/>
                  </a:lnTo>
                  <a:lnTo>
                    <a:pt x="7" y="0"/>
                  </a:lnTo>
                  <a:close/>
                </a:path>
              </a:pathLst>
            </a:custGeom>
            <a:solidFill>
              <a:srgbClr val="008080"/>
            </a:solidFill>
            <a:ln w="9525">
              <a:solidFill>
                <a:srgbClr val="000000"/>
              </a:solidFill>
              <a:prstDash val="solid"/>
              <a:round/>
              <a:headEnd/>
              <a:tailEnd/>
            </a:ln>
          </p:spPr>
          <p:txBody>
            <a:bodyPr/>
            <a:lstStyle/>
            <a:p>
              <a:endParaRPr lang="it-IT"/>
            </a:p>
          </p:txBody>
        </p:sp>
        <p:sp>
          <p:nvSpPr>
            <p:cNvPr id="68642" name="Freeform 1033">
              <a:extLst>
                <a:ext uri="{FF2B5EF4-FFF2-40B4-BE49-F238E27FC236}">
                  <a16:creationId xmlns:a16="http://schemas.microsoft.com/office/drawing/2014/main" id="{DC3763A0-820E-423B-8E17-952B790FCEAB}"/>
                </a:ext>
              </a:extLst>
            </p:cNvPr>
            <p:cNvSpPr>
              <a:spLocks/>
            </p:cNvSpPr>
            <p:nvPr/>
          </p:nvSpPr>
          <p:spPr bwMode="auto">
            <a:xfrm>
              <a:off x="4358" y="1576"/>
              <a:ext cx="1159" cy="340"/>
            </a:xfrm>
            <a:custGeom>
              <a:avLst/>
              <a:gdLst>
                <a:gd name="T0" fmla="*/ 19 w 1159"/>
                <a:gd name="T1" fmla="*/ 0 h 340"/>
                <a:gd name="T2" fmla="*/ 81 w 1159"/>
                <a:gd name="T3" fmla="*/ 0 h 340"/>
                <a:gd name="T4" fmla="*/ 137 w 1159"/>
                <a:gd name="T5" fmla="*/ 0 h 340"/>
                <a:gd name="T6" fmla="*/ 181 w 1159"/>
                <a:gd name="T7" fmla="*/ 0 h 340"/>
                <a:gd name="T8" fmla="*/ 237 w 1159"/>
                <a:gd name="T9" fmla="*/ 6 h 340"/>
                <a:gd name="T10" fmla="*/ 281 w 1159"/>
                <a:gd name="T11" fmla="*/ 6 h 340"/>
                <a:gd name="T12" fmla="*/ 337 w 1159"/>
                <a:gd name="T13" fmla="*/ 13 h 340"/>
                <a:gd name="T14" fmla="*/ 393 w 1159"/>
                <a:gd name="T15" fmla="*/ 20 h 340"/>
                <a:gd name="T16" fmla="*/ 430 w 1159"/>
                <a:gd name="T17" fmla="*/ 20 h 340"/>
                <a:gd name="T18" fmla="*/ 486 w 1159"/>
                <a:gd name="T19" fmla="*/ 26 h 340"/>
                <a:gd name="T20" fmla="*/ 523 w 1159"/>
                <a:gd name="T21" fmla="*/ 33 h 340"/>
                <a:gd name="T22" fmla="*/ 580 w 1159"/>
                <a:gd name="T23" fmla="*/ 39 h 340"/>
                <a:gd name="T24" fmla="*/ 629 w 1159"/>
                <a:gd name="T25" fmla="*/ 52 h 340"/>
                <a:gd name="T26" fmla="*/ 660 w 1159"/>
                <a:gd name="T27" fmla="*/ 59 h 340"/>
                <a:gd name="T28" fmla="*/ 710 w 1159"/>
                <a:gd name="T29" fmla="*/ 65 h 340"/>
                <a:gd name="T30" fmla="*/ 741 w 1159"/>
                <a:gd name="T31" fmla="*/ 72 h 340"/>
                <a:gd name="T32" fmla="*/ 791 w 1159"/>
                <a:gd name="T33" fmla="*/ 85 h 340"/>
                <a:gd name="T34" fmla="*/ 835 w 1159"/>
                <a:gd name="T35" fmla="*/ 98 h 340"/>
                <a:gd name="T36" fmla="*/ 860 w 1159"/>
                <a:gd name="T37" fmla="*/ 105 h 340"/>
                <a:gd name="T38" fmla="*/ 897 w 1159"/>
                <a:gd name="T39" fmla="*/ 118 h 340"/>
                <a:gd name="T40" fmla="*/ 934 w 1159"/>
                <a:gd name="T41" fmla="*/ 131 h 340"/>
                <a:gd name="T42" fmla="*/ 959 w 1159"/>
                <a:gd name="T43" fmla="*/ 137 h 340"/>
                <a:gd name="T44" fmla="*/ 991 w 1159"/>
                <a:gd name="T45" fmla="*/ 150 h 340"/>
                <a:gd name="T46" fmla="*/ 1009 w 1159"/>
                <a:gd name="T47" fmla="*/ 164 h 340"/>
                <a:gd name="T48" fmla="*/ 1040 w 1159"/>
                <a:gd name="T49" fmla="*/ 177 h 340"/>
                <a:gd name="T50" fmla="*/ 1065 w 1159"/>
                <a:gd name="T51" fmla="*/ 190 h 340"/>
                <a:gd name="T52" fmla="*/ 1078 w 1159"/>
                <a:gd name="T53" fmla="*/ 203 h 340"/>
                <a:gd name="T54" fmla="*/ 1103 w 1159"/>
                <a:gd name="T55" fmla="*/ 216 h 340"/>
                <a:gd name="T56" fmla="*/ 1115 w 1159"/>
                <a:gd name="T57" fmla="*/ 229 h 340"/>
                <a:gd name="T58" fmla="*/ 1128 w 1159"/>
                <a:gd name="T59" fmla="*/ 242 h 340"/>
                <a:gd name="T60" fmla="*/ 1140 w 1159"/>
                <a:gd name="T61" fmla="*/ 262 h 340"/>
                <a:gd name="T62" fmla="*/ 1146 w 1159"/>
                <a:gd name="T63" fmla="*/ 275 h 340"/>
                <a:gd name="T64" fmla="*/ 1152 w 1159"/>
                <a:gd name="T65" fmla="*/ 288 h 340"/>
                <a:gd name="T66" fmla="*/ 1152 w 1159"/>
                <a:gd name="T67" fmla="*/ 301 h 340"/>
                <a:gd name="T68" fmla="*/ 1159 w 1159"/>
                <a:gd name="T69" fmla="*/ 314 h 340"/>
                <a:gd name="T70" fmla="*/ 1152 w 1159"/>
                <a:gd name="T71" fmla="*/ 334 h 340"/>
                <a:gd name="T72" fmla="*/ 0 w 1159"/>
                <a:gd name="T73" fmla="*/ 314 h 3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59" h="340">
                  <a:moveTo>
                    <a:pt x="0" y="0"/>
                  </a:moveTo>
                  <a:lnTo>
                    <a:pt x="19" y="0"/>
                  </a:lnTo>
                  <a:lnTo>
                    <a:pt x="56" y="0"/>
                  </a:lnTo>
                  <a:lnTo>
                    <a:pt x="81" y="0"/>
                  </a:lnTo>
                  <a:lnTo>
                    <a:pt x="100" y="0"/>
                  </a:lnTo>
                  <a:lnTo>
                    <a:pt x="137" y="0"/>
                  </a:lnTo>
                  <a:lnTo>
                    <a:pt x="162" y="0"/>
                  </a:lnTo>
                  <a:lnTo>
                    <a:pt x="181" y="0"/>
                  </a:lnTo>
                  <a:lnTo>
                    <a:pt x="200" y="0"/>
                  </a:lnTo>
                  <a:lnTo>
                    <a:pt x="237" y="6"/>
                  </a:lnTo>
                  <a:lnTo>
                    <a:pt x="262" y="6"/>
                  </a:lnTo>
                  <a:lnTo>
                    <a:pt x="281" y="6"/>
                  </a:lnTo>
                  <a:lnTo>
                    <a:pt x="318" y="13"/>
                  </a:lnTo>
                  <a:lnTo>
                    <a:pt x="337" y="13"/>
                  </a:lnTo>
                  <a:lnTo>
                    <a:pt x="355" y="13"/>
                  </a:lnTo>
                  <a:lnTo>
                    <a:pt x="393" y="20"/>
                  </a:lnTo>
                  <a:lnTo>
                    <a:pt x="411" y="20"/>
                  </a:lnTo>
                  <a:lnTo>
                    <a:pt x="430" y="20"/>
                  </a:lnTo>
                  <a:lnTo>
                    <a:pt x="467" y="26"/>
                  </a:lnTo>
                  <a:lnTo>
                    <a:pt x="486" y="26"/>
                  </a:lnTo>
                  <a:lnTo>
                    <a:pt x="505" y="33"/>
                  </a:lnTo>
                  <a:lnTo>
                    <a:pt x="523" y="33"/>
                  </a:lnTo>
                  <a:lnTo>
                    <a:pt x="561" y="39"/>
                  </a:lnTo>
                  <a:lnTo>
                    <a:pt x="580" y="39"/>
                  </a:lnTo>
                  <a:lnTo>
                    <a:pt x="598" y="46"/>
                  </a:lnTo>
                  <a:lnTo>
                    <a:pt x="629" y="52"/>
                  </a:lnTo>
                  <a:lnTo>
                    <a:pt x="648" y="52"/>
                  </a:lnTo>
                  <a:lnTo>
                    <a:pt x="660" y="59"/>
                  </a:lnTo>
                  <a:lnTo>
                    <a:pt x="698" y="65"/>
                  </a:lnTo>
                  <a:lnTo>
                    <a:pt x="710" y="65"/>
                  </a:lnTo>
                  <a:lnTo>
                    <a:pt x="729" y="72"/>
                  </a:lnTo>
                  <a:lnTo>
                    <a:pt x="741" y="72"/>
                  </a:lnTo>
                  <a:lnTo>
                    <a:pt x="773" y="78"/>
                  </a:lnTo>
                  <a:lnTo>
                    <a:pt x="791" y="85"/>
                  </a:lnTo>
                  <a:lnTo>
                    <a:pt x="804" y="85"/>
                  </a:lnTo>
                  <a:lnTo>
                    <a:pt x="835" y="98"/>
                  </a:lnTo>
                  <a:lnTo>
                    <a:pt x="847" y="98"/>
                  </a:lnTo>
                  <a:lnTo>
                    <a:pt x="860" y="105"/>
                  </a:lnTo>
                  <a:lnTo>
                    <a:pt x="885" y="111"/>
                  </a:lnTo>
                  <a:lnTo>
                    <a:pt x="897" y="118"/>
                  </a:lnTo>
                  <a:lnTo>
                    <a:pt x="910" y="118"/>
                  </a:lnTo>
                  <a:lnTo>
                    <a:pt x="934" y="131"/>
                  </a:lnTo>
                  <a:lnTo>
                    <a:pt x="947" y="131"/>
                  </a:lnTo>
                  <a:lnTo>
                    <a:pt x="959" y="137"/>
                  </a:lnTo>
                  <a:lnTo>
                    <a:pt x="972" y="144"/>
                  </a:lnTo>
                  <a:lnTo>
                    <a:pt x="991" y="150"/>
                  </a:lnTo>
                  <a:lnTo>
                    <a:pt x="1003" y="157"/>
                  </a:lnTo>
                  <a:lnTo>
                    <a:pt x="1009" y="164"/>
                  </a:lnTo>
                  <a:lnTo>
                    <a:pt x="1028" y="170"/>
                  </a:lnTo>
                  <a:lnTo>
                    <a:pt x="1040" y="177"/>
                  </a:lnTo>
                  <a:lnTo>
                    <a:pt x="1047" y="183"/>
                  </a:lnTo>
                  <a:lnTo>
                    <a:pt x="1065" y="190"/>
                  </a:lnTo>
                  <a:lnTo>
                    <a:pt x="1071" y="196"/>
                  </a:lnTo>
                  <a:lnTo>
                    <a:pt x="1078" y="203"/>
                  </a:lnTo>
                  <a:lnTo>
                    <a:pt x="1096" y="209"/>
                  </a:lnTo>
                  <a:lnTo>
                    <a:pt x="1103" y="216"/>
                  </a:lnTo>
                  <a:lnTo>
                    <a:pt x="1109" y="222"/>
                  </a:lnTo>
                  <a:lnTo>
                    <a:pt x="1115" y="229"/>
                  </a:lnTo>
                  <a:lnTo>
                    <a:pt x="1121" y="242"/>
                  </a:lnTo>
                  <a:lnTo>
                    <a:pt x="1128" y="242"/>
                  </a:lnTo>
                  <a:lnTo>
                    <a:pt x="1134" y="249"/>
                  </a:lnTo>
                  <a:lnTo>
                    <a:pt x="1140" y="262"/>
                  </a:lnTo>
                  <a:lnTo>
                    <a:pt x="1140" y="268"/>
                  </a:lnTo>
                  <a:lnTo>
                    <a:pt x="1146" y="275"/>
                  </a:lnTo>
                  <a:lnTo>
                    <a:pt x="1152" y="281"/>
                  </a:lnTo>
                  <a:lnTo>
                    <a:pt x="1152" y="288"/>
                  </a:lnTo>
                  <a:lnTo>
                    <a:pt x="1152" y="294"/>
                  </a:lnTo>
                  <a:lnTo>
                    <a:pt x="1152" y="301"/>
                  </a:lnTo>
                  <a:lnTo>
                    <a:pt x="1159" y="308"/>
                  </a:lnTo>
                  <a:lnTo>
                    <a:pt x="1159" y="314"/>
                  </a:lnTo>
                  <a:lnTo>
                    <a:pt x="1159" y="321"/>
                  </a:lnTo>
                  <a:lnTo>
                    <a:pt x="1152" y="334"/>
                  </a:lnTo>
                  <a:lnTo>
                    <a:pt x="1152" y="340"/>
                  </a:lnTo>
                  <a:lnTo>
                    <a:pt x="0" y="314"/>
                  </a:lnTo>
                  <a:lnTo>
                    <a:pt x="0" y="0"/>
                  </a:lnTo>
                  <a:close/>
                </a:path>
              </a:pathLst>
            </a:custGeom>
            <a:solidFill>
              <a:srgbClr val="00FFFF"/>
            </a:solidFill>
            <a:ln w="9525">
              <a:solidFill>
                <a:srgbClr val="000000"/>
              </a:solidFill>
              <a:prstDash val="solid"/>
              <a:round/>
              <a:headEnd/>
              <a:tailEnd/>
            </a:ln>
          </p:spPr>
          <p:txBody>
            <a:bodyPr/>
            <a:lstStyle/>
            <a:p>
              <a:endParaRPr lang="it-IT"/>
            </a:p>
          </p:txBody>
        </p:sp>
        <p:sp>
          <p:nvSpPr>
            <p:cNvPr id="68643" name="Freeform 1034">
              <a:extLst>
                <a:ext uri="{FF2B5EF4-FFF2-40B4-BE49-F238E27FC236}">
                  <a16:creationId xmlns:a16="http://schemas.microsoft.com/office/drawing/2014/main" id="{1913A34E-C5AC-410A-8693-08CD2836498C}"/>
                </a:ext>
              </a:extLst>
            </p:cNvPr>
            <p:cNvSpPr>
              <a:spLocks/>
            </p:cNvSpPr>
            <p:nvPr/>
          </p:nvSpPr>
          <p:spPr bwMode="auto">
            <a:xfrm>
              <a:off x="3200" y="1890"/>
              <a:ext cx="2310" cy="655"/>
            </a:xfrm>
            <a:custGeom>
              <a:avLst/>
              <a:gdLst>
                <a:gd name="T0" fmla="*/ 2298 w 2310"/>
                <a:gd name="T1" fmla="*/ 52 h 655"/>
                <a:gd name="T2" fmla="*/ 2273 w 2310"/>
                <a:gd name="T3" fmla="*/ 92 h 655"/>
                <a:gd name="T4" fmla="*/ 2223 w 2310"/>
                <a:gd name="T5" fmla="*/ 124 h 655"/>
                <a:gd name="T6" fmla="*/ 2167 w 2310"/>
                <a:gd name="T7" fmla="*/ 157 h 655"/>
                <a:gd name="T8" fmla="*/ 2092 w 2310"/>
                <a:gd name="T9" fmla="*/ 190 h 655"/>
                <a:gd name="T10" fmla="*/ 2005 w 2310"/>
                <a:gd name="T11" fmla="*/ 216 h 655"/>
                <a:gd name="T12" fmla="*/ 1918 w 2310"/>
                <a:gd name="T13" fmla="*/ 242 h 655"/>
                <a:gd name="T14" fmla="*/ 1806 w 2310"/>
                <a:gd name="T15" fmla="*/ 262 h 655"/>
                <a:gd name="T16" fmla="*/ 1681 w 2310"/>
                <a:gd name="T17" fmla="*/ 281 h 655"/>
                <a:gd name="T18" fmla="*/ 1569 w 2310"/>
                <a:gd name="T19" fmla="*/ 301 h 655"/>
                <a:gd name="T20" fmla="*/ 1439 w 2310"/>
                <a:gd name="T21" fmla="*/ 308 h 655"/>
                <a:gd name="T22" fmla="*/ 1295 w 2310"/>
                <a:gd name="T23" fmla="*/ 314 h 655"/>
                <a:gd name="T24" fmla="*/ 1177 w 2310"/>
                <a:gd name="T25" fmla="*/ 321 h 655"/>
                <a:gd name="T26" fmla="*/ 1034 w 2310"/>
                <a:gd name="T27" fmla="*/ 314 h 655"/>
                <a:gd name="T28" fmla="*/ 897 w 2310"/>
                <a:gd name="T29" fmla="*/ 314 h 655"/>
                <a:gd name="T30" fmla="*/ 779 w 2310"/>
                <a:gd name="T31" fmla="*/ 301 h 655"/>
                <a:gd name="T32" fmla="*/ 648 w 2310"/>
                <a:gd name="T33" fmla="*/ 288 h 655"/>
                <a:gd name="T34" fmla="*/ 523 w 2310"/>
                <a:gd name="T35" fmla="*/ 268 h 655"/>
                <a:gd name="T36" fmla="*/ 430 w 2310"/>
                <a:gd name="T37" fmla="*/ 249 h 655"/>
                <a:gd name="T38" fmla="*/ 324 w 2310"/>
                <a:gd name="T39" fmla="*/ 223 h 655"/>
                <a:gd name="T40" fmla="*/ 231 w 2310"/>
                <a:gd name="T41" fmla="*/ 190 h 655"/>
                <a:gd name="T42" fmla="*/ 162 w 2310"/>
                <a:gd name="T43" fmla="*/ 164 h 655"/>
                <a:gd name="T44" fmla="*/ 100 w 2310"/>
                <a:gd name="T45" fmla="*/ 131 h 655"/>
                <a:gd name="T46" fmla="*/ 50 w 2310"/>
                <a:gd name="T47" fmla="*/ 92 h 655"/>
                <a:gd name="T48" fmla="*/ 19 w 2310"/>
                <a:gd name="T49" fmla="*/ 66 h 655"/>
                <a:gd name="T50" fmla="*/ 0 w 2310"/>
                <a:gd name="T51" fmla="*/ 26 h 655"/>
                <a:gd name="T52" fmla="*/ 0 w 2310"/>
                <a:gd name="T53" fmla="*/ 340 h 655"/>
                <a:gd name="T54" fmla="*/ 13 w 2310"/>
                <a:gd name="T55" fmla="*/ 380 h 655"/>
                <a:gd name="T56" fmla="*/ 37 w 2310"/>
                <a:gd name="T57" fmla="*/ 419 h 655"/>
                <a:gd name="T58" fmla="*/ 75 w 2310"/>
                <a:gd name="T59" fmla="*/ 452 h 655"/>
                <a:gd name="T60" fmla="*/ 137 w 2310"/>
                <a:gd name="T61" fmla="*/ 484 h 655"/>
                <a:gd name="T62" fmla="*/ 206 w 2310"/>
                <a:gd name="T63" fmla="*/ 517 h 655"/>
                <a:gd name="T64" fmla="*/ 280 w 2310"/>
                <a:gd name="T65" fmla="*/ 543 h 655"/>
                <a:gd name="T66" fmla="*/ 380 w 2310"/>
                <a:gd name="T67" fmla="*/ 569 h 655"/>
                <a:gd name="T68" fmla="*/ 492 w 2310"/>
                <a:gd name="T69" fmla="*/ 596 h 655"/>
                <a:gd name="T70" fmla="*/ 598 w 2310"/>
                <a:gd name="T71" fmla="*/ 615 h 655"/>
                <a:gd name="T72" fmla="*/ 722 w 2310"/>
                <a:gd name="T73" fmla="*/ 628 h 655"/>
                <a:gd name="T74" fmla="*/ 859 w 2310"/>
                <a:gd name="T75" fmla="*/ 641 h 655"/>
                <a:gd name="T76" fmla="*/ 978 w 2310"/>
                <a:gd name="T77" fmla="*/ 648 h 655"/>
                <a:gd name="T78" fmla="*/ 1115 w 2310"/>
                <a:gd name="T79" fmla="*/ 655 h 655"/>
                <a:gd name="T80" fmla="*/ 1258 w 2310"/>
                <a:gd name="T81" fmla="*/ 655 h 655"/>
                <a:gd name="T82" fmla="*/ 1376 w 2310"/>
                <a:gd name="T83" fmla="*/ 648 h 655"/>
                <a:gd name="T84" fmla="*/ 1513 w 2310"/>
                <a:gd name="T85" fmla="*/ 635 h 655"/>
                <a:gd name="T86" fmla="*/ 1644 w 2310"/>
                <a:gd name="T87" fmla="*/ 622 h 655"/>
                <a:gd name="T88" fmla="*/ 1756 w 2310"/>
                <a:gd name="T89" fmla="*/ 609 h 655"/>
                <a:gd name="T90" fmla="*/ 1868 w 2310"/>
                <a:gd name="T91" fmla="*/ 583 h 655"/>
                <a:gd name="T92" fmla="*/ 1974 w 2310"/>
                <a:gd name="T93" fmla="*/ 563 h 655"/>
                <a:gd name="T94" fmla="*/ 2055 w 2310"/>
                <a:gd name="T95" fmla="*/ 537 h 655"/>
                <a:gd name="T96" fmla="*/ 2136 w 2310"/>
                <a:gd name="T97" fmla="*/ 504 h 655"/>
                <a:gd name="T98" fmla="*/ 2205 w 2310"/>
                <a:gd name="T99" fmla="*/ 471 h 655"/>
                <a:gd name="T100" fmla="*/ 2254 w 2310"/>
                <a:gd name="T101" fmla="*/ 439 h 655"/>
                <a:gd name="T102" fmla="*/ 2292 w 2310"/>
                <a:gd name="T103" fmla="*/ 399 h 655"/>
                <a:gd name="T104" fmla="*/ 2310 w 2310"/>
                <a:gd name="T105" fmla="*/ 360 h 6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310" h="655">
                  <a:moveTo>
                    <a:pt x="2310" y="26"/>
                  </a:moveTo>
                  <a:lnTo>
                    <a:pt x="2310" y="26"/>
                  </a:lnTo>
                  <a:lnTo>
                    <a:pt x="2304" y="39"/>
                  </a:lnTo>
                  <a:lnTo>
                    <a:pt x="2304" y="46"/>
                  </a:lnTo>
                  <a:lnTo>
                    <a:pt x="2298" y="52"/>
                  </a:lnTo>
                  <a:lnTo>
                    <a:pt x="2292" y="66"/>
                  </a:lnTo>
                  <a:lnTo>
                    <a:pt x="2286" y="72"/>
                  </a:lnTo>
                  <a:lnTo>
                    <a:pt x="2273" y="85"/>
                  </a:lnTo>
                  <a:lnTo>
                    <a:pt x="2273" y="92"/>
                  </a:lnTo>
                  <a:lnTo>
                    <a:pt x="2267" y="92"/>
                  </a:lnTo>
                  <a:lnTo>
                    <a:pt x="2254" y="105"/>
                  </a:lnTo>
                  <a:lnTo>
                    <a:pt x="2248" y="111"/>
                  </a:lnTo>
                  <a:lnTo>
                    <a:pt x="2236" y="118"/>
                  </a:lnTo>
                  <a:lnTo>
                    <a:pt x="2223" y="124"/>
                  </a:lnTo>
                  <a:lnTo>
                    <a:pt x="2217" y="131"/>
                  </a:lnTo>
                  <a:lnTo>
                    <a:pt x="2205" y="138"/>
                  </a:lnTo>
                  <a:lnTo>
                    <a:pt x="2186" y="144"/>
                  </a:lnTo>
                  <a:lnTo>
                    <a:pt x="2180" y="151"/>
                  </a:lnTo>
                  <a:lnTo>
                    <a:pt x="2167" y="157"/>
                  </a:lnTo>
                  <a:lnTo>
                    <a:pt x="2149" y="164"/>
                  </a:lnTo>
                  <a:lnTo>
                    <a:pt x="2136" y="170"/>
                  </a:lnTo>
                  <a:lnTo>
                    <a:pt x="2130" y="177"/>
                  </a:lnTo>
                  <a:lnTo>
                    <a:pt x="2105" y="183"/>
                  </a:lnTo>
                  <a:lnTo>
                    <a:pt x="2092" y="190"/>
                  </a:lnTo>
                  <a:lnTo>
                    <a:pt x="2080" y="190"/>
                  </a:lnTo>
                  <a:lnTo>
                    <a:pt x="2055" y="203"/>
                  </a:lnTo>
                  <a:lnTo>
                    <a:pt x="2043" y="203"/>
                  </a:lnTo>
                  <a:lnTo>
                    <a:pt x="2030" y="209"/>
                  </a:lnTo>
                  <a:lnTo>
                    <a:pt x="2005" y="216"/>
                  </a:lnTo>
                  <a:lnTo>
                    <a:pt x="1993" y="223"/>
                  </a:lnTo>
                  <a:lnTo>
                    <a:pt x="1974" y="229"/>
                  </a:lnTo>
                  <a:lnTo>
                    <a:pt x="1949" y="236"/>
                  </a:lnTo>
                  <a:lnTo>
                    <a:pt x="1931" y="236"/>
                  </a:lnTo>
                  <a:lnTo>
                    <a:pt x="1918" y="242"/>
                  </a:lnTo>
                  <a:lnTo>
                    <a:pt x="1887" y="249"/>
                  </a:lnTo>
                  <a:lnTo>
                    <a:pt x="1868" y="249"/>
                  </a:lnTo>
                  <a:lnTo>
                    <a:pt x="1856" y="255"/>
                  </a:lnTo>
                  <a:lnTo>
                    <a:pt x="1818" y="262"/>
                  </a:lnTo>
                  <a:lnTo>
                    <a:pt x="1806" y="262"/>
                  </a:lnTo>
                  <a:lnTo>
                    <a:pt x="1787" y="268"/>
                  </a:lnTo>
                  <a:lnTo>
                    <a:pt x="1756" y="275"/>
                  </a:lnTo>
                  <a:lnTo>
                    <a:pt x="1738" y="275"/>
                  </a:lnTo>
                  <a:lnTo>
                    <a:pt x="1719" y="281"/>
                  </a:lnTo>
                  <a:lnTo>
                    <a:pt x="1681" y="281"/>
                  </a:lnTo>
                  <a:lnTo>
                    <a:pt x="1663" y="288"/>
                  </a:lnTo>
                  <a:lnTo>
                    <a:pt x="1644" y="288"/>
                  </a:lnTo>
                  <a:lnTo>
                    <a:pt x="1607" y="295"/>
                  </a:lnTo>
                  <a:lnTo>
                    <a:pt x="1588" y="295"/>
                  </a:lnTo>
                  <a:lnTo>
                    <a:pt x="1569" y="301"/>
                  </a:lnTo>
                  <a:lnTo>
                    <a:pt x="1532" y="301"/>
                  </a:lnTo>
                  <a:lnTo>
                    <a:pt x="1513" y="301"/>
                  </a:lnTo>
                  <a:lnTo>
                    <a:pt x="1495" y="308"/>
                  </a:lnTo>
                  <a:lnTo>
                    <a:pt x="1457" y="308"/>
                  </a:lnTo>
                  <a:lnTo>
                    <a:pt x="1439" y="308"/>
                  </a:lnTo>
                  <a:lnTo>
                    <a:pt x="1420" y="314"/>
                  </a:lnTo>
                  <a:lnTo>
                    <a:pt x="1376" y="314"/>
                  </a:lnTo>
                  <a:lnTo>
                    <a:pt x="1358" y="314"/>
                  </a:lnTo>
                  <a:lnTo>
                    <a:pt x="1339" y="314"/>
                  </a:lnTo>
                  <a:lnTo>
                    <a:pt x="1295" y="314"/>
                  </a:lnTo>
                  <a:lnTo>
                    <a:pt x="1277" y="314"/>
                  </a:lnTo>
                  <a:lnTo>
                    <a:pt x="1258" y="321"/>
                  </a:lnTo>
                  <a:lnTo>
                    <a:pt x="1214" y="321"/>
                  </a:lnTo>
                  <a:lnTo>
                    <a:pt x="1196" y="321"/>
                  </a:lnTo>
                  <a:lnTo>
                    <a:pt x="1177" y="321"/>
                  </a:lnTo>
                  <a:lnTo>
                    <a:pt x="1140" y="321"/>
                  </a:lnTo>
                  <a:lnTo>
                    <a:pt x="1115" y="321"/>
                  </a:lnTo>
                  <a:lnTo>
                    <a:pt x="1096" y="321"/>
                  </a:lnTo>
                  <a:lnTo>
                    <a:pt x="1059" y="321"/>
                  </a:lnTo>
                  <a:lnTo>
                    <a:pt x="1034" y="314"/>
                  </a:lnTo>
                  <a:lnTo>
                    <a:pt x="1015" y="314"/>
                  </a:lnTo>
                  <a:lnTo>
                    <a:pt x="978" y="314"/>
                  </a:lnTo>
                  <a:lnTo>
                    <a:pt x="953" y="314"/>
                  </a:lnTo>
                  <a:lnTo>
                    <a:pt x="934" y="314"/>
                  </a:lnTo>
                  <a:lnTo>
                    <a:pt x="897" y="314"/>
                  </a:lnTo>
                  <a:lnTo>
                    <a:pt x="878" y="308"/>
                  </a:lnTo>
                  <a:lnTo>
                    <a:pt x="859" y="308"/>
                  </a:lnTo>
                  <a:lnTo>
                    <a:pt x="816" y="308"/>
                  </a:lnTo>
                  <a:lnTo>
                    <a:pt x="797" y="301"/>
                  </a:lnTo>
                  <a:lnTo>
                    <a:pt x="779" y="301"/>
                  </a:lnTo>
                  <a:lnTo>
                    <a:pt x="741" y="301"/>
                  </a:lnTo>
                  <a:lnTo>
                    <a:pt x="722" y="295"/>
                  </a:lnTo>
                  <a:lnTo>
                    <a:pt x="704" y="295"/>
                  </a:lnTo>
                  <a:lnTo>
                    <a:pt x="666" y="288"/>
                  </a:lnTo>
                  <a:lnTo>
                    <a:pt x="648" y="288"/>
                  </a:lnTo>
                  <a:lnTo>
                    <a:pt x="629" y="281"/>
                  </a:lnTo>
                  <a:lnTo>
                    <a:pt x="598" y="281"/>
                  </a:lnTo>
                  <a:lnTo>
                    <a:pt x="579" y="275"/>
                  </a:lnTo>
                  <a:lnTo>
                    <a:pt x="561" y="275"/>
                  </a:lnTo>
                  <a:lnTo>
                    <a:pt x="523" y="268"/>
                  </a:lnTo>
                  <a:lnTo>
                    <a:pt x="511" y="262"/>
                  </a:lnTo>
                  <a:lnTo>
                    <a:pt x="492" y="262"/>
                  </a:lnTo>
                  <a:lnTo>
                    <a:pt x="461" y="255"/>
                  </a:lnTo>
                  <a:lnTo>
                    <a:pt x="442" y="249"/>
                  </a:lnTo>
                  <a:lnTo>
                    <a:pt x="430" y="249"/>
                  </a:lnTo>
                  <a:lnTo>
                    <a:pt x="399" y="242"/>
                  </a:lnTo>
                  <a:lnTo>
                    <a:pt x="380" y="236"/>
                  </a:lnTo>
                  <a:lnTo>
                    <a:pt x="368" y="236"/>
                  </a:lnTo>
                  <a:lnTo>
                    <a:pt x="336" y="229"/>
                  </a:lnTo>
                  <a:lnTo>
                    <a:pt x="324" y="223"/>
                  </a:lnTo>
                  <a:lnTo>
                    <a:pt x="311" y="216"/>
                  </a:lnTo>
                  <a:lnTo>
                    <a:pt x="280" y="209"/>
                  </a:lnTo>
                  <a:lnTo>
                    <a:pt x="268" y="203"/>
                  </a:lnTo>
                  <a:lnTo>
                    <a:pt x="255" y="203"/>
                  </a:lnTo>
                  <a:lnTo>
                    <a:pt x="231" y="190"/>
                  </a:lnTo>
                  <a:lnTo>
                    <a:pt x="218" y="190"/>
                  </a:lnTo>
                  <a:lnTo>
                    <a:pt x="206" y="183"/>
                  </a:lnTo>
                  <a:lnTo>
                    <a:pt x="187" y="177"/>
                  </a:lnTo>
                  <a:lnTo>
                    <a:pt x="174" y="170"/>
                  </a:lnTo>
                  <a:lnTo>
                    <a:pt x="162" y="164"/>
                  </a:lnTo>
                  <a:lnTo>
                    <a:pt x="143" y="157"/>
                  </a:lnTo>
                  <a:lnTo>
                    <a:pt x="137" y="151"/>
                  </a:lnTo>
                  <a:lnTo>
                    <a:pt x="125" y="144"/>
                  </a:lnTo>
                  <a:lnTo>
                    <a:pt x="106" y="138"/>
                  </a:lnTo>
                  <a:lnTo>
                    <a:pt x="100" y="131"/>
                  </a:lnTo>
                  <a:lnTo>
                    <a:pt x="94" y="124"/>
                  </a:lnTo>
                  <a:lnTo>
                    <a:pt x="75" y="118"/>
                  </a:lnTo>
                  <a:lnTo>
                    <a:pt x="69" y="111"/>
                  </a:lnTo>
                  <a:lnTo>
                    <a:pt x="62" y="105"/>
                  </a:lnTo>
                  <a:lnTo>
                    <a:pt x="50" y="92"/>
                  </a:lnTo>
                  <a:lnTo>
                    <a:pt x="44" y="92"/>
                  </a:lnTo>
                  <a:lnTo>
                    <a:pt x="37" y="85"/>
                  </a:lnTo>
                  <a:lnTo>
                    <a:pt x="31" y="72"/>
                  </a:lnTo>
                  <a:lnTo>
                    <a:pt x="25" y="66"/>
                  </a:lnTo>
                  <a:lnTo>
                    <a:pt x="19" y="66"/>
                  </a:lnTo>
                  <a:lnTo>
                    <a:pt x="13" y="52"/>
                  </a:lnTo>
                  <a:lnTo>
                    <a:pt x="13" y="46"/>
                  </a:lnTo>
                  <a:lnTo>
                    <a:pt x="6" y="39"/>
                  </a:lnTo>
                  <a:lnTo>
                    <a:pt x="0" y="26"/>
                  </a:lnTo>
                  <a:lnTo>
                    <a:pt x="0" y="20"/>
                  </a:lnTo>
                  <a:lnTo>
                    <a:pt x="0" y="7"/>
                  </a:lnTo>
                  <a:lnTo>
                    <a:pt x="0" y="0"/>
                  </a:lnTo>
                  <a:lnTo>
                    <a:pt x="0" y="334"/>
                  </a:lnTo>
                  <a:lnTo>
                    <a:pt x="0" y="340"/>
                  </a:lnTo>
                  <a:lnTo>
                    <a:pt x="0" y="353"/>
                  </a:lnTo>
                  <a:lnTo>
                    <a:pt x="0" y="360"/>
                  </a:lnTo>
                  <a:lnTo>
                    <a:pt x="6" y="373"/>
                  </a:lnTo>
                  <a:lnTo>
                    <a:pt x="13" y="380"/>
                  </a:lnTo>
                  <a:lnTo>
                    <a:pt x="13" y="386"/>
                  </a:lnTo>
                  <a:lnTo>
                    <a:pt x="19" y="399"/>
                  </a:lnTo>
                  <a:lnTo>
                    <a:pt x="25" y="399"/>
                  </a:lnTo>
                  <a:lnTo>
                    <a:pt x="31" y="406"/>
                  </a:lnTo>
                  <a:lnTo>
                    <a:pt x="37" y="419"/>
                  </a:lnTo>
                  <a:lnTo>
                    <a:pt x="44" y="425"/>
                  </a:lnTo>
                  <a:lnTo>
                    <a:pt x="50" y="425"/>
                  </a:lnTo>
                  <a:lnTo>
                    <a:pt x="62" y="439"/>
                  </a:lnTo>
                  <a:lnTo>
                    <a:pt x="69" y="445"/>
                  </a:lnTo>
                  <a:lnTo>
                    <a:pt x="75" y="452"/>
                  </a:lnTo>
                  <a:lnTo>
                    <a:pt x="94" y="458"/>
                  </a:lnTo>
                  <a:lnTo>
                    <a:pt x="100" y="465"/>
                  </a:lnTo>
                  <a:lnTo>
                    <a:pt x="106" y="471"/>
                  </a:lnTo>
                  <a:lnTo>
                    <a:pt x="125" y="478"/>
                  </a:lnTo>
                  <a:lnTo>
                    <a:pt x="137" y="484"/>
                  </a:lnTo>
                  <a:lnTo>
                    <a:pt x="143" y="491"/>
                  </a:lnTo>
                  <a:lnTo>
                    <a:pt x="162" y="497"/>
                  </a:lnTo>
                  <a:lnTo>
                    <a:pt x="174" y="504"/>
                  </a:lnTo>
                  <a:lnTo>
                    <a:pt x="187" y="511"/>
                  </a:lnTo>
                  <a:lnTo>
                    <a:pt x="206" y="517"/>
                  </a:lnTo>
                  <a:lnTo>
                    <a:pt x="218" y="524"/>
                  </a:lnTo>
                  <a:lnTo>
                    <a:pt x="231" y="524"/>
                  </a:lnTo>
                  <a:lnTo>
                    <a:pt x="255" y="537"/>
                  </a:lnTo>
                  <a:lnTo>
                    <a:pt x="268" y="537"/>
                  </a:lnTo>
                  <a:lnTo>
                    <a:pt x="280" y="543"/>
                  </a:lnTo>
                  <a:lnTo>
                    <a:pt x="311" y="550"/>
                  </a:lnTo>
                  <a:lnTo>
                    <a:pt x="324" y="556"/>
                  </a:lnTo>
                  <a:lnTo>
                    <a:pt x="336" y="563"/>
                  </a:lnTo>
                  <a:lnTo>
                    <a:pt x="368" y="569"/>
                  </a:lnTo>
                  <a:lnTo>
                    <a:pt x="380" y="569"/>
                  </a:lnTo>
                  <a:lnTo>
                    <a:pt x="399" y="576"/>
                  </a:lnTo>
                  <a:lnTo>
                    <a:pt x="430" y="583"/>
                  </a:lnTo>
                  <a:lnTo>
                    <a:pt x="442" y="583"/>
                  </a:lnTo>
                  <a:lnTo>
                    <a:pt x="461" y="589"/>
                  </a:lnTo>
                  <a:lnTo>
                    <a:pt x="492" y="596"/>
                  </a:lnTo>
                  <a:lnTo>
                    <a:pt x="511" y="596"/>
                  </a:lnTo>
                  <a:lnTo>
                    <a:pt x="523" y="602"/>
                  </a:lnTo>
                  <a:lnTo>
                    <a:pt x="561" y="609"/>
                  </a:lnTo>
                  <a:lnTo>
                    <a:pt x="579" y="609"/>
                  </a:lnTo>
                  <a:lnTo>
                    <a:pt x="598" y="615"/>
                  </a:lnTo>
                  <a:lnTo>
                    <a:pt x="629" y="615"/>
                  </a:lnTo>
                  <a:lnTo>
                    <a:pt x="648" y="622"/>
                  </a:lnTo>
                  <a:lnTo>
                    <a:pt x="666" y="622"/>
                  </a:lnTo>
                  <a:lnTo>
                    <a:pt x="704" y="628"/>
                  </a:lnTo>
                  <a:lnTo>
                    <a:pt x="722" y="628"/>
                  </a:lnTo>
                  <a:lnTo>
                    <a:pt x="741" y="635"/>
                  </a:lnTo>
                  <a:lnTo>
                    <a:pt x="779" y="635"/>
                  </a:lnTo>
                  <a:lnTo>
                    <a:pt x="797" y="635"/>
                  </a:lnTo>
                  <a:lnTo>
                    <a:pt x="816" y="641"/>
                  </a:lnTo>
                  <a:lnTo>
                    <a:pt x="859" y="641"/>
                  </a:lnTo>
                  <a:lnTo>
                    <a:pt x="878" y="641"/>
                  </a:lnTo>
                  <a:lnTo>
                    <a:pt x="897" y="648"/>
                  </a:lnTo>
                  <a:lnTo>
                    <a:pt x="934" y="648"/>
                  </a:lnTo>
                  <a:lnTo>
                    <a:pt x="953" y="648"/>
                  </a:lnTo>
                  <a:lnTo>
                    <a:pt x="978" y="648"/>
                  </a:lnTo>
                  <a:lnTo>
                    <a:pt x="1015" y="648"/>
                  </a:lnTo>
                  <a:lnTo>
                    <a:pt x="1034" y="648"/>
                  </a:lnTo>
                  <a:lnTo>
                    <a:pt x="1059" y="655"/>
                  </a:lnTo>
                  <a:lnTo>
                    <a:pt x="1096" y="655"/>
                  </a:lnTo>
                  <a:lnTo>
                    <a:pt x="1115" y="655"/>
                  </a:lnTo>
                  <a:lnTo>
                    <a:pt x="1140" y="655"/>
                  </a:lnTo>
                  <a:lnTo>
                    <a:pt x="1177" y="655"/>
                  </a:lnTo>
                  <a:lnTo>
                    <a:pt x="1196" y="655"/>
                  </a:lnTo>
                  <a:lnTo>
                    <a:pt x="1214" y="655"/>
                  </a:lnTo>
                  <a:lnTo>
                    <a:pt x="1258" y="655"/>
                  </a:lnTo>
                  <a:lnTo>
                    <a:pt x="1277" y="648"/>
                  </a:lnTo>
                  <a:lnTo>
                    <a:pt x="1295" y="648"/>
                  </a:lnTo>
                  <a:lnTo>
                    <a:pt x="1339" y="648"/>
                  </a:lnTo>
                  <a:lnTo>
                    <a:pt x="1358" y="648"/>
                  </a:lnTo>
                  <a:lnTo>
                    <a:pt x="1376" y="648"/>
                  </a:lnTo>
                  <a:lnTo>
                    <a:pt x="1420" y="648"/>
                  </a:lnTo>
                  <a:lnTo>
                    <a:pt x="1439" y="641"/>
                  </a:lnTo>
                  <a:lnTo>
                    <a:pt x="1457" y="641"/>
                  </a:lnTo>
                  <a:lnTo>
                    <a:pt x="1495" y="641"/>
                  </a:lnTo>
                  <a:lnTo>
                    <a:pt x="1513" y="635"/>
                  </a:lnTo>
                  <a:lnTo>
                    <a:pt x="1532" y="635"/>
                  </a:lnTo>
                  <a:lnTo>
                    <a:pt x="1569" y="635"/>
                  </a:lnTo>
                  <a:lnTo>
                    <a:pt x="1588" y="628"/>
                  </a:lnTo>
                  <a:lnTo>
                    <a:pt x="1607" y="628"/>
                  </a:lnTo>
                  <a:lnTo>
                    <a:pt x="1644" y="622"/>
                  </a:lnTo>
                  <a:lnTo>
                    <a:pt x="1663" y="622"/>
                  </a:lnTo>
                  <a:lnTo>
                    <a:pt x="1681" y="615"/>
                  </a:lnTo>
                  <a:lnTo>
                    <a:pt x="1719" y="615"/>
                  </a:lnTo>
                  <a:lnTo>
                    <a:pt x="1738" y="609"/>
                  </a:lnTo>
                  <a:lnTo>
                    <a:pt x="1756" y="609"/>
                  </a:lnTo>
                  <a:lnTo>
                    <a:pt x="1787" y="602"/>
                  </a:lnTo>
                  <a:lnTo>
                    <a:pt x="1806" y="596"/>
                  </a:lnTo>
                  <a:lnTo>
                    <a:pt x="1818" y="596"/>
                  </a:lnTo>
                  <a:lnTo>
                    <a:pt x="1856" y="589"/>
                  </a:lnTo>
                  <a:lnTo>
                    <a:pt x="1868" y="583"/>
                  </a:lnTo>
                  <a:lnTo>
                    <a:pt x="1887" y="583"/>
                  </a:lnTo>
                  <a:lnTo>
                    <a:pt x="1918" y="576"/>
                  </a:lnTo>
                  <a:lnTo>
                    <a:pt x="1931" y="569"/>
                  </a:lnTo>
                  <a:lnTo>
                    <a:pt x="1949" y="569"/>
                  </a:lnTo>
                  <a:lnTo>
                    <a:pt x="1974" y="563"/>
                  </a:lnTo>
                  <a:lnTo>
                    <a:pt x="1993" y="556"/>
                  </a:lnTo>
                  <a:lnTo>
                    <a:pt x="2005" y="550"/>
                  </a:lnTo>
                  <a:lnTo>
                    <a:pt x="2030" y="543"/>
                  </a:lnTo>
                  <a:lnTo>
                    <a:pt x="2043" y="537"/>
                  </a:lnTo>
                  <a:lnTo>
                    <a:pt x="2055" y="537"/>
                  </a:lnTo>
                  <a:lnTo>
                    <a:pt x="2080" y="524"/>
                  </a:lnTo>
                  <a:lnTo>
                    <a:pt x="2092" y="524"/>
                  </a:lnTo>
                  <a:lnTo>
                    <a:pt x="2105" y="517"/>
                  </a:lnTo>
                  <a:lnTo>
                    <a:pt x="2130" y="511"/>
                  </a:lnTo>
                  <a:lnTo>
                    <a:pt x="2136" y="504"/>
                  </a:lnTo>
                  <a:lnTo>
                    <a:pt x="2149" y="497"/>
                  </a:lnTo>
                  <a:lnTo>
                    <a:pt x="2167" y="491"/>
                  </a:lnTo>
                  <a:lnTo>
                    <a:pt x="2180" y="484"/>
                  </a:lnTo>
                  <a:lnTo>
                    <a:pt x="2186" y="478"/>
                  </a:lnTo>
                  <a:lnTo>
                    <a:pt x="2205" y="471"/>
                  </a:lnTo>
                  <a:lnTo>
                    <a:pt x="2217" y="465"/>
                  </a:lnTo>
                  <a:lnTo>
                    <a:pt x="2223" y="458"/>
                  </a:lnTo>
                  <a:lnTo>
                    <a:pt x="2236" y="452"/>
                  </a:lnTo>
                  <a:lnTo>
                    <a:pt x="2248" y="445"/>
                  </a:lnTo>
                  <a:lnTo>
                    <a:pt x="2254" y="439"/>
                  </a:lnTo>
                  <a:lnTo>
                    <a:pt x="2267" y="425"/>
                  </a:lnTo>
                  <a:lnTo>
                    <a:pt x="2273" y="425"/>
                  </a:lnTo>
                  <a:lnTo>
                    <a:pt x="2273" y="419"/>
                  </a:lnTo>
                  <a:lnTo>
                    <a:pt x="2286" y="406"/>
                  </a:lnTo>
                  <a:lnTo>
                    <a:pt x="2292" y="399"/>
                  </a:lnTo>
                  <a:lnTo>
                    <a:pt x="2298" y="386"/>
                  </a:lnTo>
                  <a:lnTo>
                    <a:pt x="2304" y="380"/>
                  </a:lnTo>
                  <a:lnTo>
                    <a:pt x="2304" y="373"/>
                  </a:lnTo>
                  <a:lnTo>
                    <a:pt x="2310" y="360"/>
                  </a:lnTo>
                  <a:lnTo>
                    <a:pt x="2310" y="26"/>
                  </a:lnTo>
                  <a:close/>
                </a:path>
              </a:pathLst>
            </a:custGeom>
            <a:solidFill>
              <a:srgbClr val="800000"/>
            </a:solidFill>
            <a:ln w="9525">
              <a:solidFill>
                <a:srgbClr val="000000"/>
              </a:solidFill>
              <a:prstDash val="solid"/>
              <a:round/>
              <a:headEnd/>
              <a:tailEnd/>
            </a:ln>
          </p:spPr>
          <p:txBody>
            <a:bodyPr/>
            <a:lstStyle/>
            <a:p>
              <a:endParaRPr lang="it-IT"/>
            </a:p>
          </p:txBody>
        </p:sp>
        <p:sp>
          <p:nvSpPr>
            <p:cNvPr id="68644" name="Freeform 1035">
              <a:extLst>
                <a:ext uri="{FF2B5EF4-FFF2-40B4-BE49-F238E27FC236}">
                  <a16:creationId xmlns:a16="http://schemas.microsoft.com/office/drawing/2014/main" id="{0E5A1C09-33D3-46C1-AA63-2139A21C0C92}"/>
                </a:ext>
              </a:extLst>
            </p:cNvPr>
            <p:cNvSpPr>
              <a:spLocks/>
            </p:cNvSpPr>
            <p:nvPr/>
          </p:nvSpPr>
          <p:spPr bwMode="auto">
            <a:xfrm>
              <a:off x="3200" y="1707"/>
              <a:ext cx="2310" cy="504"/>
            </a:xfrm>
            <a:custGeom>
              <a:avLst/>
              <a:gdLst>
                <a:gd name="T0" fmla="*/ 2304 w 2310"/>
                <a:gd name="T1" fmla="*/ 222 h 504"/>
                <a:gd name="T2" fmla="*/ 2292 w 2310"/>
                <a:gd name="T3" fmla="*/ 249 h 504"/>
                <a:gd name="T4" fmla="*/ 2273 w 2310"/>
                <a:gd name="T5" fmla="*/ 268 h 504"/>
                <a:gd name="T6" fmla="*/ 2254 w 2310"/>
                <a:gd name="T7" fmla="*/ 288 h 504"/>
                <a:gd name="T8" fmla="*/ 2223 w 2310"/>
                <a:gd name="T9" fmla="*/ 307 h 504"/>
                <a:gd name="T10" fmla="*/ 2186 w 2310"/>
                <a:gd name="T11" fmla="*/ 327 h 504"/>
                <a:gd name="T12" fmla="*/ 2149 w 2310"/>
                <a:gd name="T13" fmla="*/ 347 h 504"/>
                <a:gd name="T14" fmla="*/ 2105 w 2310"/>
                <a:gd name="T15" fmla="*/ 366 h 504"/>
                <a:gd name="T16" fmla="*/ 2055 w 2310"/>
                <a:gd name="T17" fmla="*/ 386 h 504"/>
                <a:gd name="T18" fmla="*/ 2005 w 2310"/>
                <a:gd name="T19" fmla="*/ 399 h 504"/>
                <a:gd name="T20" fmla="*/ 1949 w 2310"/>
                <a:gd name="T21" fmla="*/ 419 h 504"/>
                <a:gd name="T22" fmla="*/ 1887 w 2310"/>
                <a:gd name="T23" fmla="*/ 432 h 504"/>
                <a:gd name="T24" fmla="*/ 1818 w 2310"/>
                <a:gd name="T25" fmla="*/ 445 h 504"/>
                <a:gd name="T26" fmla="*/ 1756 w 2310"/>
                <a:gd name="T27" fmla="*/ 458 h 504"/>
                <a:gd name="T28" fmla="*/ 1681 w 2310"/>
                <a:gd name="T29" fmla="*/ 464 h 504"/>
                <a:gd name="T30" fmla="*/ 1607 w 2310"/>
                <a:gd name="T31" fmla="*/ 478 h 504"/>
                <a:gd name="T32" fmla="*/ 1532 w 2310"/>
                <a:gd name="T33" fmla="*/ 484 h 504"/>
                <a:gd name="T34" fmla="*/ 1457 w 2310"/>
                <a:gd name="T35" fmla="*/ 491 h 504"/>
                <a:gd name="T36" fmla="*/ 1376 w 2310"/>
                <a:gd name="T37" fmla="*/ 497 h 504"/>
                <a:gd name="T38" fmla="*/ 1295 w 2310"/>
                <a:gd name="T39" fmla="*/ 497 h 504"/>
                <a:gd name="T40" fmla="*/ 1214 w 2310"/>
                <a:gd name="T41" fmla="*/ 504 h 504"/>
                <a:gd name="T42" fmla="*/ 1140 w 2310"/>
                <a:gd name="T43" fmla="*/ 504 h 504"/>
                <a:gd name="T44" fmla="*/ 1059 w 2310"/>
                <a:gd name="T45" fmla="*/ 504 h 504"/>
                <a:gd name="T46" fmla="*/ 978 w 2310"/>
                <a:gd name="T47" fmla="*/ 497 h 504"/>
                <a:gd name="T48" fmla="*/ 897 w 2310"/>
                <a:gd name="T49" fmla="*/ 497 h 504"/>
                <a:gd name="T50" fmla="*/ 816 w 2310"/>
                <a:gd name="T51" fmla="*/ 491 h 504"/>
                <a:gd name="T52" fmla="*/ 741 w 2310"/>
                <a:gd name="T53" fmla="*/ 484 h 504"/>
                <a:gd name="T54" fmla="*/ 666 w 2310"/>
                <a:gd name="T55" fmla="*/ 471 h 504"/>
                <a:gd name="T56" fmla="*/ 598 w 2310"/>
                <a:gd name="T57" fmla="*/ 464 h 504"/>
                <a:gd name="T58" fmla="*/ 523 w 2310"/>
                <a:gd name="T59" fmla="*/ 451 h 504"/>
                <a:gd name="T60" fmla="*/ 461 w 2310"/>
                <a:gd name="T61" fmla="*/ 438 h 504"/>
                <a:gd name="T62" fmla="*/ 399 w 2310"/>
                <a:gd name="T63" fmla="*/ 425 h 504"/>
                <a:gd name="T64" fmla="*/ 336 w 2310"/>
                <a:gd name="T65" fmla="*/ 412 h 504"/>
                <a:gd name="T66" fmla="*/ 280 w 2310"/>
                <a:gd name="T67" fmla="*/ 392 h 504"/>
                <a:gd name="T68" fmla="*/ 231 w 2310"/>
                <a:gd name="T69" fmla="*/ 373 h 504"/>
                <a:gd name="T70" fmla="*/ 187 w 2310"/>
                <a:gd name="T71" fmla="*/ 360 h 504"/>
                <a:gd name="T72" fmla="*/ 143 w 2310"/>
                <a:gd name="T73" fmla="*/ 340 h 504"/>
                <a:gd name="T74" fmla="*/ 106 w 2310"/>
                <a:gd name="T75" fmla="*/ 321 h 504"/>
                <a:gd name="T76" fmla="*/ 75 w 2310"/>
                <a:gd name="T77" fmla="*/ 301 h 504"/>
                <a:gd name="T78" fmla="*/ 50 w 2310"/>
                <a:gd name="T79" fmla="*/ 275 h 504"/>
                <a:gd name="T80" fmla="*/ 31 w 2310"/>
                <a:gd name="T81" fmla="*/ 255 h 504"/>
                <a:gd name="T82" fmla="*/ 13 w 2310"/>
                <a:gd name="T83" fmla="*/ 235 h 504"/>
                <a:gd name="T84" fmla="*/ 0 w 2310"/>
                <a:gd name="T85" fmla="*/ 209 h 504"/>
                <a:gd name="T86" fmla="*/ 0 w 2310"/>
                <a:gd name="T87" fmla="*/ 190 h 504"/>
                <a:gd name="T88" fmla="*/ 0 w 2310"/>
                <a:gd name="T89" fmla="*/ 170 h 504"/>
                <a:gd name="T90" fmla="*/ 6 w 2310"/>
                <a:gd name="T91" fmla="*/ 144 h 504"/>
                <a:gd name="T92" fmla="*/ 19 w 2310"/>
                <a:gd name="T93" fmla="*/ 124 h 504"/>
                <a:gd name="T94" fmla="*/ 37 w 2310"/>
                <a:gd name="T95" fmla="*/ 105 h 504"/>
                <a:gd name="T96" fmla="*/ 62 w 2310"/>
                <a:gd name="T97" fmla="*/ 78 h 504"/>
                <a:gd name="T98" fmla="*/ 94 w 2310"/>
                <a:gd name="T99" fmla="*/ 59 h 504"/>
                <a:gd name="T100" fmla="*/ 125 w 2310"/>
                <a:gd name="T101" fmla="*/ 39 h 504"/>
                <a:gd name="T102" fmla="*/ 162 w 2310"/>
                <a:gd name="T103" fmla="*/ 19 h 504"/>
                <a:gd name="T104" fmla="*/ 206 w 2310"/>
                <a:gd name="T105" fmla="*/ 0 h 504"/>
                <a:gd name="T106" fmla="*/ 2310 w 2310"/>
                <a:gd name="T107" fmla="*/ 209 h 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10" h="504">
                  <a:moveTo>
                    <a:pt x="2310" y="209"/>
                  </a:moveTo>
                  <a:lnTo>
                    <a:pt x="2310" y="209"/>
                  </a:lnTo>
                  <a:lnTo>
                    <a:pt x="2304" y="222"/>
                  </a:lnTo>
                  <a:lnTo>
                    <a:pt x="2304" y="229"/>
                  </a:lnTo>
                  <a:lnTo>
                    <a:pt x="2298" y="235"/>
                  </a:lnTo>
                  <a:lnTo>
                    <a:pt x="2292" y="249"/>
                  </a:lnTo>
                  <a:lnTo>
                    <a:pt x="2286" y="255"/>
                  </a:lnTo>
                  <a:lnTo>
                    <a:pt x="2273" y="268"/>
                  </a:lnTo>
                  <a:lnTo>
                    <a:pt x="2273" y="275"/>
                  </a:lnTo>
                  <a:lnTo>
                    <a:pt x="2267" y="275"/>
                  </a:lnTo>
                  <a:lnTo>
                    <a:pt x="2254" y="288"/>
                  </a:lnTo>
                  <a:lnTo>
                    <a:pt x="2248" y="294"/>
                  </a:lnTo>
                  <a:lnTo>
                    <a:pt x="2236" y="301"/>
                  </a:lnTo>
                  <a:lnTo>
                    <a:pt x="2223" y="307"/>
                  </a:lnTo>
                  <a:lnTo>
                    <a:pt x="2217" y="314"/>
                  </a:lnTo>
                  <a:lnTo>
                    <a:pt x="2205" y="321"/>
                  </a:lnTo>
                  <a:lnTo>
                    <a:pt x="2186" y="327"/>
                  </a:lnTo>
                  <a:lnTo>
                    <a:pt x="2180" y="334"/>
                  </a:lnTo>
                  <a:lnTo>
                    <a:pt x="2167" y="340"/>
                  </a:lnTo>
                  <a:lnTo>
                    <a:pt x="2149" y="347"/>
                  </a:lnTo>
                  <a:lnTo>
                    <a:pt x="2136" y="353"/>
                  </a:lnTo>
                  <a:lnTo>
                    <a:pt x="2130" y="360"/>
                  </a:lnTo>
                  <a:lnTo>
                    <a:pt x="2105" y="366"/>
                  </a:lnTo>
                  <a:lnTo>
                    <a:pt x="2092" y="373"/>
                  </a:lnTo>
                  <a:lnTo>
                    <a:pt x="2080" y="373"/>
                  </a:lnTo>
                  <a:lnTo>
                    <a:pt x="2055" y="386"/>
                  </a:lnTo>
                  <a:lnTo>
                    <a:pt x="2043" y="386"/>
                  </a:lnTo>
                  <a:lnTo>
                    <a:pt x="2030" y="392"/>
                  </a:lnTo>
                  <a:lnTo>
                    <a:pt x="2005" y="399"/>
                  </a:lnTo>
                  <a:lnTo>
                    <a:pt x="1993" y="406"/>
                  </a:lnTo>
                  <a:lnTo>
                    <a:pt x="1974" y="412"/>
                  </a:lnTo>
                  <a:lnTo>
                    <a:pt x="1949" y="419"/>
                  </a:lnTo>
                  <a:lnTo>
                    <a:pt x="1931" y="419"/>
                  </a:lnTo>
                  <a:lnTo>
                    <a:pt x="1918" y="425"/>
                  </a:lnTo>
                  <a:lnTo>
                    <a:pt x="1887" y="432"/>
                  </a:lnTo>
                  <a:lnTo>
                    <a:pt x="1868" y="432"/>
                  </a:lnTo>
                  <a:lnTo>
                    <a:pt x="1856" y="438"/>
                  </a:lnTo>
                  <a:lnTo>
                    <a:pt x="1818" y="445"/>
                  </a:lnTo>
                  <a:lnTo>
                    <a:pt x="1806" y="445"/>
                  </a:lnTo>
                  <a:lnTo>
                    <a:pt x="1787" y="451"/>
                  </a:lnTo>
                  <a:lnTo>
                    <a:pt x="1756" y="458"/>
                  </a:lnTo>
                  <a:lnTo>
                    <a:pt x="1738" y="458"/>
                  </a:lnTo>
                  <a:lnTo>
                    <a:pt x="1719" y="464"/>
                  </a:lnTo>
                  <a:lnTo>
                    <a:pt x="1681" y="464"/>
                  </a:lnTo>
                  <a:lnTo>
                    <a:pt x="1663" y="471"/>
                  </a:lnTo>
                  <a:lnTo>
                    <a:pt x="1644" y="471"/>
                  </a:lnTo>
                  <a:lnTo>
                    <a:pt x="1607" y="478"/>
                  </a:lnTo>
                  <a:lnTo>
                    <a:pt x="1588" y="478"/>
                  </a:lnTo>
                  <a:lnTo>
                    <a:pt x="1569" y="484"/>
                  </a:lnTo>
                  <a:lnTo>
                    <a:pt x="1532" y="484"/>
                  </a:lnTo>
                  <a:lnTo>
                    <a:pt x="1513" y="484"/>
                  </a:lnTo>
                  <a:lnTo>
                    <a:pt x="1495" y="491"/>
                  </a:lnTo>
                  <a:lnTo>
                    <a:pt x="1457" y="491"/>
                  </a:lnTo>
                  <a:lnTo>
                    <a:pt x="1439" y="491"/>
                  </a:lnTo>
                  <a:lnTo>
                    <a:pt x="1420" y="497"/>
                  </a:lnTo>
                  <a:lnTo>
                    <a:pt x="1376" y="497"/>
                  </a:lnTo>
                  <a:lnTo>
                    <a:pt x="1358" y="497"/>
                  </a:lnTo>
                  <a:lnTo>
                    <a:pt x="1339" y="497"/>
                  </a:lnTo>
                  <a:lnTo>
                    <a:pt x="1295" y="497"/>
                  </a:lnTo>
                  <a:lnTo>
                    <a:pt x="1277" y="497"/>
                  </a:lnTo>
                  <a:lnTo>
                    <a:pt x="1258" y="504"/>
                  </a:lnTo>
                  <a:lnTo>
                    <a:pt x="1214" y="504"/>
                  </a:lnTo>
                  <a:lnTo>
                    <a:pt x="1196" y="504"/>
                  </a:lnTo>
                  <a:lnTo>
                    <a:pt x="1177" y="504"/>
                  </a:lnTo>
                  <a:lnTo>
                    <a:pt x="1140" y="504"/>
                  </a:lnTo>
                  <a:lnTo>
                    <a:pt x="1115" y="504"/>
                  </a:lnTo>
                  <a:lnTo>
                    <a:pt x="1096" y="504"/>
                  </a:lnTo>
                  <a:lnTo>
                    <a:pt x="1059" y="504"/>
                  </a:lnTo>
                  <a:lnTo>
                    <a:pt x="1034" y="497"/>
                  </a:lnTo>
                  <a:lnTo>
                    <a:pt x="1015" y="497"/>
                  </a:lnTo>
                  <a:lnTo>
                    <a:pt x="978" y="497"/>
                  </a:lnTo>
                  <a:lnTo>
                    <a:pt x="953" y="497"/>
                  </a:lnTo>
                  <a:lnTo>
                    <a:pt x="934" y="497"/>
                  </a:lnTo>
                  <a:lnTo>
                    <a:pt x="897" y="497"/>
                  </a:lnTo>
                  <a:lnTo>
                    <a:pt x="878" y="491"/>
                  </a:lnTo>
                  <a:lnTo>
                    <a:pt x="859" y="491"/>
                  </a:lnTo>
                  <a:lnTo>
                    <a:pt x="816" y="491"/>
                  </a:lnTo>
                  <a:lnTo>
                    <a:pt x="797" y="484"/>
                  </a:lnTo>
                  <a:lnTo>
                    <a:pt x="779" y="484"/>
                  </a:lnTo>
                  <a:lnTo>
                    <a:pt x="741" y="484"/>
                  </a:lnTo>
                  <a:lnTo>
                    <a:pt x="722" y="478"/>
                  </a:lnTo>
                  <a:lnTo>
                    <a:pt x="704" y="478"/>
                  </a:lnTo>
                  <a:lnTo>
                    <a:pt x="666" y="471"/>
                  </a:lnTo>
                  <a:lnTo>
                    <a:pt x="648" y="471"/>
                  </a:lnTo>
                  <a:lnTo>
                    <a:pt x="629" y="464"/>
                  </a:lnTo>
                  <a:lnTo>
                    <a:pt x="598" y="464"/>
                  </a:lnTo>
                  <a:lnTo>
                    <a:pt x="579" y="458"/>
                  </a:lnTo>
                  <a:lnTo>
                    <a:pt x="561" y="458"/>
                  </a:lnTo>
                  <a:lnTo>
                    <a:pt x="523" y="451"/>
                  </a:lnTo>
                  <a:lnTo>
                    <a:pt x="511" y="445"/>
                  </a:lnTo>
                  <a:lnTo>
                    <a:pt x="492" y="445"/>
                  </a:lnTo>
                  <a:lnTo>
                    <a:pt x="461" y="438"/>
                  </a:lnTo>
                  <a:lnTo>
                    <a:pt x="442" y="432"/>
                  </a:lnTo>
                  <a:lnTo>
                    <a:pt x="430" y="432"/>
                  </a:lnTo>
                  <a:lnTo>
                    <a:pt x="399" y="425"/>
                  </a:lnTo>
                  <a:lnTo>
                    <a:pt x="380" y="419"/>
                  </a:lnTo>
                  <a:lnTo>
                    <a:pt x="368" y="419"/>
                  </a:lnTo>
                  <a:lnTo>
                    <a:pt x="336" y="412"/>
                  </a:lnTo>
                  <a:lnTo>
                    <a:pt x="324" y="406"/>
                  </a:lnTo>
                  <a:lnTo>
                    <a:pt x="311" y="399"/>
                  </a:lnTo>
                  <a:lnTo>
                    <a:pt x="280" y="392"/>
                  </a:lnTo>
                  <a:lnTo>
                    <a:pt x="268" y="386"/>
                  </a:lnTo>
                  <a:lnTo>
                    <a:pt x="255" y="386"/>
                  </a:lnTo>
                  <a:lnTo>
                    <a:pt x="231" y="373"/>
                  </a:lnTo>
                  <a:lnTo>
                    <a:pt x="218" y="373"/>
                  </a:lnTo>
                  <a:lnTo>
                    <a:pt x="206" y="366"/>
                  </a:lnTo>
                  <a:lnTo>
                    <a:pt x="187" y="360"/>
                  </a:lnTo>
                  <a:lnTo>
                    <a:pt x="174" y="353"/>
                  </a:lnTo>
                  <a:lnTo>
                    <a:pt x="162" y="347"/>
                  </a:lnTo>
                  <a:lnTo>
                    <a:pt x="143" y="340"/>
                  </a:lnTo>
                  <a:lnTo>
                    <a:pt x="137" y="334"/>
                  </a:lnTo>
                  <a:lnTo>
                    <a:pt x="125" y="327"/>
                  </a:lnTo>
                  <a:lnTo>
                    <a:pt x="106" y="321"/>
                  </a:lnTo>
                  <a:lnTo>
                    <a:pt x="100" y="314"/>
                  </a:lnTo>
                  <a:lnTo>
                    <a:pt x="94" y="307"/>
                  </a:lnTo>
                  <a:lnTo>
                    <a:pt x="75" y="301"/>
                  </a:lnTo>
                  <a:lnTo>
                    <a:pt x="69" y="294"/>
                  </a:lnTo>
                  <a:lnTo>
                    <a:pt x="62" y="288"/>
                  </a:lnTo>
                  <a:lnTo>
                    <a:pt x="50" y="275"/>
                  </a:lnTo>
                  <a:lnTo>
                    <a:pt x="44" y="275"/>
                  </a:lnTo>
                  <a:lnTo>
                    <a:pt x="37" y="268"/>
                  </a:lnTo>
                  <a:lnTo>
                    <a:pt x="31" y="255"/>
                  </a:lnTo>
                  <a:lnTo>
                    <a:pt x="25" y="249"/>
                  </a:lnTo>
                  <a:lnTo>
                    <a:pt x="19" y="249"/>
                  </a:lnTo>
                  <a:lnTo>
                    <a:pt x="13" y="235"/>
                  </a:lnTo>
                  <a:lnTo>
                    <a:pt x="13" y="229"/>
                  </a:lnTo>
                  <a:lnTo>
                    <a:pt x="6" y="222"/>
                  </a:lnTo>
                  <a:lnTo>
                    <a:pt x="0" y="209"/>
                  </a:lnTo>
                  <a:lnTo>
                    <a:pt x="0" y="203"/>
                  </a:lnTo>
                  <a:lnTo>
                    <a:pt x="0" y="190"/>
                  </a:lnTo>
                  <a:lnTo>
                    <a:pt x="0" y="183"/>
                  </a:lnTo>
                  <a:lnTo>
                    <a:pt x="0" y="177"/>
                  </a:lnTo>
                  <a:lnTo>
                    <a:pt x="0" y="170"/>
                  </a:lnTo>
                  <a:lnTo>
                    <a:pt x="0" y="163"/>
                  </a:lnTo>
                  <a:lnTo>
                    <a:pt x="0" y="157"/>
                  </a:lnTo>
                  <a:lnTo>
                    <a:pt x="6" y="144"/>
                  </a:lnTo>
                  <a:lnTo>
                    <a:pt x="13" y="144"/>
                  </a:lnTo>
                  <a:lnTo>
                    <a:pt x="13" y="137"/>
                  </a:lnTo>
                  <a:lnTo>
                    <a:pt x="19" y="124"/>
                  </a:lnTo>
                  <a:lnTo>
                    <a:pt x="25" y="118"/>
                  </a:lnTo>
                  <a:lnTo>
                    <a:pt x="31" y="111"/>
                  </a:lnTo>
                  <a:lnTo>
                    <a:pt x="37" y="105"/>
                  </a:lnTo>
                  <a:lnTo>
                    <a:pt x="44" y="98"/>
                  </a:lnTo>
                  <a:lnTo>
                    <a:pt x="50" y="91"/>
                  </a:lnTo>
                  <a:lnTo>
                    <a:pt x="62" y="78"/>
                  </a:lnTo>
                  <a:lnTo>
                    <a:pt x="69" y="78"/>
                  </a:lnTo>
                  <a:lnTo>
                    <a:pt x="75" y="72"/>
                  </a:lnTo>
                  <a:lnTo>
                    <a:pt x="94" y="59"/>
                  </a:lnTo>
                  <a:lnTo>
                    <a:pt x="100" y="59"/>
                  </a:lnTo>
                  <a:lnTo>
                    <a:pt x="106" y="52"/>
                  </a:lnTo>
                  <a:lnTo>
                    <a:pt x="125" y="39"/>
                  </a:lnTo>
                  <a:lnTo>
                    <a:pt x="137" y="33"/>
                  </a:lnTo>
                  <a:lnTo>
                    <a:pt x="143" y="33"/>
                  </a:lnTo>
                  <a:lnTo>
                    <a:pt x="162" y="19"/>
                  </a:lnTo>
                  <a:lnTo>
                    <a:pt x="174" y="19"/>
                  </a:lnTo>
                  <a:lnTo>
                    <a:pt x="187" y="13"/>
                  </a:lnTo>
                  <a:lnTo>
                    <a:pt x="206" y="0"/>
                  </a:lnTo>
                  <a:lnTo>
                    <a:pt x="218" y="0"/>
                  </a:lnTo>
                  <a:lnTo>
                    <a:pt x="1158" y="183"/>
                  </a:lnTo>
                  <a:lnTo>
                    <a:pt x="2310" y="209"/>
                  </a:lnTo>
                  <a:close/>
                </a:path>
              </a:pathLst>
            </a:custGeom>
            <a:solidFill>
              <a:srgbClr val="FF0000"/>
            </a:solidFill>
            <a:ln w="9525">
              <a:solidFill>
                <a:srgbClr val="000000"/>
              </a:solidFill>
              <a:prstDash val="solid"/>
              <a:round/>
              <a:headEnd/>
              <a:tailEnd/>
            </a:ln>
          </p:spPr>
          <p:txBody>
            <a:bodyPr/>
            <a:lstStyle/>
            <a:p>
              <a:endParaRPr lang="it-IT"/>
            </a:p>
          </p:txBody>
        </p:sp>
        <p:sp>
          <p:nvSpPr>
            <p:cNvPr id="68645" name="Text Box 1036">
              <a:extLst>
                <a:ext uri="{FF2B5EF4-FFF2-40B4-BE49-F238E27FC236}">
                  <a16:creationId xmlns:a16="http://schemas.microsoft.com/office/drawing/2014/main" id="{618F490F-13FA-46A1-B9DD-8DE863458CCA}"/>
                </a:ext>
              </a:extLst>
            </p:cNvPr>
            <p:cNvSpPr txBox="1">
              <a:spLocks noChangeArrowheads="1"/>
            </p:cNvSpPr>
            <p:nvPr/>
          </p:nvSpPr>
          <p:spPr bwMode="auto">
            <a:xfrm>
              <a:off x="2939" y="1249"/>
              <a:ext cx="8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b="1">
                  <a:solidFill>
                    <a:schemeClr val="bg1"/>
                  </a:solidFill>
                  <a:latin typeface="Tempus Sans ITC" panose="04020404030D07020202" pitchFamily="82" charset="0"/>
                </a:rPr>
                <a:t>NYHA III</a:t>
              </a:r>
            </a:p>
            <a:p>
              <a:pPr algn="just"/>
              <a:r>
                <a:rPr lang="it-IT" altLang="it-IT" b="1">
                  <a:solidFill>
                    <a:schemeClr val="bg1"/>
                  </a:solidFill>
                </a:rPr>
                <a:t>Pz 103</a:t>
              </a:r>
            </a:p>
          </p:txBody>
        </p:sp>
        <p:sp>
          <p:nvSpPr>
            <p:cNvPr id="68646" name="Text Box 1037">
              <a:extLst>
                <a:ext uri="{FF2B5EF4-FFF2-40B4-BE49-F238E27FC236}">
                  <a16:creationId xmlns:a16="http://schemas.microsoft.com/office/drawing/2014/main" id="{BDE36495-FE1C-4D69-87E2-C8D70689BA4E}"/>
                </a:ext>
              </a:extLst>
            </p:cNvPr>
            <p:cNvSpPr txBox="1">
              <a:spLocks noChangeArrowheads="1"/>
            </p:cNvSpPr>
            <p:nvPr/>
          </p:nvSpPr>
          <p:spPr bwMode="auto">
            <a:xfrm>
              <a:off x="3847" y="1547"/>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t>15%</a:t>
              </a:r>
            </a:p>
          </p:txBody>
        </p:sp>
        <p:sp>
          <p:nvSpPr>
            <p:cNvPr id="68647" name="Text Box 1038">
              <a:extLst>
                <a:ext uri="{FF2B5EF4-FFF2-40B4-BE49-F238E27FC236}">
                  <a16:creationId xmlns:a16="http://schemas.microsoft.com/office/drawing/2014/main" id="{D94315F4-31CD-484F-AF89-187D9EC54B7B}"/>
                </a:ext>
              </a:extLst>
            </p:cNvPr>
            <p:cNvSpPr txBox="1">
              <a:spLocks noChangeArrowheads="1"/>
            </p:cNvSpPr>
            <p:nvPr/>
          </p:nvSpPr>
          <p:spPr bwMode="auto">
            <a:xfrm>
              <a:off x="4073" y="1877"/>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t>59%</a:t>
              </a:r>
            </a:p>
          </p:txBody>
        </p:sp>
        <p:sp>
          <p:nvSpPr>
            <p:cNvPr id="68648" name="Text Box 1039">
              <a:extLst>
                <a:ext uri="{FF2B5EF4-FFF2-40B4-BE49-F238E27FC236}">
                  <a16:creationId xmlns:a16="http://schemas.microsoft.com/office/drawing/2014/main" id="{0EEA98FD-4F9F-40F0-BA0E-3F413B23278B}"/>
                </a:ext>
              </a:extLst>
            </p:cNvPr>
            <p:cNvSpPr txBox="1">
              <a:spLocks noChangeArrowheads="1"/>
            </p:cNvSpPr>
            <p:nvPr/>
          </p:nvSpPr>
          <p:spPr bwMode="auto">
            <a:xfrm>
              <a:off x="4507" y="1583"/>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t>26%</a:t>
              </a:r>
            </a:p>
          </p:txBody>
        </p:sp>
      </p:grpSp>
      <p:grpSp>
        <p:nvGrpSpPr>
          <p:cNvPr id="1682448" name="Group 1040">
            <a:extLst>
              <a:ext uri="{FF2B5EF4-FFF2-40B4-BE49-F238E27FC236}">
                <a16:creationId xmlns:a16="http://schemas.microsoft.com/office/drawing/2014/main" id="{CEE7B55F-F82C-474C-86FA-B6301F4005CD}"/>
              </a:ext>
            </a:extLst>
          </p:cNvPr>
          <p:cNvGrpSpPr>
            <a:grpSpLocks/>
          </p:cNvGrpSpPr>
          <p:nvPr/>
        </p:nvGrpSpPr>
        <p:grpSpPr bwMode="auto">
          <a:xfrm>
            <a:off x="3249613" y="4445000"/>
            <a:ext cx="5046662" cy="1570038"/>
            <a:chOff x="2047" y="2800"/>
            <a:chExt cx="3179" cy="989"/>
          </a:xfrm>
        </p:grpSpPr>
        <p:sp>
          <p:nvSpPr>
            <p:cNvPr id="68631" name="Freeform 1041">
              <a:extLst>
                <a:ext uri="{FF2B5EF4-FFF2-40B4-BE49-F238E27FC236}">
                  <a16:creationId xmlns:a16="http://schemas.microsoft.com/office/drawing/2014/main" id="{80D4CC9B-F915-41C7-97DD-62C8D3081B43}"/>
                </a:ext>
              </a:extLst>
            </p:cNvPr>
            <p:cNvSpPr>
              <a:spLocks/>
            </p:cNvSpPr>
            <p:nvPr/>
          </p:nvSpPr>
          <p:spPr bwMode="auto">
            <a:xfrm>
              <a:off x="2462" y="2821"/>
              <a:ext cx="739" cy="316"/>
            </a:xfrm>
            <a:custGeom>
              <a:avLst/>
              <a:gdLst>
                <a:gd name="T0" fmla="*/ 0 w 739"/>
                <a:gd name="T1" fmla="*/ 69 h 316"/>
                <a:gd name="T2" fmla="*/ 12 w 739"/>
                <a:gd name="T3" fmla="*/ 69 h 316"/>
                <a:gd name="T4" fmla="*/ 42 w 739"/>
                <a:gd name="T5" fmla="*/ 63 h 316"/>
                <a:gd name="T6" fmla="*/ 60 w 739"/>
                <a:gd name="T7" fmla="*/ 57 h 316"/>
                <a:gd name="T8" fmla="*/ 78 w 739"/>
                <a:gd name="T9" fmla="*/ 57 h 316"/>
                <a:gd name="T10" fmla="*/ 108 w 739"/>
                <a:gd name="T11" fmla="*/ 50 h 316"/>
                <a:gd name="T12" fmla="*/ 126 w 739"/>
                <a:gd name="T13" fmla="*/ 44 h 316"/>
                <a:gd name="T14" fmla="*/ 144 w 739"/>
                <a:gd name="T15" fmla="*/ 44 h 316"/>
                <a:gd name="T16" fmla="*/ 180 w 739"/>
                <a:gd name="T17" fmla="*/ 38 h 316"/>
                <a:gd name="T18" fmla="*/ 198 w 739"/>
                <a:gd name="T19" fmla="*/ 38 h 316"/>
                <a:gd name="T20" fmla="*/ 216 w 739"/>
                <a:gd name="T21" fmla="*/ 31 h 316"/>
                <a:gd name="T22" fmla="*/ 252 w 739"/>
                <a:gd name="T23" fmla="*/ 25 h 316"/>
                <a:gd name="T24" fmla="*/ 270 w 739"/>
                <a:gd name="T25" fmla="*/ 25 h 316"/>
                <a:gd name="T26" fmla="*/ 288 w 739"/>
                <a:gd name="T27" fmla="*/ 25 h 316"/>
                <a:gd name="T28" fmla="*/ 324 w 739"/>
                <a:gd name="T29" fmla="*/ 19 h 316"/>
                <a:gd name="T30" fmla="*/ 343 w 739"/>
                <a:gd name="T31" fmla="*/ 19 h 316"/>
                <a:gd name="T32" fmla="*/ 367 w 739"/>
                <a:gd name="T33" fmla="*/ 12 h 316"/>
                <a:gd name="T34" fmla="*/ 403 w 739"/>
                <a:gd name="T35" fmla="*/ 12 h 316"/>
                <a:gd name="T36" fmla="*/ 421 w 739"/>
                <a:gd name="T37" fmla="*/ 12 h 316"/>
                <a:gd name="T38" fmla="*/ 439 w 739"/>
                <a:gd name="T39" fmla="*/ 6 h 316"/>
                <a:gd name="T40" fmla="*/ 481 w 739"/>
                <a:gd name="T41" fmla="*/ 6 h 316"/>
                <a:gd name="T42" fmla="*/ 499 w 739"/>
                <a:gd name="T43" fmla="*/ 6 h 316"/>
                <a:gd name="T44" fmla="*/ 523 w 739"/>
                <a:gd name="T45" fmla="*/ 6 h 316"/>
                <a:gd name="T46" fmla="*/ 559 w 739"/>
                <a:gd name="T47" fmla="*/ 0 h 316"/>
                <a:gd name="T48" fmla="*/ 577 w 739"/>
                <a:gd name="T49" fmla="*/ 0 h 316"/>
                <a:gd name="T50" fmla="*/ 601 w 739"/>
                <a:gd name="T51" fmla="*/ 0 h 316"/>
                <a:gd name="T52" fmla="*/ 637 w 739"/>
                <a:gd name="T53" fmla="*/ 0 h 316"/>
                <a:gd name="T54" fmla="*/ 661 w 739"/>
                <a:gd name="T55" fmla="*/ 0 h 316"/>
                <a:gd name="T56" fmla="*/ 679 w 739"/>
                <a:gd name="T57" fmla="*/ 0 h 316"/>
                <a:gd name="T58" fmla="*/ 721 w 739"/>
                <a:gd name="T59" fmla="*/ 0 h 316"/>
                <a:gd name="T60" fmla="*/ 739 w 739"/>
                <a:gd name="T61" fmla="*/ 0 h 316"/>
                <a:gd name="T62" fmla="*/ 739 w 739"/>
                <a:gd name="T63" fmla="*/ 316 h 316"/>
                <a:gd name="T64" fmla="*/ 0 w 739"/>
                <a:gd name="T65" fmla="*/ 69 h 3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39" h="316">
                  <a:moveTo>
                    <a:pt x="0" y="69"/>
                  </a:moveTo>
                  <a:lnTo>
                    <a:pt x="12" y="69"/>
                  </a:lnTo>
                  <a:lnTo>
                    <a:pt x="42" y="63"/>
                  </a:lnTo>
                  <a:lnTo>
                    <a:pt x="60" y="57"/>
                  </a:lnTo>
                  <a:lnTo>
                    <a:pt x="78" y="57"/>
                  </a:lnTo>
                  <a:lnTo>
                    <a:pt x="108" y="50"/>
                  </a:lnTo>
                  <a:lnTo>
                    <a:pt x="126" y="44"/>
                  </a:lnTo>
                  <a:lnTo>
                    <a:pt x="144" y="44"/>
                  </a:lnTo>
                  <a:lnTo>
                    <a:pt x="180" y="38"/>
                  </a:lnTo>
                  <a:lnTo>
                    <a:pt x="198" y="38"/>
                  </a:lnTo>
                  <a:lnTo>
                    <a:pt x="216" y="31"/>
                  </a:lnTo>
                  <a:lnTo>
                    <a:pt x="252" y="25"/>
                  </a:lnTo>
                  <a:lnTo>
                    <a:pt x="270" y="25"/>
                  </a:lnTo>
                  <a:lnTo>
                    <a:pt x="288" y="25"/>
                  </a:lnTo>
                  <a:lnTo>
                    <a:pt x="324" y="19"/>
                  </a:lnTo>
                  <a:lnTo>
                    <a:pt x="343" y="19"/>
                  </a:lnTo>
                  <a:lnTo>
                    <a:pt x="367" y="12"/>
                  </a:lnTo>
                  <a:lnTo>
                    <a:pt x="403" y="12"/>
                  </a:lnTo>
                  <a:lnTo>
                    <a:pt x="421" y="12"/>
                  </a:lnTo>
                  <a:lnTo>
                    <a:pt x="439" y="6"/>
                  </a:lnTo>
                  <a:lnTo>
                    <a:pt x="481" y="6"/>
                  </a:lnTo>
                  <a:lnTo>
                    <a:pt x="499" y="6"/>
                  </a:lnTo>
                  <a:lnTo>
                    <a:pt x="523" y="6"/>
                  </a:lnTo>
                  <a:lnTo>
                    <a:pt x="559" y="0"/>
                  </a:lnTo>
                  <a:lnTo>
                    <a:pt x="577" y="0"/>
                  </a:lnTo>
                  <a:lnTo>
                    <a:pt x="601" y="0"/>
                  </a:lnTo>
                  <a:lnTo>
                    <a:pt x="637" y="0"/>
                  </a:lnTo>
                  <a:lnTo>
                    <a:pt x="661" y="0"/>
                  </a:lnTo>
                  <a:lnTo>
                    <a:pt x="679" y="0"/>
                  </a:lnTo>
                  <a:lnTo>
                    <a:pt x="721" y="0"/>
                  </a:lnTo>
                  <a:lnTo>
                    <a:pt x="739" y="0"/>
                  </a:lnTo>
                  <a:lnTo>
                    <a:pt x="739" y="316"/>
                  </a:lnTo>
                  <a:lnTo>
                    <a:pt x="0" y="69"/>
                  </a:lnTo>
                  <a:close/>
                </a:path>
              </a:pathLst>
            </a:custGeom>
            <a:solidFill>
              <a:srgbClr val="FFFF00"/>
            </a:solidFill>
            <a:ln w="9525">
              <a:solidFill>
                <a:srgbClr val="000000"/>
              </a:solidFill>
              <a:prstDash val="solid"/>
              <a:round/>
              <a:headEnd/>
              <a:tailEnd/>
            </a:ln>
          </p:spPr>
          <p:txBody>
            <a:bodyPr/>
            <a:lstStyle/>
            <a:p>
              <a:endParaRPr lang="it-IT"/>
            </a:p>
          </p:txBody>
        </p:sp>
        <p:sp>
          <p:nvSpPr>
            <p:cNvPr id="68632" name="Freeform 1042">
              <a:extLst>
                <a:ext uri="{FF2B5EF4-FFF2-40B4-BE49-F238E27FC236}">
                  <a16:creationId xmlns:a16="http://schemas.microsoft.com/office/drawing/2014/main" id="{A53529F0-F9CE-41D8-876A-68E770464A67}"/>
                </a:ext>
              </a:extLst>
            </p:cNvPr>
            <p:cNvSpPr>
              <a:spLocks/>
            </p:cNvSpPr>
            <p:nvPr/>
          </p:nvSpPr>
          <p:spPr bwMode="auto">
            <a:xfrm>
              <a:off x="2047" y="3137"/>
              <a:ext cx="721" cy="627"/>
            </a:xfrm>
            <a:custGeom>
              <a:avLst/>
              <a:gdLst>
                <a:gd name="T0" fmla="*/ 703 w 721"/>
                <a:gd name="T1" fmla="*/ 291 h 627"/>
                <a:gd name="T2" fmla="*/ 649 w 721"/>
                <a:gd name="T3" fmla="*/ 285 h 627"/>
                <a:gd name="T4" fmla="*/ 595 w 721"/>
                <a:gd name="T5" fmla="*/ 272 h 627"/>
                <a:gd name="T6" fmla="*/ 559 w 721"/>
                <a:gd name="T7" fmla="*/ 272 h 627"/>
                <a:gd name="T8" fmla="*/ 511 w 721"/>
                <a:gd name="T9" fmla="*/ 260 h 627"/>
                <a:gd name="T10" fmla="*/ 457 w 721"/>
                <a:gd name="T11" fmla="*/ 253 h 627"/>
                <a:gd name="T12" fmla="*/ 427 w 721"/>
                <a:gd name="T13" fmla="*/ 247 h 627"/>
                <a:gd name="T14" fmla="*/ 379 w 721"/>
                <a:gd name="T15" fmla="*/ 234 h 627"/>
                <a:gd name="T16" fmla="*/ 336 w 721"/>
                <a:gd name="T17" fmla="*/ 222 h 627"/>
                <a:gd name="T18" fmla="*/ 306 w 721"/>
                <a:gd name="T19" fmla="*/ 215 h 627"/>
                <a:gd name="T20" fmla="*/ 270 w 721"/>
                <a:gd name="T21" fmla="*/ 203 h 627"/>
                <a:gd name="T22" fmla="*/ 234 w 721"/>
                <a:gd name="T23" fmla="*/ 190 h 627"/>
                <a:gd name="T24" fmla="*/ 210 w 721"/>
                <a:gd name="T25" fmla="*/ 177 h 627"/>
                <a:gd name="T26" fmla="*/ 174 w 721"/>
                <a:gd name="T27" fmla="*/ 165 h 627"/>
                <a:gd name="T28" fmla="*/ 144 w 721"/>
                <a:gd name="T29" fmla="*/ 152 h 627"/>
                <a:gd name="T30" fmla="*/ 126 w 721"/>
                <a:gd name="T31" fmla="*/ 140 h 627"/>
                <a:gd name="T32" fmla="*/ 96 w 721"/>
                <a:gd name="T33" fmla="*/ 127 h 627"/>
                <a:gd name="T34" fmla="*/ 78 w 721"/>
                <a:gd name="T35" fmla="*/ 114 h 627"/>
                <a:gd name="T36" fmla="*/ 60 w 721"/>
                <a:gd name="T37" fmla="*/ 102 h 627"/>
                <a:gd name="T38" fmla="*/ 42 w 721"/>
                <a:gd name="T39" fmla="*/ 89 h 627"/>
                <a:gd name="T40" fmla="*/ 30 w 721"/>
                <a:gd name="T41" fmla="*/ 70 h 627"/>
                <a:gd name="T42" fmla="*/ 18 w 721"/>
                <a:gd name="T43" fmla="*/ 57 h 627"/>
                <a:gd name="T44" fmla="*/ 12 w 721"/>
                <a:gd name="T45" fmla="*/ 45 h 627"/>
                <a:gd name="T46" fmla="*/ 0 w 721"/>
                <a:gd name="T47" fmla="*/ 26 h 627"/>
                <a:gd name="T48" fmla="*/ 0 w 721"/>
                <a:gd name="T49" fmla="*/ 13 h 627"/>
                <a:gd name="T50" fmla="*/ 0 w 721"/>
                <a:gd name="T51" fmla="*/ 0 h 627"/>
                <a:gd name="T52" fmla="*/ 0 w 721"/>
                <a:gd name="T53" fmla="*/ 342 h 627"/>
                <a:gd name="T54" fmla="*/ 0 w 721"/>
                <a:gd name="T55" fmla="*/ 355 h 627"/>
                <a:gd name="T56" fmla="*/ 6 w 721"/>
                <a:gd name="T57" fmla="*/ 374 h 627"/>
                <a:gd name="T58" fmla="*/ 12 w 721"/>
                <a:gd name="T59" fmla="*/ 386 h 627"/>
                <a:gd name="T60" fmla="*/ 24 w 721"/>
                <a:gd name="T61" fmla="*/ 399 h 627"/>
                <a:gd name="T62" fmla="*/ 36 w 721"/>
                <a:gd name="T63" fmla="*/ 418 h 627"/>
                <a:gd name="T64" fmla="*/ 48 w 721"/>
                <a:gd name="T65" fmla="*/ 424 h 627"/>
                <a:gd name="T66" fmla="*/ 66 w 721"/>
                <a:gd name="T67" fmla="*/ 443 h 627"/>
                <a:gd name="T68" fmla="*/ 90 w 721"/>
                <a:gd name="T69" fmla="*/ 456 h 627"/>
                <a:gd name="T70" fmla="*/ 108 w 721"/>
                <a:gd name="T71" fmla="*/ 469 h 627"/>
                <a:gd name="T72" fmla="*/ 132 w 721"/>
                <a:gd name="T73" fmla="*/ 481 h 627"/>
                <a:gd name="T74" fmla="*/ 162 w 721"/>
                <a:gd name="T75" fmla="*/ 500 h 627"/>
                <a:gd name="T76" fmla="*/ 186 w 721"/>
                <a:gd name="T77" fmla="*/ 507 h 627"/>
                <a:gd name="T78" fmla="*/ 222 w 721"/>
                <a:gd name="T79" fmla="*/ 519 h 627"/>
                <a:gd name="T80" fmla="*/ 258 w 721"/>
                <a:gd name="T81" fmla="*/ 532 h 627"/>
                <a:gd name="T82" fmla="*/ 282 w 721"/>
                <a:gd name="T83" fmla="*/ 545 h 627"/>
                <a:gd name="T84" fmla="*/ 324 w 721"/>
                <a:gd name="T85" fmla="*/ 551 h 627"/>
                <a:gd name="T86" fmla="*/ 367 w 721"/>
                <a:gd name="T87" fmla="*/ 564 h 627"/>
                <a:gd name="T88" fmla="*/ 397 w 721"/>
                <a:gd name="T89" fmla="*/ 570 h 627"/>
                <a:gd name="T90" fmla="*/ 445 w 721"/>
                <a:gd name="T91" fmla="*/ 583 h 627"/>
                <a:gd name="T92" fmla="*/ 493 w 721"/>
                <a:gd name="T93" fmla="*/ 595 h 627"/>
                <a:gd name="T94" fmla="*/ 523 w 721"/>
                <a:gd name="T95" fmla="*/ 602 h 627"/>
                <a:gd name="T96" fmla="*/ 577 w 721"/>
                <a:gd name="T97" fmla="*/ 608 h 627"/>
                <a:gd name="T98" fmla="*/ 631 w 721"/>
                <a:gd name="T99" fmla="*/ 614 h 627"/>
                <a:gd name="T100" fmla="*/ 667 w 721"/>
                <a:gd name="T101" fmla="*/ 621 h 627"/>
                <a:gd name="T102" fmla="*/ 721 w 721"/>
                <a:gd name="T103" fmla="*/ 627 h 6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1" h="627">
                  <a:moveTo>
                    <a:pt x="721" y="291"/>
                  </a:moveTo>
                  <a:lnTo>
                    <a:pt x="703" y="291"/>
                  </a:lnTo>
                  <a:lnTo>
                    <a:pt x="667" y="285"/>
                  </a:lnTo>
                  <a:lnTo>
                    <a:pt x="649" y="285"/>
                  </a:lnTo>
                  <a:lnTo>
                    <a:pt x="631" y="279"/>
                  </a:lnTo>
                  <a:lnTo>
                    <a:pt x="595" y="272"/>
                  </a:lnTo>
                  <a:lnTo>
                    <a:pt x="577" y="272"/>
                  </a:lnTo>
                  <a:lnTo>
                    <a:pt x="559" y="272"/>
                  </a:lnTo>
                  <a:lnTo>
                    <a:pt x="523" y="266"/>
                  </a:lnTo>
                  <a:lnTo>
                    <a:pt x="511" y="260"/>
                  </a:lnTo>
                  <a:lnTo>
                    <a:pt x="493" y="260"/>
                  </a:lnTo>
                  <a:lnTo>
                    <a:pt x="457" y="253"/>
                  </a:lnTo>
                  <a:lnTo>
                    <a:pt x="445" y="247"/>
                  </a:lnTo>
                  <a:lnTo>
                    <a:pt x="427" y="247"/>
                  </a:lnTo>
                  <a:lnTo>
                    <a:pt x="397" y="234"/>
                  </a:lnTo>
                  <a:lnTo>
                    <a:pt x="379" y="234"/>
                  </a:lnTo>
                  <a:lnTo>
                    <a:pt x="367" y="228"/>
                  </a:lnTo>
                  <a:lnTo>
                    <a:pt x="336" y="222"/>
                  </a:lnTo>
                  <a:lnTo>
                    <a:pt x="324" y="215"/>
                  </a:lnTo>
                  <a:lnTo>
                    <a:pt x="306" y="215"/>
                  </a:lnTo>
                  <a:lnTo>
                    <a:pt x="282" y="209"/>
                  </a:lnTo>
                  <a:lnTo>
                    <a:pt x="270" y="203"/>
                  </a:lnTo>
                  <a:lnTo>
                    <a:pt x="258" y="196"/>
                  </a:lnTo>
                  <a:lnTo>
                    <a:pt x="234" y="190"/>
                  </a:lnTo>
                  <a:lnTo>
                    <a:pt x="222" y="184"/>
                  </a:lnTo>
                  <a:lnTo>
                    <a:pt x="210" y="177"/>
                  </a:lnTo>
                  <a:lnTo>
                    <a:pt x="186" y="171"/>
                  </a:lnTo>
                  <a:lnTo>
                    <a:pt x="174" y="165"/>
                  </a:lnTo>
                  <a:lnTo>
                    <a:pt x="162" y="165"/>
                  </a:lnTo>
                  <a:lnTo>
                    <a:pt x="144" y="152"/>
                  </a:lnTo>
                  <a:lnTo>
                    <a:pt x="132" y="146"/>
                  </a:lnTo>
                  <a:lnTo>
                    <a:pt x="126" y="140"/>
                  </a:lnTo>
                  <a:lnTo>
                    <a:pt x="108" y="133"/>
                  </a:lnTo>
                  <a:lnTo>
                    <a:pt x="96" y="127"/>
                  </a:lnTo>
                  <a:lnTo>
                    <a:pt x="90" y="121"/>
                  </a:lnTo>
                  <a:lnTo>
                    <a:pt x="78" y="114"/>
                  </a:lnTo>
                  <a:lnTo>
                    <a:pt x="66" y="108"/>
                  </a:lnTo>
                  <a:lnTo>
                    <a:pt x="60" y="102"/>
                  </a:lnTo>
                  <a:lnTo>
                    <a:pt x="48" y="89"/>
                  </a:lnTo>
                  <a:lnTo>
                    <a:pt x="42" y="89"/>
                  </a:lnTo>
                  <a:lnTo>
                    <a:pt x="36" y="83"/>
                  </a:lnTo>
                  <a:lnTo>
                    <a:pt x="30" y="70"/>
                  </a:lnTo>
                  <a:lnTo>
                    <a:pt x="24" y="64"/>
                  </a:lnTo>
                  <a:lnTo>
                    <a:pt x="18" y="57"/>
                  </a:lnTo>
                  <a:lnTo>
                    <a:pt x="12" y="51"/>
                  </a:lnTo>
                  <a:lnTo>
                    <a:pt x="12" y="45"/>
                  </a:lnTo>
                  <a:lnTo>
                    <a:pt x="6" y="38"/>
                  </a:lnTo>
                  <a:lnTo>
                    <a:pt x="0" y="26"/>
                  </a:lnTo>
                  <a:lnTo>
                    <a:pt x="0" y="19"/>
                  </a:lnTo>
                  <a:lnTo>
                    <a:pt x="0" y="13"/>
                  </a:lnTo>
                  <a:lnTo>
                    <a:pt x="0" y="7"/>
                  </a:lnTo>
                  <a:lnTo>
                    <a:pt x="0" y="0"/>
                  </a:lnTo>
                  <a:lnTo>
                    <a:pt x="0" y="336"/>
                  </a:lnTo>
                  <a:lnTo>
                    <a:pt x="0" y="342"/>
                  </a:lnTo>
                  <a:lnTo>
                    <a:pt x="0" y="348"/>
                  </a:lnTo>
                  <a:lnTo>
                    <a:pt x="0" y="355"/>
                  </a:lnTo>
                  <a:lnTo>
                    <a:pt x="0" y="361"/>
                  </a:lnTo>
                  <a:lnTo>
                    <a:pt x="6" y="374"/>
                  </a:lnTo>
                  <a:lnTo>
                    <a:pt x="12" y="380"/>
                  </a:lnTo>
                  <a:lnTo>
                    <a:pt x="12" y="386"/>
                  </a:lnTo>
                  <a:lnTo>
                    <a:pt x="18" y="393"/>
                  </a:lnTo>
                  <a:lnTo>
                    <a:pt x="24" y="399"/>
                  </a:lnTo>
                  <a:lnTo>
                    <a:pt x="30" y="405"/>
                  </a:lnTo>
                  <a:lnTo>
                    <a:pt x="36" y="418"/>
                  </a:lnTo>
                  <a:lnTo>
                    <a:pt x="42" y="424"/>
                  </a:lnTo>
                  <a:lnTo>
                    <a:pt x="48" y="424"/>
                  </a:lnTo>
                  <a:lnTo>
                    <a:pt x="60" y="437"/>
                  </a:lnTo>
                  <a:lnTo>
                    <a:pt x="66" y="443"/>
                  </a:lnTo>
                  <a:lnTo>
                    <a:pt x="78" y="450"/>
                  </a:lnTo>
                  <a:lnTo>
                    <a:pt x="90" y="456"/>
                  </a:lnTo>
                  <a:lnTo>
                    <a:pt x="96" y="462"/>
                  </a:lnTo>
                  <a:lnTo>
                    <a:pt x="108" y="469"/>
                  </a:lnTo>
                  <a:lnTo>
                    <a:pt x="126" y="475"/>
                  </a:lnTo>
                  <a:lnTo>
                    <a:pt x="132" y="481"/>
                  </a:lnTo>
                  <a:lnTo>
                    <a:pt x="144" y="488"/>
                  </a:lnTo>
                  <a:lnTo>
                    <a:pt x="162" y="500"/>
                  </a:lnTo>
                  <a:lnTo>
                    <a:pt x="174" y="500"/>
                  </a:lnTo>
                  <a:lnTo>
                    <a:pt x="186" y="507"/>
                  </a:lnTo>
                  <a:lnTo>
                    <a:pt x="210" y="513"/>
                  </a:lnTo>
                  <a:lnTo>
                    <a:pt x="222" y="519"/>
                  </a:lnTo>
                  <a:lnTo>
                    <a:pt x="234" y="526"/>
                  </a:lnTo>
                  <a:lnTo>
                    <a:pt x="258" y="532"/>
                  </a:lnTo>
                  <a:lnTo>
                    <a:pt x="270" y="538"/>
                  </a:lnTo>
                  <a:lnTo>
                    <a:pt x="282" y="545"/>
                  </a:lnTo>
                  <a:lnTo>
                    <a:pt x="306" y="551"/>
                  </a:lnTo>
                  <a:lnTo>
                    <a:pt x="324" y="551"/>
                  </a:lnTo>
                  <a:lnTo>
                    <a:pt x="336" y="557"/>
                  </a:lnTo>
                  <a:lnTo>
                    <a:pt x="367" y="564"/>
                  </a:lnTo>
                  <a:lnTo>
                    <a:pt x="379" y="570"/>
                  </a:lnTo>
                  <a:lnTo>
                    <a:pt x="397" y="570"/>
                  </a:lnTo>
                  <a:lnTo>
                    <a:pt x="427" y="583"/>
                  </a:lnTo>
                  <a:lnTo>
                    <a:pt x="445" y="583"/>
                  </a:lnTo>
                  <a:lnTo>
                    <a:pt x="457" y="589"/>
                  </a:lnTo>
                  <a:lnTo>
                    <a:pt x="493" y="595"/>
                  </a:lnTo>
                  <a:lnTo>
                    <a:pt x="511" y="595"/>
                  </a:lnTo>
                  <a:lnTo>
                    <a:pt x="523" y="602"/>
                  </a:lnTo>
                  <a:lnTo>
                    <a:pt x="559" y="608"/>
                  </a:lnTo>
                  <a:lnTo>
                    <a:pt x="577" y="608"/>
                  </a:lnTo>
                  <a:lnTo>
                    <a:pt x="595" y="608"/>
                  </a:lnTo>
                  <a:lnTo>
                    <a:pt x="631" y="614"/>
                  </a:lnTo>
                  <a:lnTo>
                    <a:pt x="649" y="621"/>
                  </a:lnTo>
                  <a:lnTo>
                    <a:pt x="667" y="621"/>
                  </a:lnTo>
                  <a:lnTo>
                    <a:pt x="703" y="627"/>
                  </a:lnTo>
                  <a:lnTo>
                    <a:pt x="721" y="627"/>
                  </a:lnTo>
                  <a:lnTo>
                    <a:pt x="721" y="291"/>
                  </a:lnTo>
                  <a:close/>
                </a:path>
              </a:pathLst>
            </a:custGeom>
            <a:solidFill>
              <a:srgbClr val="800000"/>
            </a:solidFill>
            <a:ln w="9525">
              <a:solidFill>
                <a:srgbClr val="000000"/>
              </a:solidFill>
              <a:prstDash val="solid"/>
              <a:round/>
              <a:headEnd/>
              <a:tailEnd/>
            </a:ln>
          </p:spPr>
          <p:txBody>
            <a:bodyPr/>
            <a:lstStyle/>
            <a:p>
              <a:endParaRPr lang="it-IT"/>
            </a:p>
          </p:txBody>
        </p:sp>
        <p:sp>
          <p:nvSpPr>
            <p:cNvPr id="68633" name="Freeform 1043">
              <a:extLst>
                <a:ext uri="{FF2B5EF4-FFF2-40B4-BE49-F238E27FC236}">
                  <a16:creationId xmlns:a16="http://schemas.microsoft.com/office/drawing/2014/main" id="{0F060A17-D501-4FE3-A767-B0E4194B089C}"/>
                </a:ext>
              </a:extLst>
            </p:cNvPr>
            <p:cNvSpPr>
              <a:spLocks/>
            </p:cNvSpPr>
            <p:nvPr/>
          </p:nvSpPr>
          <p:spPr bwMode="auto">
            <a:xfrm>
              <a:off x="2047" y="2890"/>
              <a:ext cx="1154" cy="538"/>
            </a:xfrm>
            <a:custGeom>
              <a:avLst/>
              <a:gdLst>
                <a:gd name="T0" fmla="*/ 703 w 1154"/>
                <a:gd name="T1" fmla="*/ 538 h 538"/>
                <a:gd name="T2" fmla="*/ 649 w 1154"/>
                <a:gd name="T3" fmla="*/ 532 h 538"/>
                <a:gd name="T4" fmla="*/ 595 w 1154"/>
                <a:gd name="T5" fmla="*/ 519 h 538"/>
                <a:gd name="T6" fmla="*/ 559 w 1154"/>
                <a:gd name="T7" fmla="*/ 519 h 538"/>
                <a:gd name="T8" fmla="*/ 511 w 1154"/>
                <a:gd name="T9" fmla="*/ 507 h 538"/>
                <a:gd name="T10" fmla="*/ 475 w 1154"/>
                <a:gd name="T11" fmla="*/ 500 h 538"/>
                <a:gd name="T12" fmla="*/ 427 w 1154"/>
                <a:gd name="T13" fmla="*/ 494 h 538"/>
                <a:gd name="T14" fmla="*/ 379 w 1154"/>
                <a:gd name="T15" fmla="*/ 481 h 538"/>
                <a:gd name="T16" fmla="*/ 355 w 1154"/>
                <a:gd name="T17" fmla="*/ 475 h 538"/>
                <a:gd name="T18" fmla="*/ 306 w 1154"/>
                <a:gd name="T19" fmla="*/ 462 h 538"/>
                <a:gd name="T20" fmla="*/ 270 w 1154"/>
                <a:gd name="T21" fmla="*/ 450 h 538"/>
                <a:gd name="T22" fmla="*/ 246 w 1154"/>
                <a:gd name="T23" fmla="*/ 443 h 538"/>
                <a:gd name="T24" fmla="*/ 210 w 1154"/>
                <a:gd name="T25" fmla="*/ 424 h 538"/>
                <a:gd name="T26" fmla="*/ 186 w 1154"/>
                <a:gd name="T27" fmla="*/ 418 h 538"/>
                <a:gd name="T28" fmla="*/ 156 w 1154"/>
                <a:gd name="T29" fmla="*/ 406 h 538"/>
                <a:gd name="T30" fmla="*/ 126 w 1154"/>
                <a:gd name="T31" fmla="*/ 387 h 538"/>
                <a:gd name="T32" fmla="*/ 108 w 1154"/>
                <a:gd name="T33" fmla="*/ 380 h 538"/>
                <a:gd name="T34" fmla="*/ 84 w 1154"/>
                <a:gd name="T35" fmla="*/ 361 h 538"/>
                <a:gd name="T36" fmla="*/ 60 w 1154"/>
                <a:gd name="T37" fmla="*/ 349 h 538"/>
                <a:gd name="T38" fmla="*/ 48 w 1154"/>
                <a:gd name="T39" fmla="*/ 336 h 538"/>
                <a:gd name="T40" fmla="*/ 30 w 1154"/>
                <a:gd name="T41" fmla="*/ 323 h 538"/>
                <a:gd name="T42" fmla="*/ 24 w 1154"/>
                <a:gd name="T43" fmla="*/ 311 h 538"/>
                <a:gd name="T44" fmla="*/ 12 w 1154"/>
                <a:gd name="T45" fmla="*/ 298 h 538"/>
                <a:gd name="T46" fmla="*/ 6 w 1154"/>
                <a:gd name="T47" fmla="*/ 279 h 538"/>
                <a:gd name="T48" fmla="*/ 0 w 1154"/>
                <a:gd name="T49" fmla="*/ 266 h 538"/>
                <a:gd name="T50" fmla="*/ 0 w 1154"/>
                <a:gd name="T51" fmla="*/ 254 h 538"/>
                <a:gd name="T52" fmla="*/ 0 w 1154"/>
                <a:gd name="T53" fmla="*/ 241 h 538"/>
                <a:gd name="T54" fmla="*/ 0 w 1154"/>
                <a:gd name="T55" fmla="*/ 222 h 538"/>
                <a:gd name="T56" fmla="*/ 6 w 1154"/>
                <a:gd name="T57" fmla="*/ 209 h 538"/>
                <a:gd name="T58" fmla="*/ 12 w 1154"/>
                <a:gd name="T59" fmla="*/ 197 h 538"/>
                <a:gd name="T60" fmla="*/ 24 w 1154"/>
                <a:gd name="T61" fmla="*/ 178 h 538"/>
                <a:gd name="T62" fmla="*/ 36 w 1154"/>
                <a:gd name="T63" fmla="*/ 165 h 538"/>
                <a:gd name="T64" fmla="*/ 48 w 1154"/>
                <a:gd name="T65" fmla="*/ 152 h 538"/>
                <a:gd name="T66" fmla="*/ 66 w 1154"/>
                <a:gd name="T67" fmla="*/ 140 h 538"/>
                <a:gd name="T68" fmla="*/ 84 w 1154"/>
                <a:gd name="T69" fmla="*/ 127 h 538"/>
                <a:gd name="T70" fmla="*/ 108 w 1154"/>
                <a:gd name="T71" fmla="*/ 114 h 538"/>
                <a:gd name="T72" fmla="*/ 132 w 1154"/>
                <a:gd name="T73" fmla="*/ 95 h 538"/>
                <a:gd name="T74" fmla="*/ 156 w 1154"/>
                <a:gd name="T75" fmla="*/ 89 h 538"/>
                <a:gd name="T76" fmla="*/ 186 w 1154"/>
                <a:gd name="T77" fmla="*/ 76 h 538"/>
                <a:gd name="T78" fmla="*/ 222 w 1154"/>
                <a:gd name="T79" fmla="*/ 57 h 538"/>
                <a:gd name="T80" fmla="*/ 246 w 1154"/>
                <a:gd name="T81" fmla="*/ 51 h 538"/>
                <a:gd name="T82" fmla="*/ 282 w 1154"/>
                <a:gd name="T83" fmla="*/ 38 h 538"/>
                <a:gd name="T84" fmla="*/ 306 w 1154"/>
                <a:gd name="T85" fmla="*/ 32 h 538"/>
                <a:gd name="T86" fmla="*/ 355 w 1154"/>
                <a:gd name="T87" fmla="*/ 19 h 538"/>
                <a:gd name="T88" fmla="*/ 397 w 1154"/>
                <a:gd name="T89" fmla="*/ 7 h 538"/>
                <a:gd name="T90" fmla="*/ 1154 w 1154"/>
                <a:gd name="T91" fmla="*/ 247 h 5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54" h="538">
                  <a:moveTo>
                    <a:pt x="721" y="538"/>
                  </a:moveTo>
                  <a:lnTo>
                    <a:pt x="703" y="538"/>
                  </a:lnTo>
                  <a:lnTo>
                    <a:pt x="667" y="532"/>
                  </a:lnTo>
                  <a:lnTo>
                    <a:pt x="649" y="532"/>
                  </a:lnTo>
                  <a:lnTo>
                    <a:pt x="631" y="526"/>
                  </a:lnTo>
                  <a:lnTo>
                    <a:pt x="595" y="519"/>
                  </a:lnTo>
                  <a:lnTo>
                    <a:pt x="577" y="519"/>
                  </a:lnTo>
                  <a:lnTo>
                    <a:pt x="559" y="519"/>
                  </a:lnTo>
                  <a:lnTo>
                    <a:pt x="541" y="513"/>
                  </a:lnTo>
                  <a:lnTo>
                    <a:pt x="511" y="507"/>
                  </a:lnTo>
                  <a:lnTo>
                    <a:pt x="493" y="507"/>
                  </a:lnTo>
                  <a:lnTo>
                    <a:pt x="475" y="500"/>
                  </a:lnTo>
                  <a:lnTo>
                    <a:pt x="445" y="494"/>
                  </a:lnTo>
                  <a:lnTo>
                    <a:pt x="427" y="494"/>
                  </a:lnTo>
                  <a:lnTo>
                    <a:pt x="415" y="488"/>
                  </a:lnTo>
                  <a:lnTo>
                    <a:pt x="379" y="481"/>
                  </a:lnTo>
                  <a:lnTo>
                    <a:pt x="367" y="475"/>
                  </a:lnTo>
                  <a:lnTo>
                    <a:pt x="355" y="475"/>
                  </a:lnTo>
                  <a:lnTo>
                    <a:pt x="324" y="462"/>
                  </a:lnTo>
                  <a:lnTo>
                    <a:pt x="306" y="462"/>
                  </a:lnTo>
                  <a:lnTo>
                    <a:pt x="294" y="456"/>
                  </a:lnTo>
                  <a:lnTo>
                    <a:pt x="270" y="450"/>
                  </a:lnTo>
                  <a:lnTo>
                    <a:pt x="258" y="443"/>
                  </a:lnTo>
                  <a:lnTo>
                    <a:pt x="246" y="443"/>
                  </a:lnTo>
                  <a:lnTo>
                    <a:pt x="234" y="437"/>
                  </a:lnTo>
                  <a:lnTo>
                    <a:pt x="210" y="424"/>
                  </a:lnTo>
                  <a:lnTo>
                    <a:pt x="198" y="424"/>
                  </a:lnTo>
                  <a:lnTo>
                    <a:pt x="186" y="418"/>
                  </a:lnTo>
                  <a:lnTo>
                    <a:pt x="162" y="412"/>
                  </a:lnTo>
                  <a:lnTo>
                    <a:pt x="156" y="406"/>
                  </a:lnTo>
                  <a:lnTo>
                    <a:pt x="144" y="399"/>
                  </a:lnTo>
                  <a:lnTo>
                    <a:pt x="126" y="387"/>
                  </a:lnTo>
                  <a:lnTo>
                    <a:pt x="114" y="387"/>
                  </a:lnTo>
                  <a:lnTo>
                    <a:pt x="108" y="380"/>
                  </a:lnTo>
                  <a:lnTo>
                    <a:pt x="90" y="368"/>
                  </a:lnTo>
                  <a:lnTo>
                    <a:pt x="84" y="361"/>
                  </a:lnTo>
                  <a:lnTo>
                    <a:pt x="78" y="361"/>
                  </a:lnTo>
                  <a:lnTo>
                    <a:pt x="60" y="349"/>
                  </a:lnTo>
                  <a:lnTo>
                    <a:pt x="54" y="342"/>
                  </a:lnTo>
                  <a:lnTo>
                    <a:pt x="48" y="336"/>
                  </a:lnTo>
                  <a:lnTo>
                    <a:pt x="42" y="336"/>
                  </a:lnTo>
                  <a:lnTo>
                    <a:pt x="30" y="323"/>
                  </a:lnTo>
                  <a:lnTo>
                    <a:pt x="30" y="317"/>
                  </a:lnTo>
                  <a:lnTo>
                    <a:pt x="24" y="311"/>
                  </a:lnTo>
                  <a:lnTo>
                    <a:pt x="18" y="298"/>
                  </a:lnTo>
                  <a:lnTo>
                    <a:pt x="12" y="298"/>
                  </a:lnTo>
                  <a:lnTo>
                    <a:pt x="12" y="292"/>
                  </a:lnTo>
                  <a:lnTo>
                    <a:pt x="6" y="279"/>
                  </a:lnTo>
                  <a:lnTo>
                    <a:pt x="0" y="273"/>
                  </a:lnTo>
                  <a:lnTo>
                    <a:pt x="0" y="266"/>
                  </a:lnTo>
                  <a:lnTo>
                    <a:pt x="0" y="254"/>
                  </a:lnTo>
                  <a:lnTo>
                    <a:pt x="0" y="247"/>
                  </a:lnTo>
                  <a:lnTo>
                    <a:pt x="0" y="241"/>
                  </a:lnTo>
                  <a:lnTo>
                    <a:pt x="0" y="228"/>
                  </a:lnTo>
                  <a:lnTo>
                    <a:pt x="0" y="222"/>
                  </a:lnTo>
                  <a:lnTo>
                    <a:pt x="0" y="216"/>
                  </a:lnTo>
                  <a:lnTo>
                    <a:pt x="6" y="209"/>
                  </a:lnTo>
                  <a:lnTo>
                    <a:pt x="12" y="203"/>
                  </a:lnTo>
                  <a:lnTo>
                    <a:pt x="12" y="197"/>
                  </a:lnTo>
                  <a:lnTo>
                    <a:pt x="18" y="184"/>
                  </a:lnTo>
                  <a:lnTo>
                    <a:pt x="24" y="178"/>
                  </a:lnTo>
                  <a:lnTo>
                    <a:pt x="30" y="178"/>
                  </a:lnTo>
                  <a:lnTo>
                    <a:pt x="36" y="165"/>
                  </a:lnTo>
                  <a:lnTo>
                    <a:pt x="42" y="159"/>
                  </a:lnTo>
                  <a:lnTo>
                    <a:pt x="48" y="152"/>
                  </a:lnTo>
                  <a:lnTo>
                    <a:pt x="60" y="140"/>
                  </a:lnTo>
                  <a:lnTo>
                    <a:pt x="66" y="140"/>
                  </a:lnTo>
                  <a:lnTo>
                    <a:pt x="78" y="133"/>
                  </a:lnTo>
                  <a:lnTo>
                    <a:pt x="84" y="127"/>
                  </a:lnTo>
                  <a:lnTo>
                    <a:pt x="96" y="114"/>
                  </a:lnTo>
                  <a:lnTo>
                    <a:pt x="108" y="114"/>
                  </a:lnTo>
                  <a:lnTo>
                    <a:pt x="114" y="108"/>
                  </a:lnTo>
                  <a:lnTo>
                    <a:pt x="132" y="95"/>
                  </a:lnTo>
                  <a:lnTo>
                    <a:pt x="144" y="95"/>
                  </a:lnTo>
                  <a:lnTo>
                    <a:pt x="156" y="89"/>
                  </a:lnTo>
                  <a:lnTo>
                    <a:pt x="174" y="76"/>
                  </a:lnTo>
                  <a:lnTo>
                    <a:pt x="186" y="76"/>
                  </a:lnTo>
                  <a:lnTo>
                    <a:pt x="198" y="70"/>
                  </a:lnTo>
                  <a:lnTo>
                    <a:pt x="222" y="57"/>
                  </a:lnTo>
                  <a:lnTo>
                    <a:pt x="234" y="57"/>
                  </a:lnTo>
                  <a:lnTo>
                    <a:pt x="246" y="51"/>
                  </a:lnTo>
                  <a:lnTo>
                    <a:pt x="270" y="45"/>
                  </a:lnTo>
                  <a:lnTo>
                    <a:pt x="282" y="38"/>
                  </a:lnTo>
                  <a:lnTo>
                    <a:pt x="294" y="32"/>
                  </a:lnTo>
                  <a:lnTo>
                    <a:pt x="306" y="32"/>
                  </a:lnTo>
                  <a:lnTo>
                    <a:pt x="336" y="19"/>
                  </a:lnTo>
                  <a:lnTo>
                    <a:pt x="355" y="19"/>
                  </a:lnTo>
                  <a:lnTo>
                    <a:pt x="367" y="13"/>
                  </a:lnTo>
                  <a:lnTo>
                    <a:pt x="397" y="7"/>
                  </a:lnTo>
                  <a:lnTo>
                    <a:pt x="415" y="0"/>
                  </a:lnTo>
                  <a:lnTo>
                    <a:pt x="1154" y="247"/>
                  </a:lnTo>
                  <a:lnTo>
                    <a:pt x="721" y="538"/>
                  </a:lnTo>
                  <a:close/>
                </a:path>
              </a:pathLst>
            </a:custGeom>
            <a:solidFill>
              <a:srgbClr val="FF0000"/>
            </a:solidFill>
            <a:ln w="9525">
              <a:solidFill>
                <a:srgbClr val="000000"/>
              </a:solidFill>
              <a:prstDash val="solid"/>
              <a:round/>
              <a:headEnd/>
              <a:tailEnd/>
            </a:ln>
          </p:spPr>
          <p:txBody>
            <a:bodyPr/>
            <a:lstStyle/>
            <a:p>
              <a:endParaRPr lang="it-IT"/>
            </a:p>
          </p:txBody>
        </p:sp>
        <p:sp>
          <p:nvSpPr>
            <p:cNvPr id="68634" name="Freeform 1044">
              <a:extLst>
                <a:ext uri="{FF2B5EF4-FFF2-40B4-BE49-F238E27FC236}">
                  <a16:creationId xmlns:a16="http://schemas.microsoft.com/office/drawing/2014/main" id="{EF0ABB9D-AFB2-4952-A249-AB8D056B1674}"/>
                </a:ext>
              </a:extLst>
            </p:cNvPr>
            <p:cNvSpPr>
              <a:spLocks/>
            </p:cNvSpPr>
            <p:nvPr/>
          </p:nvSpPr>
          <p:spPr bwMode="auto">
            <a:xfrm>
              <a:off x="2768" y="3137"/>
              <a:ext cx="1594" cy="652"/>
            </a:xfrm>
            <a:custGeom>
              <a:avLst/>
              <a:gdLst>
                <a:gd name="T0" fmla="*/ 1588 w 1594"/>
                <a:gd name="T1" fmla="*/ 13 h 652"/>
                <a:gd name="T2" fmla="*/ 1582 w 1594"/>
                <a:gd name="T3" fmla="*/ 38 h 652"/>
                <a:gd name="T4" fmla="*/ 1570 w 1594"/>
                <a:gd name="T5" fmla="*/ 57 h 652"/>
                <a:gd name="T6" fmla="*/ 1552 w 1594"/>
                <a:gd name="T7" fmla="*/ 83 h 652"/>
                <a:gd name="T8" fmla="*/ 1528 w 1594"/>
                <a:gd name="T9" fmla="*/ 102 h 652"/>
                <a:gd name="T10" fmla="*/ 1498 w 1594"/>
                <a:gd name="T11" fmla="*/ 121 h 652"/>
                <a:gd name="T12" fmla="*/ 1468 w 1594"/>
                <a:gd name="T13" fmla="*/ 140 h 652"/>
                <a:gd name="T14" fmla="*/ 1426 w 1594"/>
                <a:gd name="T15" fmla="*/ 165 h 652"/>
                <a:gd name="T16" fmla="*/ 1384 w 1594"/>
                <a:gd name="T17" fmla="*/ 177 h 652"/>
                <a:gd name="T18" fmla="*/ 1336 w 1594"/>
                <a:gd name="T19" fmla="*/ 196 h 652"/>
                <a:gd name="T20" fmla="*/ 1282 w 1594"/>
                <a:gd name="T21" fmla="*/ 215 h 652"/>
                <a:gd name="T22" fmla="*/ 1227 w 1594"/>
                <a:gd name="T23" fmla="*/ 228 h 652"/>
                <a:gd name="T24" fmla="*/ 1161 w 1594"/>
                <a:gd name="T25" fmla="*/ 247 h 652"/>
                <a:gd name="T26" fmla="*/ 1101 w 1594"/>
                <a:gd name="T27" fmla="*/ 260 h 652"/>
                <a:gd name="T28" fmla="*/ 1029 w 1594"/>
                <a:gd name="T29" fmla="*/ 272 h 652"/>
                <a:gd name="T30" fmla="*/ 963 w 1594"/>
                <a:gd name="T31" fmla="*/ 279 h 652"/>
                <a:gd name="T32" fmla="*/ 885 w 1594"/>
                <a:gd name="T33" fmla="*/ 291 h 652"/>
                <a:gd name="T34" fmla="*/ 812 w 1594"/>
                <a:gd name="T35" fmla="*/ 298 h 652"/>
                <a:gd name="T36" fmla="*/ 734 w 1594"/>
                <a:gd name="T37" fmla="*/ 304 h 652"/>
                <a:gd name="T38" fmla="*/ 656 w 1594"/>
                <a:gd name="T39" fmla="*/ 310 h 652"/>
                <a:gd name="T40" fmla="*/ 578 w 1594"/>
                <a:gd name="T41" fmla="*/ 310 h 652"/>
                <a:gd name="T42" fmla="*/ 494 w 1594"/>
                <a:gd name="T43" fmla="*/ 317 h 652"/>
                <a:gd name="T44" fmla="*/ 415 w 1594"/>
                <a:gd name="T45" fmla="*/ 317 h 652"/>
                <a:gd name="T46" fmla="*/ 331 w 1594"/>
                <a:gd name="T47" fmla="*/ 317 h 652"/>
                <a:gd name="T48" fmla="*/ 253 w 1594"/>
                <a:gd name="T49" fmla="*/ 310 h 652"/>
                <a:gd name="T50" fmla="*/ 175 w 1594"/>
                <a:gd name="T51" fmla="*/ 304 h 652"/>
                <a:gd name="T52" fmla="*/ 97 w 1594"/>
                <a:gd name="T53" fmla="*/ 304 h 652"/>
                <a:gd name="T54" fmla="*/ 18 w 1594"/>
                <a:gd name="T55" fmla="*/ 291 h 652"/>
                <a:gd name="T56" fmla="*/ 18 w 1594"/>
                <a:gd name="T57" fmla="*/ 627 h 652"/>
                <a:gd name="T58" fmla="*/ 97 w 1594"/>
                <a:gd name="T59" fmla="*/ 640 h 652"/>
                <a:gd name="T60" fmla="*/ 175 w 1594"/>
                <a:gd name="T61" fmla="*/ 640 h 652"/>
                <a:gd name="T62" fmla="*/ 253 w 1594"/>
                <a:gd name="T63" fmla="*/ 646 h 652"/>
                <a:gd name="T64" fmla="*/ 331 w 1594"/>
                <a:gd name="T65" fmla="*/ 652 h 652"/>
                <a:gd name="T66" fmla="*/ 415 w 1594"/>
                <a:gd name="T67" fmla="*/ 652 h 652"/>
                <a:gd name="T68" fmla="*/ 494 w 1594"/>
                <a:gd name="T69" fmla="*/ 652 h 652"/>
                <a:gd name="T70" fmla="*/ 578 w 1594"/>
                <a:gd name="T71" fmla="*/ 646 h 652"/>
                <a:gd name="T72" fmla="*/ 656 w 1594"/>
                <a:gd name="T73" fmla="*/ 646 h 652"/>
                <a:gd name="T74" fmla="*/ 734 w 1594"/>
                <a:gd name="T75" fmla="*/ 640 h 652"/>
                <a:gd name="T76" fmla="*/ 812 w 1594"/>
                <a:gd name="T77" fmla="*/ 633 h 652"/>
                <a:gd name="T78" fmla="*/ 885 w 1594"/>
                <a:gd name="T79" fmla="*/ 627 h 652"/>
                <a:gd name="T80" fmla="*/ 963 w 1594"/>
                <a:gd name="T81" fmla="*/ 614 h 652"/>
                <a:gd name="T82" fmla="*/ 1029 w 1594"/>
                <a:gd name="T83" fmla="*/ 608 h 652"/>
                <a:gd name="T84" fmla="*/ 1101 w 1594"/>
                <a:gd name="T85" fmla="*/ 595 h 652"/>
                <a:gd name="T86" fmla="*/ 1161 w 1594"/>
                <a:gd name="T87" fmla="*/ 583 h 652"/>
                <a:gd name="T88" fmla="*/ 1227 w 1594"/>
                <a:gd name="T89" fmla="*/ 564 h 652"/>
                <a:gd name="T90" fmla="*/ 1282 w 1594"/>
                <a:gd name="T91" fmla="*/ 551 h 652"/>
                <a:gd name="T92" fmla="*/ 1336 w 1594"/>
                <a:gd name="T93" fmla="*/ 532 h 652"/>
                <a:gd name="T94" fmla="*/ 1384 w 1594"/>
                <a:gd name="T95" fmla="*/ 513 h 652"/>
                <a:gd name="T96" fmla="*/ 1426 w 1594"/>
                <a:gd name="T97" fmla="*/ 500 h 652"/>
                <a:gd name="T98" fmla="*/ 1468 w 1594"/>
                <a:gd name="T99" fmla="*/ 475 h 652"/>
                <a:gd name="T100" fmla="*/ 1498 w 1594"/>
                <a:gd name="T101" fmla="*/ 456 h 652"/>
                <a:gd name="T102" fmla="*/ 1528 w 1594"/>
                <a:gd name="T103" fmla="*/ 437 h 652"/>
                <a:gd name="T104" fmla="*/ 1552 w 1594"/>
                <a:gd name="T105" fmla="*/ 418 h 652"/>
                <a:gd name="T106" fmla="*/ 1570 w 1594"/>
                <a:gd name="T107" fmla="*/ 393 h 652"/>
                <a:gd name="T108" fmla="*/ 1582 w 1594"/>
                <a:gd name="T109" fmla="*/ 374 h 652"/>
                <a:gd name="T110" fmla="*/ 1588 w 1594"/>
                <a:gd name="T111" fmla="*/ 348 h 652"/>
                <a:gd name="T112" fmla="*/ 1594 w 1594"/>
                <a:gd name="T113" fmla="*/ 0 h 6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4" h="652">
                  <a:moveTo>
                    <a:pt x="1594" y="0"/>
                  </a:moveTo>
                  <a:lnTo>
                    <a:pt x="1594" y="7"/>
                  </a:lnTo>
                  <a:lnTo>
                    <a:pt x="1588" y="13"/>
                  </a:lnTo>
                  <a:lnTo>
                    <a:pt x="1588" y="19"/>
                  </a:lnTo>
                  <a:lnTo>
                    <a:pt x="1588" y="26"/>
                  </a:lnTo>
                  <a:lnTo>
                    <a:pt x="1582" y="38"/>
                  </a:lnTo>
                  <a:lnTo>
                    <a:pt x="1582" y="45"/>
                  </a:lnTo>
                  <a:lnTo>
                    <a:pt x="1576" y="51"/>
                  </a:lnTo>
                  <a:lnTo>
                    <a:pt x="1570" y="57"/>
                  </a:lnTo>
                  <a:lnTo>
                    <a:pt x="1570" y="64"/>
                  </a:lnTo>
                  <a:lnTo>
                    <a:pt x="1564" y="70"/>
                  </a:lnTo>
                  <a:lnTo>
                    <a:pt x="1552" y="83"/>
                  </a:lnTo>
                  <a:lnTo>
                    <a:pt x="1546" y="89"/>
                  </a:lnTo>
                  <a:lnTo>
                    <a:pt x="1540" y="89"/>
                  </a:lnTo>
                  <a:lnTo>
                    <a:pt x="1528" y="102"/>
                  </a:lnTo>
                  <a:lnTo>
                    <a:pt x="1522" y="108"/>
                  </a:lnTo>
                  <a:lnTo>
                    <a:pt x="1516" y="114"/>
                  </a:lnTo>
                  <a:lnTo>
                    <a:pt x="1498" y="121"/>
                  </a:lnTo>
                  <a:lnTo>
                    <a:pt x="1492" y="127"/>
                  </a:lnTo>
                  <a:lnTo>
                    <a:pt x="1486" y="133"/>
                  </a:lnTo>
                  <a:lnTo>
                    <a:pt x="1468" y="140"/>
                  </a:lnTo>
                  <a:lnTo>
                    <a:pt x="1456" y="146"/>
                  </a:lnTo>
                  <a:lnTo>
                    <a:pt x="1450" y="152"/>
                  </a:lnTo>
                  <a:lnTo>
                    <a:pt x="1426" y="165"/>
                  </a:lnTo>
                  <a:lnTo>
                    <a:pt x="1414" y="165"/>
                  </a:lnTo>
                  <a:lnTo>
                    <a:pt x="1408" y="171"/>
                  </a:lnTo>
                  <a:lnTo>
                    <a:pt x="1384" y="177"/>
                  </a:lnTo>
                  <a:lnTo>
                    <a:pt x="1372" y="184"/>
                  </a:lnTo>
                  <a:lnTo>
                    <a:pt x="1360" y="190"/>
                  </a:lnTo>
                  <a:lnTo>
                    <a:pt x="1336" y="196"/>
                  </a:lnTo>
                  <a:lnTo>
                    <a:pt x="1324" y="203"/>
                  </a:lnTo>
                  <a:lnTo>
                    <a:pt x="1312" y="209"/>
                  </a:lnTo>
                  <a:lnTo>
                    <a:pt x="1282" y="215"/>
                  </a:lnTo>
                  <a:lnTo>
                    <a:pt x="1270" y="215"/>
                  </a:lnTo>
                  <a:lnTo>
                    <a:pt x="1252" y="222"/>
                  </a:lnTo>
                  <a:lnTo>
                    <a:pt x="1227" y="228"/>
                  </a:lnTo>
                  <a:lnTo>
                    <a:pt x="1209" y="234"/>
                  </a:lnTo>
                  <a:lnTo>
                    <a:pt x="1197" y="234"/>
                  </a:lnTo>
                  <a:lnTo>
                    <a:pt x="1161" y="247"/>
                  </a:lnTo>
                  <a:lnTo>
                    <a:pt x="1149" y="247"/>
                  </a:lnTo>
                  <a:lnTo>
                    <a:pt x="1131" y="253"/>
                  </a:lnTo>
                  <a:lnTo>
                    <a:pt x="1101" y="260"/>
                  </a:lnTo>
                  <a:lnTo>
                    <a:pt x="1083" y="260"/>
                  </a:lnTo>
                  <a:lnTo>
                    <a:pt x="1065" y="266"/>
                  </a:lnTo>
                  <a:lnTo>
                    <a:pt x="1029" y="272"/>
                  </a:lnTo>
                  <a:lnTo>
                    <a:pt x="1017" y="272"/>
                  </a:lnTo>
                  <a:lnTo>
                    <a:pt x="999" y="272"/>
                  </a:lnTo>
                  <a:lnTo>
                    <a:pt x="963" y="279"/>
                  </a:lnTo>
                  <a:lnTo>
                    <a:pt x="945" y="285"/>
                  </a:lnTo>
                  <a:lnTo>
                    <a:pt x="927" y="285"/>
                  </a:lnTo>
                  <a:lnTo>
                    <a:pt x="885" y="291"/>
                  </a:lnTo>
                  <a:lnTo>
                    <a:pt x="867" y="291"/>
                  </a:lnTo>
                  <a:lnTo>
                    <a:pt x="849" y="291"/>
                  </a:lnTo>
                  <a:lnTo>
                    <a:pt x="812" y="298"/>
                  </a:lnTo>
                  <a:lnTo>
                    <a:pt x="794" y="298"/>
                  </a:lnTo>
                  <a:lnTo>
                    <a:pt x="776" y="304"/>
                  </a:lnTo>
                  <a:lnTo>
                    <a:pt x="734" y="304"/>
                  </a:lnTo>
                  <a:lnTo>
                    <a:pt x="716" y="304"/>
                  </a:lnTo>
                  <a:lnTo>
                    <a:pt x="698" y="304"/>
                  </a:lnTo>
                  <a:lnTo>
                    <a:pt x="656" y="310"/>
                  </a:lnTo>
                  <a:lnTo>
                    <a:pt x="638" y="310"/>
                  </a:lnTo>
                  <a:lnTo>
                    <a:pt x="614" y="310"/>
                  </a:lnTo>
                  <a:lnTo>
                    <a:pt x="578" y="310"/>
                  </a:lnTo>
                  <a:lnTo>
                    <a:pt x="554" y="310"/>
                  </a:lnTo>
                  <a:lnTo>
                    <a:pt x="536" y="317"/>
                  </a:lnTo>
                  <a:lnTo>
                    <a:pt x="494" y="317"/>
                  </a:lnTo>
                  <a:lnTo>
                    <a:pt x="476" y="317"/>
                  </a:lnTo>
                  <a:lnTo>
                    <a:pt x="458" y="317"/>
                  </a:lnTo>
                  <a:lnTo>
                    <a:pt x="415" y="317"/>
                  </a:lnTo>
                  <a:lnTo>
                    <a:pt x="397" y="317"/>
                  </a:lnTo>
                  <a:lnTo>
                    <a:pt x="373" y="317"/>
                  </a:lnTo>
                  <a:lnTo>
                    <a:pt x="331" y="317"/>
                  </a:lnTo>
                  <a:lnTo>
                    <a:pt x="313" y="310"/>
                  </a:lnTo>
                  <a:lnTo>
                    <a:pt x="295" y="310"/>
                  </a:lnTo>
                  <a:lnTo>
                    <a:pt x="253" y="310"/>
                  </a:lnTo>
                  <a:lnTo>
                    <a:pt x="235" y="310"/>
                  </a:lnTo>
                  <a:lnTo>
                    <a:pt x="217" y="310"/>
                  </a:lnTo>
                  <a:lnTo>
                    <a:pt x="175" y="304"/>
                  </a:lnTo>
                  <a:lnTo>
                    <a:pt x="157" y="304"/>
                  </a:lnTo>
                  <a:lnTo>
                    <a:pt x="133" y="304"/>
                  </a:lnTo>
                  <a:lnTo>
                    <a:pt x="97" y="304"/>
                  </a:lnTo>
                  <a:lnTo>
                    <a:pt x="79" y="298"/>
                  </a:lnTo>
                  <a:lnTo>
                    <a:pt x="61" y="298"/>
                  </a:lnTo>
                  <a:lnTo>
                    <a:pt x="18" y="291"/>
                  </a:lnTo>
                  <a:lnTo>
                    <a:pt x="0" y="291"/>
                  </a:lnTo>
                  <a:lnTo>
                    <a:pt x="0" y="627"/>
                  </a:lnTo>
                  <a:lnTo>
                    <a:pt x="18" y="627"/>
                  </a:lnTo>
                  <a:lnTo>
                    <a:pt x="61" y="633"/>
                  </a:lnTo>
                  <a:lnTo>
                    <a:pt x="79" y="633"/>
                  </a:lnTo>
                  <a:lnTo>
                    <a:pt x="97" y="640"/>
                  </a:lnTo>
                  <a:lnTo>
                    <a:pt x="133" y="640"/>
                  </a:lnTo>
                  <a:lnTo>
                    <a:pt x="157" y="640"/>
                  </a:lnTo>
                  <a:lnTo>
                    <a:pt x="175" y="640"/>
                  </a:lnTo>
                  <a:lnTo>
                    <a:pt x="217" y="646"/>
                  </a:lnTo>
                  <a:lnTo>
                    <a:pt x="235" y="646"/>
                  </a:lnTo>
                  <a:lnTo>
                    <a:pt x="253" y="646"/>
                  </a:lnTo>
                  <a:lnTo>
                    <a:pt x="295" y="646"/>
                  </a:lnTo>
                  <a:lnTo>
                    <a:pt x="313" y="646"/>
                  </a:lnTo>
                  <a:lnTo>
                    <a:pt x="331" y="652"/>
                  </a:lnTo>
                  <a:lnTo>
                    <a:pt x="373" y="652"/>
                  </a:lnTo>
                  <a:lnTo>
                    <a:pt x="397" y="652"/>
                  </a:lnTo>
                  <a:lnTo>
                    <a:pt x="415" y="652"/>
                  </a:lnTo>
                  <a:lnTo>
                    <a:pt x="458" y="652"/>
                  </a:lnTo>
                  <a:lnTo>
                    <a:pt x="476" y="652"/>
                  </a:lnTo>
                  <a:lnTo>
                    <a:pt x="494" y="652"/>
                  </a:lnTo>
                  <a:lnTo>
                    <a:pt x="536" y="652"/>
                  </a:lnTo>
                  <a:lnTo>
                    <a:pt x="554" y="646"/>
                  </a:lnTo>
                  <a:lnTo>
                    <a:pt x="578" y="646"/>
                  </a:lnTo>
                  <a:lnTo>
                    <a:pt x="614" y="646"/>
                  </a:lnTo>
                  <a:lnTo>
                    <a:pt x="638" y="646"/>
                  </a:lnTo>
                  <a:lnTo>
                    <a:pt x="656" y="646"/>
                  </a:lnTo>
                  <a:lnTo>
                    <a:pt x="698" y="640"/>
                  </a:lnTo>
                  <a:lnTo>
                    <a:pt x="716" y="640"/>
                  </a:lnTo>
                  <a:lnTo>
                    <a:pt x="734" y="640"/>
                  </a:lnTo>
                  <a:lnTo>
                    <a:pt x="776" y="640"/>
                  </a:lnTo>
                  <a:lnTo>
                    <a:pt x="794" y="633"/>
                  </a:lnTo>
                  <a:lnTo>
                    <a:pt x="812" y="633"/>
                  </a:lnTo>
                  <a:lnTo>
                    <a:pt x="849" y="627"/>
                  </a:lnTo>
                  <a:lnTo>
                    <a:pt x="867" y="627"/>
                  </a:lnTo>
                  <a:lnTo>
                    <a:pt x="885" y="627"/>
                  </a:lnTo>
                  <a:lnTo>
                    <a:pt x="927" y="621"/>
                  </a:lnTo>
                  <a:lnTo>
                    <a:pt x="945" y="621"/>
                  </a:lnTo>
                  <a:lnTo>
                    <a:pt x="963" y="614"/>
                  </a:lnTo>
                  <a:lnTo>
                    <a:pt x="999" y="608"/>
                  </a:lnTo>
                  <a:lnTo>
                    <a:pt x="1017" y="608"/>
                  </a:lnTo>
                  <a:lnTo>
                    <a:pt x="1029" y="608"/>
                  </a:lnTo>
                  <a:lnTo>
                    <a:pt x="1065" y="602"/>
                  </a:lnTo>
                  <a:lnTo>
                    <a:pt x="1083" y="595"/>
                  </a:lnTo>
                  <a:lnTo>
                    <a:pt x="1101" y="595"/>
                  </a:lnTo>
                  <a:lnTo>
                    <a:pt x="1131" y="589"/>
                  </a:lnTo>
                  <a:lnTo>
                    <a:pt x="1149" y="583"/>
                  </a:lnTo>
                  <a:lnTo>
                    <a:pt x="1161" y="583"/>
                  </a:lnTo>
                  <a:lnTo>
                    <a:pt x="1197" y="570"/>
                  </a:lnTo>
                  <a:lnTo>
                    <a:pt x="1209" y="570"/>
                  </a:lnTo>
                  <a:lnTo>
                    <a:pt x="1227" y="564"/>
                  </a:lnTo>
                  <a:lnTo>
                    <a:pt x="1252" y="557"/>
                  </a:lnTo>
                  <a:lnTo>
                    <a:pt x="1270" y="551"/>
                  </a:lnTo>
                  <a:lnTo>
                    <a:pt x="1282" y="551"/>
                  </a:lnTo>
                  <a:lnTo>
                    <a:pt x="1312" y="545"/>
                  </a:lnTo>
                  <a:lnTo>
                    <a:pt x="1324" y="538"/>
                  </a:lnTo>
                  <a:lnTo>
                    <a:pt x="1336" y="532"/>
                  </a:lnTo>
                  <a:lnTo>
                    <a:pt x="1360" y="526"/>
                  </a:lnTo>
                  <a:lnTo>
                    <a:pt x="1372" y="519"/>
                  </a:lnTo>
                  <a:lnTo>
                    <a:pt x="1384" y="513"/>
                  </a:lnTo>
                  <a:lnTo>
                    <a:pt x="1408" y="507"/>
                  </a:lnTo>
                  <a:lnTo>
                    <a:pt x="1414" y="500"/>
                  </a:lnTo>
                  <a:lnTo>
                    <a:pt x="1426" y="500"/>
                  </a:lnTo>
                  <a:lnTo>
                    <a:pt x="1450" y="488"/>
                  </a:lnTo>
                  <a:lnTo>
                    <a:pt x="1456" y="481"/>
                  </a:lnTo>
                  <a:lnTo>
                    <a:pt x="1468" y="475"/>
                  </a:lnTo>
                  <a:lnTo>
                    <a:pt x="1486" y="469"/>
                  </a:lnTo>
                  <a:lnTo>
                    <a:pt x="1492" y="462"/>
                  </a:lnTo>
                  <a:lnTo>
                    <a:pt x="1498" y="456"/>
                  </a:lnTo>
                  <a:lnTo>
                    <a:pt x="1516" y="450"/>
                  </a:lnTo>
                  <a:lnTo>
                    <a:pt x="1522" y="443"/>
                  </a:lnTo>
                  <a:lnTo>
                    <a:pt x="1528" y="437"/>
                  </a:lnTo>
                  <a:lnTo>
                    <a:pt x="1540" y="424"/>
                  </a:lnTo>
                  <a:lnTo>
                    <a:pt x="1546" y="424"/>
                  </a:lnTo>
                  <a:lnTo>
                    <a:pt x="1552" y="418"/>
                  </a:lnTo>
                  <a:lnTo>
                    <a:pt x="1564" y="405"/>
                  </a:lnTo>
                  <a:lnTo>
                    <a:pt x="1570" y="399"/>
                  </a:lnTo>
                  <a:lnTo>
                    <a:pt x="1570" y="393"/>
                  </a:lnTo>
                  <a:lnTo>
                    <a:pt x="1576" y="386"/>
                  </a:lnTo>
                  <a:lnTo>
                    <a:pt x="1582" y="380"/>
                  </a:lnTo>
                  <a:lnTo>
                    <a:pt x="1582" y="374"/>
                  </a:lnTo>
                  <a:lnTo>
                    <a:pt x="1588" y="361"/>
                  </a:lnTo>
                  <a:lnTo>
                    <a:pt x="1588" y="355"/>
                  </a:lnTo>
                  <a:lnTo>
                    <a:pt x="1588" y="348"/>
                  </a:lnTo>
                  <a:lnTo>
                    <a:pt x="1594" y="342"/>
                  </a:lnTo>
                  <a:lnTo>
                    <a:pt x="1594" y="336"/>
                  </a:lnTo>
                  <a:lnTo>
                    <a:pt x="1594" y="0"/>
                  </a:lnTo>
                  <a:close/>
                </a:path>
              </a:pathLst>
            </a:custGeom>
            <a:solidFill>
              <a:srgbClr val="008080"/>
            </a:solidFill>
            <a:ln w="9525">
              <a:solidFill>
                <a:srgbClr val="000000"/>
              </a:solidFill>
              <a:prstDash val="solid"/>
              <a:round/>
              <a:headEnd/>
              <a:tailEnd/>
            </a:ln>
          </p:spPr>
          <p:txBody>
            <a:bodyPr/>
            <a:lstStyle/>
            <a:p>
              <a:endParaRPr lang="it-IT"/>
            </a:p>
          </p:txBody>
        </p:sp>
        <p:sp>
          <p:nvSpPr>
            <p:cNvPr id="68635" name="Freeform 1045">
              <a:extLst>
                <a:ext uri="{FF2B5EF4-FFF2-40B4-BE49-F238E27FC236}">
                  <a16:creationId xmlns:a16="http://schemas.microsoft.com/office/drawing/2014/main" id="{9E8025A1-1FC5-4B39-AABE-389E29B30731}"/>
                </a:ext>
              </a:extLst>
            </p:cNvPr>
            <p:cNvSpPr>
              <a:spLocks/>
            </p:cNvSpPr>
            <p:nvPr/>
          </p:nvSpPr>
          <p:spPr bwMode="auto">
            <a:xfrm>
              <a:off x="2768" y="2821"/>
              <a:ext cx="1594" cy="633"/>
            </a:xfrm>
            <a:custGeom>
              <a:avLst/>
              <a:gdLst>
                <a:gd name="T0" fmla="*/ 494 w 1594"/>
                <a:gd name="T1" fmla="*/ 0 h 633"/>
                <a:gd name="T2" fmla="*/ 578 w 1594"/>
                <a:gd name="T3" fmla="*/ 0 h 633"/>
                <a:gd name="T4" fmla="*/ 656 w 1594"/>
                <a:gd name="T5" fmla="*/ 6 h 633"/>
                <a:gd name="T6" fmla="*/ 734 w 1594"/>
                <a:gd name="T7" fmla="*/ 6 h 633"/>
                <a:gd name="T8" fmla="*/ 794 w 1594"/>
                <a:gd name="T9" fmla="*/ 12 h 633"/>
                <a:gd name="T10" fmla="*/ 867 w 1594"/>
                <a:gd name="T11" fmla="*/ 19 h 633"/>
                <a:gd name="T12" fmla="*/ 945 w 1594"/>
                <a:gd name="T13" fmla="*/ 31 h 633"/>
                <a:gd name="T14" fmla="*/ 1017 w 1594"/>
                <a:gd name="T15" fmla="*/ 38 h 633"/>
                <a:gd name="T16" fmla="*/ 1083 w 1594"/>
                <a:gd name="T17" fmla="*/ 50 h 633"/>
                <a:gd name="T18" fmla="*/ 1149 w 1594"/>
                <a:gd name="T19" fmla="*/ 63 h 633"/>
                <a:gd name="T20" fmla="*/ 1209 w 1594"/>
                <a:gd name="T21" fmla="*/ 82 h 633"/>
                <a:gd name="T22" fmla="*/ 1270 w 1594"/>
                <a:gd name="T23" fmla="*/ 95 h 633"/>
                <a:gd name="T24" fmla="*/ 1324 w 1594"/>
                <a:gd name="T25" fmla="*/ 114 h 633"/>
                <a:gd name="T26" fmla="*/ 1372 w 1594"/>
                <a:gd name="T27" fmla="*/ 126 h 633"/>
                <a:gd name="T28" fmla="*/ 1414 w 1594"/>
                <a:gd name="T29" fmla="*/ 145 h 633"/>
                <a:gd name="T30" fmla="*/ 1456 w 1594"/>
                <a:gd name="T31" fmla="*/ 164 h 633"/>
                <a:gd name="T32" fmla="*/ 1492 w 1594"/>
                <a:gd name="T33" fmla="*/ 183 h 633"/>
                <a:gd name="T34" fmla="*/ 1522 w 1594"/>
                <a:gd name="T35" fmla="*/ 209 h 633"/>
                <a:gd name="T36" fmla="*/ 1546 w 1594"/>
                <a:gd name="T37" fmla="*/ 228 h 633"/>
                <a:gd name="T38" fmla="*/ 1570 w 1594"/>
                <a:gd name="T39" fmla="*/ 247 h 633"/>
                <a:gd name="T40" fmla="*/ 1582 w 1594"/>
                <a:gd name="T41" fmla="*/ 272 h 633"/>
                <a:gd name="T42" fmla="*/ 1588 w 1594"/>
                <a:gd name="T43" fmla="*/ 291 h 633"/>
                <a:gd name="T44" fmla="*/ 1594 w 1594"/>
                <a:gd name="T45" fmla="*/ 316 h 633"/>
                <a:gd name="T46" fmla="*/ 1588 w 1594"/>
                <a:gd name="T47" fmla="*/ 335 h 633"/>
                <a:gd name="T48" fmla="*/ 1582 w 1594"/>
                <a:gd name="T49" fmla="*/ 361 h 633"/>
                <a:gd name="T50" fmla="*/ 1570 w 1594"/>
                <a:gd name="T51" fmla="*/ 380 h 633"/>
                <a:gd name="T52" fmla="*/ 1546 w 1594"/>
                <a:gd name="T53" fmla="*/ 405 h 633"/>
                <a:gd name="T54" fmla="*/ 1522 w 1594"/>
                <a:gd name="T55" fmla="*/ 424 h 633"/>
                <a:gd name="T56" fmla="*/ 1492 w 1594"/>
                <a:gd name="T57" fmla="*/ 443 h 633"/>
                <a:gd name="T58" fmla="*/ 1456 w 1594"/>
                <a:gd name="T59" fmla="*/ 462 h 633"/>
                <a:gd name="T60" fmla="*/ 1426 w 1594"/>
                <a:gd name="T61" fmla="*/ 481 h 633"/>
                <a:gd name="T62" fmla="*/ 1384 w 1594"/>
                <a:gd name="T63" fmla="*/ 493 h 633"/>
                <a:gd name="T64" fmla="*/ 1336 w 1594"/>
                <a:gd name="T65" fmla="*/ 512 h 633"/>
                <a:gd name="T66" fmla="*/ 1282 w 1594"/>
                <a:gd name="T67" fmla="*/ 531 h 633"/>
                <a:gd name="T68" fmla="*/ 1227 w 1594"/>
                <a:gd name="T69" fmla="*/ 544 h 633"/>
                <a:gd name="T70" fmla="*/ 1161 w 1594"/>
                <a:gd name="T71" fmla="*/ 563 h 633"/>
                <a:gd name="T72" fmla="*/ 1101 w 1594"/>
                <a:gd name="T73" fmla="*/ 576 h 633"/>
                <a:gd name="T74" fmla="*/ 1029 w 1594"/>
                <a:gd name="T75" fmla="*/ 588 h 633"/>
                <a:gd name="T76" fmla="*/ 963 w 1594"/>
                <a:gd name="T77" fmla="*/ 595 h 633"/>
                <a:gd name="T78" fmla="*/ 885 w 1594"/>
                <a:gd name="T79" fmla="*/ 607 h 633"/>
                <a:gd name="T80" fmla="*/ 812 w 1594"/>
                <a:gd name="T81" fmla="*/ 614 h 633"/>
                <a:gd name="T82" fmla="*/ 734 w 1594"/>
                <a:gd name="T83" fmla="*/ 620 h 633"/>
                <a:gd name="T84" fmla="*/ 656 w 1594"/>
                <a:gd name="T85" fmla="*/ 626 h 633"/>
                <a:gd name="T86" fmla="*/ 578 w 1594"/>
                <a:gd name="T87" fmla="*/ 626 h 633"/>
                <a:gd name="T88" fmla="*/ 494 w 1594"/>
                <a:gd name="T89" fmla="*/ 633 h 633"/>
                <a:gd name="T90" fmla="*/ 415 w 1594"/>
                <a:gd name="T91" fmla="*/ 633 h 633"/>
                <a:gd name="T92" fmla="*/ 331 w 1594"/>
                <a:gd name="T93" fmla="*/ 633 h 633"/>
                <a:gd name="T94" fmla="*/ 253 w 1594"/>
                <a:gd name="T95" fmla="*/ 626 h 633"/>
                <a:gd name="T96" fmla="*/ 175 w 1594"/>
                <a:gd name="T97" fmla="*/ 620 h 633"/>
                <a:gd name="T98" fmla="*/ 97 w 1594"/>
                <a:gd name="T99" fmla="*/ 620 h 633"/>
                <a:gd name="T100" fmla="*/ 18 w 1594"/>
                <a:gd name="T101" fmla="*/ 607 h 633"/>
                <a:gd name="T102" fmla="*/ 433 w 1594"/>
                <a:gd name="T103" fmla="*/ 0 h 6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94" h="633">
                  <a:moveTo>
                    <a:pt x="433" y="0"/>
                  </a:moveTo>
                  <a:lnTo>
                    <a:pt x="458" y="0"/>
                  </a:lnTo>
                  <a:lnTo>
                    <a:pt x="494" y="0"/>
                  </a:lnTo>
                  <a:lnTo>
                    <a:pt x="518" y="0"/>
                  </a:lnTo>
                  <a:lnTo>
                    <a:pt x="536" y="0"/>
                  </a:lnTo>
                  <a:lnTo>
                    <a:pt x="578" y="0"/>
                  </a:lnTo>
                  <a:lnTo>
                    <a:pt x="596" y="0"/>
                  </a:lnTo>
                  <a:lnTo>
                    <a:pt x="614" y="0"/>
                  </a:lnTo>
                  <a:lnTo>
                    <a:pt x="656" y="6"/>
                  </a:lnTo>
                  <a:lnTo>
                    <a:pt x="674" y="6"/>
                  </a:lnTo>
                  <a:lnTo>
                    <a:pt x="698" y="6"/>
                  </a:lnTo>
                  <a:lnTo>
                    <a:pt x="734" y="6"/>
                  </a:lnTo>
                  <a:lnTo>
                    <a:pt x="752" y="12"/>
                  </a:lnTo>
                  <a:lnTo>
                    <a:pt x="776" y="12"/>
                  </a:lnTo>
                  <a:lnTo>
                    <a:pt x="794" y="12"/>
                  </a:lnTo>
                  <a:lnTo>
                    <a:pt x="830" y="19"/>
                  </a:lnTo>
                  <a:lnTo>
                    <a:pt x="849" y="19"/>
                  </a:lnTo>
                  <a:lnTo>
                    <a:pt x="867" y="19"/>
                  </a:lnTo>
                  <a:lnTo>
                    <a:pt x="909" y="25"/>
                  </a:lnTo>
                  <a:lnTo>
                    <a:pt x="927" y="25"/>
                  </a:lnTo>
                  <a:lnTo>
                    <a:pt x="945" y="31"/>
                  </a:lnTo>
                  <a:lnTo>
                    <a:pt x="981" y="38"/>
                  </a:lnTo>
                  <a:lnTo>
                    <a:pt x="999" y="38"/>
                  </a:lnTo>
                  <a:lnTo>
                    <a:pt x="1017" y="38"/>
                  </a:lnTo>
                  <a:lnTo>
                    <a:pt x="1047" y="44"/>
                  </a:lnTo>
                  <a:lnTo>
                    <a:pt x="1065" y="50"/>
                  </a:lnTo>
                  <a:lnTo>
                    <a:pt x="1083" y="50"/>
                  </a:lnTo>
                  <a:lnTo>
                    <a:pt x="1113" y="57"/>
                  </a:lnTo>
                  <a:lnTo>
                    <a:pt x="1131" y="63"/>
                  </a:lnTo>
                  <a:lnTo>
                    <a:pt x="1149" y="63"/>
                  </a:lnTo>
                  <a:lnTo>
                    <a:pt x="1179" y="69"/>
                  </a:lnTo>
                  <a:lnTo>
                    <a:pt x="1197" y="76"/>
                  </a:lnTo>
                  <a:lnTo>
                    <a:pt x="1209" y="82"/>
                  </a:lnTo>
                  <a:lnTo>
                    <a:pt x="1239" y="88"/>
                  </a:lnTo>
                  <a:lnTo>
                    <a:pt x="1252" y="88"/>
                  </a:lnTo>
                  <a:lnTo>
                    <a:pt x="1270" y="95"/>
                  </a:lnTo>
                  <a:lnTo>
                    <a:pt x="1294" y="101"/>
                  </a:lnTo>
                  <a:lnTo>
                    <a:pt x="1312" y="107"/>
                  </a:lnTo>
                  <a:lnTo>
                    <a:pt x="1324" y="114"/>
                  </a:lnTo>
                  <a:lnTo>
                    <a:pt x="1336" y="114"/>
                  </a:lnTo>
                  <a:lnTo>
                    <a:pt x="1360" y="126"/>
                  </a:lnTo>
                  <a:lnTo>
                    <a:pt x="1372" y="126"/>
                  </a:lnTo>
                  <a:lnTo>
                    <a:pt x="1384" y="133"/>
                  </a:lnTo>
                  <a:lnTo>
                    <a:pt x="1408" y="145"/>
                  </a:lnTo>
                  <a:lnTo>
                    <a:pt x="1414" y="145"/>
                  </a:lnTo>
                  <a:lnTo>
                    <a:pt x="1426" y="152"/>
                  </a:lnTo>
                  <a:lnTo>
                    <a:pt x="1450" y="164"/>
                  </a:lnTo>
                  <a:lnTo>
                    <a:pt x="1456" y="164"/>
                  </a:lnTo>
                  <a:lnTo>
                    <a:pt x="1468" y="171"/>
                  </a:lnTo>
                  <a:lnTo>
                    <a:pt x="1486" y="183"/>
                  </a:lnTo>
                  <a:lnTo>
                    <a:pt x="1492" y="183"/>
                  </a:lnTo>
                  <a:lnTo>
                    <a:pt x="1498" y="190"/>
                  </a:lnTo>
                  <a:lnTo>
                    <a:pt x="1516" y="202"/>
                  </a:lnTo>
                  <a:lnTo>
                    <a:pt x="1522" y="209"/>
                  </a:lnTo>
                  <a:lnTo>
                    <a:pt x="1528" y="209"/>
                  </a:lnTo>
                  <a:lnTo>
                    <a:pt x="1540" y="221"/>
                  </a:lnTo>
                  <a:lnTo>
                    <a:pt x="1546" y="228"/>
                  </a:lnTo>
                  <a:lnTo>
                    <a:pt x="1552" y="234"/>
                  </a:lnTo>
                  <a:lnTo>
                    <a:pt x="1564" y="247"/>
                  </a:lnTo>
                  <a:lnTo>
                    <a:pt x="1570" y="247"/>
                  </a:lnTo>
                  <a:lnTo>
                    <a:pt x="1570" y="253"/>
                  </a:lnTo>
                  <a:lnTo>
                    <a:pt x="1576" y="266"/>
                  </a:lnTo>
                  <a:lnTo>
                    <a:pt x="1582" y="272"/>
                  </a:lnTo>
                  <a:lnTo>
                    <a:pt x="1582" y="278"/>
                  </a:lnTo>
                  <a:lnTo>
                    <a:pt x="1588" y="285"/>
                  </a:lnTo>
                  <a:lnTo>
                    <a:pt x="1588" y="291"/>
                  </a:lnTo>
                  <a:lnTo>
                    <a:pt x="1588" y="297"/>
                  </a:lnTo>
                  <a:lnTo>
                    <a:pt x="1594" y="304"/>
                  </a:lnTo>
                  <a:lnTo>
                    <a:pt x="1594" y="316"/>
                  </a:lnTo>
                  <a:lnTo>
                    <a:pt x="1594" y="323"/>
                  </a:lnTo>
                  <a:lnTo>
                    <a:pt x="1588" y="335"/>
                  </a:lnTo>
                  <a:lnTo>
                    <a:pt x="1588" y="342"/>
                  </a:lnTo>
                  <a:lnTo>
                    <a:pt x="1588" y="348"/>
                  </a:lnTo>
                  <a:lnTo>
                    <a:pt x="1582" y="361"/>
                  </a:lnTo>
                  <a:lnTo>
                    <a:pt x="1576" y="367"/>
                  </a:lnTo>
                  <a:lnTo>
                    <a:pt x="1570" y="380"/>
                  </a:lnTo>
                  <a:lnTo>
                    <a:pt x="1564" y="386"/>
                  </a:lnTo>
                  <a:lnTo>
                    <a:pt x="1558" y="392"/>
                  </a:lnTo>
                  <a:lnTo>
                    <a:pt x="1546" y="405"/>
                  </a:lnTo>
                  <a:lnTo>
                    <a:pt x="1540" y="405"/>
                  </a:lnTo>
                  <a:lnTo>
                    <a:pt x="1534" y="411"/>
                  </a:lnTo>
                  <a:lnTo>
                    <a:pt x="1522" y="424"/>
                  </a:lnTo>
                  <a:lnTo>
                    <a:pt x="1516" y="430"/>
                  </a:lnTo>
                  <a:lnTo>
                    <a:pt x="1510" y="430"/>
                  </a:lnTo>
                  <a:lnTo>
                    <a:pt x="1492" y="443"/>
                  </a:lnTo>
                  <a:lnTo>
                    <a:pt x="1486" y="449"/>
                  </a:lnTo>
                  <a:lnTo>
                    <a:pt x="1474" y="456"/>
                  </a:lnTo>
                  <a:lnTo>
                    <a:pt x="1456" y="462"/>
                  </a:lnTo>
                  <a:lnTo>
                    <a:pt x="1450" y="468"/>
                  </a:lnTo>
                  <a:lnTo>
                    <a:pt x="1438" y="475"/>
                  </a:lnTo>
                  <a:lnTo>
                    <a:pt x="1426" y="481"/>
                  </a:lnTo>
                  <a:lnTo>
                    <a:pt x="1408" y="487"/>
                  </a:lnTo>
                  <a:lnTo>
                    <a:pt x="1396" y="493"/>
                  </a:lnTo>
                  <a:lnTo>
                    <a:pt x="1384" y="493"/>
                  </a:lnTo>
                  <a:lnTo>
                    <a:pt x="1360" y="506"/>
                  </a:lnTo>
                  <a:lnTo>
                    <a:pt x="1348" y="512"/>
                  </a:lnTo>
                  <a:lnTo>
                    <a:pt x="1336" y="512"/>
                  </a:lnTo>
                  <a:lnTo>
                    <a:pt x="1312" y="525"/>
                  </a:lnTo>
                  <a:lnTo>
                    <a:pt x="1294" y="525"/>
                  </a:lnTo>
                  <a:lnTo>
                    <a:pt x="1282" y="531"/>
                  </a:lnTo>
                  <a:lnTo>
                    <a:pt x="1252" y="538"/>
                  </a:lnTo>
                  <a:lnTo>
                    <a:pt x="1239" y="544"/>
                  </a:lnTo>
                  <a:lnTo>
                    <a:pt x="1227" y="544"/>
                  </a:lnTo>
                  <a:lnTo>
                    <a:pt x="1197" y="550"/>
                  </a:lnTo>
                  <a:lnTo>
                    <a:pt x="1179" y="557"/>
                  </a:lnTo>
                  <a:lnTo>
                    <a:pt x="1161" y="563"/>
                  </a:lnTo>
                  <a:lnTo>
                    <a:pt x="1131" y="569"/>
                  </a:lnTo>
                  <a:lnTo>
                    <a:pt x="1113" y="569"/>
                  </a:lnTo>
                  <a:lnTo>
                    <a:pt x="1101" y="576"/>
                  </a:lnTo>
                  <a:lnTo>
                    <a:pt x="1065" y="582"/>
                  </a:lnTo>
                  <a:lnTo>
                    <a:pt x="1047" y="582"/>
                  </a:lnTo>
                  <a:lnTo>
                    <a:pt x="1029" y="588"/>
                  </a:lnTo>
                  <a:lnTo>
                    <a:pt x="999" y="588"/>
                  </a:lnTo>
                  <a:lnTo>
                    <a:pt x="981" y="595"/>
                  </a:lnTo>
                  <a:lnTo>
                    <a:pt x="963" y="595"/>
                  </a:lnTo>
                  <a:lnTo>
                    <a:pt x="945" y="601"/>
                  </a:lnTo>
                  <a:lnTo>
                    <a:pt x="909" y="601"/>
                  </a:lnTo>
                  <a:lnTo>
                    <a:pt x="885" y="607"/>
                  </a:lnTo>
                  <a:lnTo>
                    <a:pt x="867" y="607"/>
                  </a:lnTo>
                  <a:lnTo>
                    <a:pt x="830" y="614"/>
                  </a:lnTo>
                  <a:lnTo>
                    <a:pt x="812" y="614"/>
                  </a:lnTo>
                  <a:lnTo>
                    <a:pt x="794" y="614"/>
                  </a:lnTo>
                  <a:lnTo>
                    <a:pt x="752" y="620"/>
                  </a:lnTo>
                  <a:lnTo>
                    <a:pt x="734" y="620"/>
                  </a:lnTo>
                  <a:lnTo>
                    <a:pt x="716" y="620"/>
                  </a:lnTo>
                  <a:lnTo>
                    <a:pt x="674" y="626"/>
                  </a:lnTo>
                  <a:lnTo>
                    <a:pt x="656" y="626"/>
                  </a:lnTo>
                  <a:lnTo>
                    <a:pt x="638" y="626"/>
                  </a:lnTo>
                  <a:lnTo>
                    <a:pt x="596" y="626"/>
                  </a:lnTo>
                  <a:lnTo>
                    <a:pt x="578" y="626"/>
                  </a:lnTo>
                  <a:lnTo>
                    <a:pt x="554" y="626"/>
                  </a:lnTo>
                  <a:lnTo>
                    <a:pt x="518" y="633"/>
                  </a:lnTo>
                  <a:lnTo>
                    <a:pt x="494" y="633"/>
                  </a:lnTo>
                  <a:lnTo>
                    <a:pt x="476" y="633"/>
                  </a:lnTo>
                  <a:lnTo>
                    <a:pt x="433" y="633"/>
                  </a:lnTo>
                  <a:lnTo>
                    <a:pt x="415" y="633"/>
                  </a:lnTo>
                  <a:lnTo>
                    <a:pt x="397" y="633"/>
                  </a:lnTo>
                  <a:lnTo>
                    <a:pt x="355" y="633"/>
                  </a:lnTo>
                  <a:lnTo>
                    <a:pt x="331" y="633"/>
                  </a:lnTo>
                  <a:lnTo>
                    <a:pt x="313" y="626"/>
                  </a:lnTo>
                  <a:lnTo>
                    <a:pt x="295" y="626"/>
                  </a:lnTo>
                  <a:lnTo>
                    <a:pt x="253" y="626"/>
                  </a:lnTo>
                  <a:lnTo>
                    <a:pt x="235" y="626"/>
                  </a:lnTo>
                  <a:lnTo>
                    <a:pt x="217" y="626"/>
                  </a:lnTo>
                  <a:lnTo>
                    <a:pt x="175" y="620"/>
                  </a:lnTo>
                  <a:lnTo>
                    <a:pt x="157" y="620"/>
                  </a:lnTo>
                  <a:lnTo>
                    <a:pt x="133" y="620"/>
                  </a:lnTo>
                  <a:lnTo>
                    <a:pt x="97" y="620"/>
                  </a:lnTo>
                  <a:lnTo>
                    <a:pt x="79" y="614"/>
                  </a:lnTo>
                  <a:lnTo>
                    <a:pt x="61" y="614"/>
                  </a:lnTo>
                  <a:lnTo>
                    <a:pt x="18" y="607"/>
                  </a:lnTo>
                  <a:lnTo>
                    <a:pt x="0" y="607"/>
                  </a:lnTo>
                  <a:lnTo>
                    <a:pt x="433" y="316"/>
                  </a:lnTo>
                  <a:lnTo>
                    <a:pt x="433" y="0"/>
                  </a:lnTo>
                  <a:close/>
                </a:path>
              </a:pathLst>
            </a:custGeom>
            <a:solidFill>
              <a:srgbClr val="00FFFF"/>
            </a:solidFill>
            <a:ln w="9525">
              <a:solidFill>
                <a:srgbClr val="000000"/>
              </a:solidFill>
              <a:prstDash val="solid"/>
              <a:round/>
              <a:headEnd/>
              <a:tailEnd/>
            </a:ln>
          </p:spPr>
          <p:txBody>
            <a:bodyPr/>
            <a:lstStyle/>
            <a:p>
              <a:endParaRPr lang="it-IT"/>
            </a:p>
          </p:txBody>
        </p:sp>
        <p:sp>
          <p:nvSpPr>
            <p:cNvPr id="68636" name="Text Box 1046">
              <a:extLst>
                <a:ext uri="{FF2B5EF4-FFF2-40B4-BE49-F238E27FC236}">
                  <a16:creationId xmlns:a16="http://schemas.microsoft.com/office/drawing/2014/main" id="{89EF9816-D83E-4F8C-80B8-0F08EB6B9C65}"/>
                </a:ext>
              </a:extLst>
            </p:cNvPr>
            <p:cNvSpPr txBox="1">
              <a:spLocks noChangeArrowheads="1"/>
            </p:cNvSpPr>
            <p:nvPr/>
          </p:nvSpPr>
          <p:spPr bwMode="auto">
            <a:xfrm>
              <a:off x="2313" y="2977"/>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t>33%</a:t>
              </a:r>
            </a:p>
          </p:txBody>
        </p:sp>
        <p:sp>
          <p:nvSpPr>
            <p:cNvPr id="68637" name="Text Box 1047">
              <a:extLst>
                <a:ext uri="{FF2B5EF4-FFF2-40B4-BE49-F238E27FC236}">
                  <a16:creationId xmlns:a16="http://schemas.microsoft.com/office/drawing/2014/main" id="{D272CE8B-7D57-4E00-8847-AF16E51956F3}"/>
                </a:ext>
              </a:extLst>
            </p:cNvPr>
            <p:cNvSpPr txBox="1">
              <a:spLocks noChangeArrowheads="1"/>
            </p:cNvSpPr>
            <p:nvPr/>
          </p:nvSpPr>
          <p:spPr bwMode="auto">
            <a:xfrm>
              <a:off x="2747" y="2800"/>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t>11%</a:t>
              </a:r>
            </a:p>
          </p:txBody>
        </p:sp>
        <p:sp>
          <p:nvSpPr>
            <p:cNvPr id="68638" name="Text Box 1048">
              <a:extLst>
                <a:ext uri="{FF2B5EF4-FFF2-40B4-BE49-F238E27FC236}">
                  <a16:creationId xmlns:a16="http://schemas.microsoft.com/office/drawing/2014/main" id="{7D1D1538-345C-4F56-BA28-95A6B4F7B60B}"/>
                </a:ext>
              </a:extLst>
            </p:cNvPr>
            <p:cNvSpPr txBox="1">
              <a:spLocks noChangeArrowheads="1"/>
            </p:cNvSpPr>
            <p:nvPr/>
          </p:nvSpPr>
          <p:spPr bwMode="auto">
            <a:xfrm>
              <a:off x="3397" y="2969"/>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t>56%</a:t>
              </a:r>
            </a:p>
          </p:txBody>
        </p:sp>
        <p:sp>
          <p:nvSpPr>
            <p:cNvPr id="68639" name="Text Box 1049">
              <a:extLst>
                <a:ext uri="{FF2B5EF4-FFF2-40B4-BE49-F238E27FC236}">
                  <a16:creationId xmlns:a16="http://schemas.microsoft.com/office/drawing/2014/main" id="{319CB2EE-14A7-4586-B228-25CA4015B95A}"/>
                </a:ext>
              </a:extLst>
            </p:cNvPr>
            <p:cNvSpPr txBox="1">
              <a:spLocks noChangeArrowheads="1"/>
            </p:cNvSpPr>
            <p:nvPr/>
          </p:nvSpPr>
          <p:spPr bwMode="auto">
            <a:xfrm>
              <a:off x="4317" y="2805"/>
              <a:ext cx="90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b="1">
                  <a:solidFill>
                    <a:schemeClr val="bg1"/>
                  </a:solidFill>
                  <a:latin typeface="Tempus Sans ITC" panose="04020404030D07020202" pitchFamily="82" charset="0"/>
                </a:rPr>
                <a:t>NYHA IV</a:t>
              </a:r>
            </a:p>
            <a:p>
              <a:pPr algn="just"/>
              <a:r>
                <a:rPr lang="it-IT" altLang="it-IT" b="1">
                  <a:solidFill>
                    <a:schemeClr val="bg1"/>
                  </a:solidFill>
                </a:rPr>
                <a:t>Pz 26</a:t>
              </a:r>
            </a:p>
          </p:txBody>
        </p:sp>
      </p:grpSp>
      <p:grpSp>
        <p:nvGrpSpPr>
          <p:cNvPr id="1682458" name="Group 1050">
            <a:extLst>
              <a:ext uri="{FF2B5EF4-FFF2-40B4-BE49-F238E27FC236}">
                <a16:creationId xmlns:a16="http://schemas.microsoft.com/office/drawing/2014/main" id="{9998337E-4DD2-4D3C-A721-C24D65A44DF5}"/>
              </a:ext>
            </a:extLst>
          </p:cNvPr>
          <p:cNvGrpSpPr>
            <a:grpSpLocks/>
          </p:cNvGrpSpPr>
          <p:nvPr/>
        </p:nvGrpSpPr>
        <p:grpSpPr bwMode="auto">
          <a:xfrm>
            <a:off x="498475" y="1936750"/>
            <a:ext cx="5035550" cy="4792663"/>
            <a:chOff x="314" y="1220"/>
            <a:chExt cx="3172" cy="3019"/>
          </a:xfrm>
        </p:grpSpPr>
        <p:sp>
          <p:nvSpPr>
            <p:cNvPr id="68616" name="Text Box 1051">
              <a:extLst>
                <a:ext uri="{FF2B5EF4-FFF2-40B4-BE49-F238E27FC236}">
                  <a16:creationId xmlns:a16="http://schemas.microsoft.com/office/drawing/2014/main" id="{EDAB9BB3-784E-445A-870B-C2DAAA3C3C40}"/>
                </a:ext>
              </a:extLst>
            </p:cNvPr>
            <p:cNvSpPr txBox="1">
              <a:spLocks noChangeArrowheads="1"/>
            </p:cNvSpPr>
            <p:nvPr/>
          </p:nvSpPr>
          <p:spPr bwMode="auto">
            <a:xfrm>
              <a:off x="314" y="4008"/>
              <a:ext cx="31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a:solidFill>
                    <a:srgbClr val="FFFF00"/>
                  </a:solidFill>
                </a:rPr>
                <a:t>MERIT-HF Study group. Lancet 1999, 253: 2001-07</a:t>
              </a:r>
              <a:endParaRPr lang="it-IT" altLang="it-IT" sz="1600">
                <a:solidFill>
                  <a:schemeClr val="bg1"/>
                </a:solidFill>
              </a:endParaRPr>
            </a:p>
          </p:txBody>
        </p:sp>
        <p:sp>
          <p:nvSpPr>
            <p:cNvPr id="68617" name="Freeform 1052">
              <a:extLst>
                <a:ext uri="{FF2B5EF4-FFF2-40B4-BE49-F238E27FC236}">
                  <a16:creationId xmlns:a16="http://schemas.microsoft.com/office/drawing/2014/main" id="{F47754B9-9EE0-4104-AC66-D3A7E7BEA14F}"/>
                </a:ext>
              </a:extLst>
            </p:cNvPr>
            <p:cNvSpPr>
              <a:spLocks/>
            </p:cNvSpPr>
            <p:nvPr/>
          </p:nvSpPr>
          <p:spPr bwMode="auto">
            <a:xfrm>
              <a:off x="1613" y="1584"/>
              <a:ext cx="794" cy="318"/>
            </a:xfrm>
            <a:custGeom>
              <a:avLst/>
              <a:gdLst>
                <a:gd name="T0" fmla="*/ 0 w 794"/>
                <a:gd name="T1" fmla="*/ 0 h 318"/>
                <a:gd name="T2" fmla="*/ 24 w 794"/>
                <a:gd name="T3" fmla="*/ 0 h 318"/>
                <a:gd name="T4" fmla="*/ 60 w 794"/>
                <a:gd name="T5" fmla="*/ 0 h 318"/>
                <a:gd name="T6" fmla="*/ 84 w 794"/>
                <a:gd name="T7" fmla="*/ 0 h 318"/>
                <a:gd name="T8" fmla="*/ 102 w 794"/>
                <a:gd name="T9" fmla="*/ 0 h 318"/>
                <a:gd name="T10" fmla="*/ 144 w 794"/>
                <a:gd name="T11" fmla="*/ 0 h 318"/>
                <a:gd name="T12" fmla="*/ 162 w 794"/>
                <a:gd name="T13" fmla="*/ 0 h 318"/>
                <a:gd name="T14" fmla="*/ 180 w 794"/>
                <a:gd name="T15" fmla="*/ 0 h 318"/>
                <a:gd name="T16" fmla="*/ 204 w 794"/>
                <a:gd name="T17" fmla="*/ 6 h 318"/>
                <a:gd name="T18" fmla="*/ 241 w 794"/>
                <a:gd name="T19" fmla="*/ 6 h 318"/>
                <a:gd name="T20" fmla="*/ 265 w 794"/>
                <a:gd name="T21" fmla="*/ 6 h 318"/>
                <a:gd name="T22" fmla="*/ 283 w 794"/>
                <a:gd name="T23" fmla="*/ 6 h 318"/>
                <a:gd name="T24" fmla="*/ 319 w 794"/>
                <a:gd name="T25" fmla="*/ 12 h 318"/>
                <a:gd name="T26" fmla="*/ 343 w 794"/>
                <a:gd name="T27" fmla="*/ 12 h 318"/>
                <a:gd name="T28" fmla="*/ 361 w 794"/>
                <a:gd name="T29" fmla="*/ 12 h 318"/>
                <a:gd name="T30" fmla="*/ 397 w 794"/>
                <a:gd name="T31" fmla="*/ 19 h 318"/>
                <a:gd name="T32" fmla="*/ 415 w 794"/>
                <a:gd name="T33" fmla="*/ 19 h 318"/>
                <a:gd name="T34" fmla="*/ 433 w 794"/>
                <a:gd name="T35" fmla="*/ 19 h 318"/>
                <a:gd name="T36" fmla="*/ 451 w 794"/>
                <a:gd name="T37" fmla="*/ 25 h 318"/>
                <a:gd name="T38" fmla="*/ 493 w 794"/>
                <a:gd name="T39" fmla="*/ 25 h 318"/>
                <a:gd name="T40" fmla="*/ 511 w 794"/>
                <a:gd name="T41" fmla="*/ 32 h 318"/>
                <a:gd name="T42" fmla="*/ 529 w 794"/>
                <a:gd name="T43" fmla="*/ 32 h 318"/>
                <a:gd name="T44" fmla="*/ 565 w 794"/>
                <a:gd name="T45" fmla="*/ 38 h 318"/>
                <a:gd name="T46" fmla="*/ 583 w 794"/>
                <a:gd name="T47" fmla="*/ 38 h 318"/>
                <a:gd name="T48" fmla="*/ 595 w 794"/>
                <a:gd name="T49" fmla="*/ 44 h 318"/>
                <a:gd name="T50" fmla="*/ 631 w 794"/>
                <a:gd name="T51" fmla="*/ 51 h 318"/>
                <a:gd name="T52" fmla="*/ 649 w 794"/>
                <a:gd name="T53" fmla="*/ 51 h 318"/>
                <a:gd name="T54" fmla="*/ 667 w 794"/>
                <a:gd name="T55" fmla="*/ 57 h 318"/>
                <a:gd name="T56" fmla="*/ 679 w 794"/>
                <a:gd name="T57" fmla="*/ 57 h 318"/>
                <a:gd name="T58" fmla="*/ 716 w 794"/>
                <a:gd name="T59" fmla="*/ 63 h 318"/>
                <a:gd name="T60" fmla="*/ 728 w 794"/>
                <a:gd name="T61" fmla="*/ 70 h 318"/>
                <a:gd name="T62" fmla="*/ 746 w 794"/>
                <a:gd name="T63" fmla="*/ 70 h 318"/>
                <a:gd name="T64" fmla="*/ 776 w 794"/>
                <a:gd name="T65" fmla="*/ 82 h 318"/>
                <a:gd name="T66" fmla="*/ 794 w 794"/>
                <a:gd name="T67" fmla="*/ 82 h 318"/>
                <a:gd name="T68" fmla="*/ 0 w 794"/>
                <a:gd name="T69" fmla="*/ 318 h 318"/>
                <a:gd name="T70" fmla="*/ 0 w 794"/>
                <a:gd name="T71" fmla="*/ 0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94" h="318">
                  <a:moveTo>
                    <a:pt x="0" y="0"/>
                  </a:moveTo>
                  <a:lnTo>
                    <a:pt x="24" y="0"/>
                  </a:lnTo>
                  <a:lnTo>
                    <a:pt x="60" y="0"/>
                  </a:lnTo>
                  <a:lnTo>
                    <a:pt x="84" y="0"/>
                  </a:lnTo>
                  <a:lnTo>
                    <a:pt x="102" y="0"/>
                  </a:lnTo>
                  <a:lnTo>
                    <a:pt x="144" y="0"/>
                  </a:lnTo>
                  <a:lnTo>
                    <a:pt x="162" y="0"/>
                  </a:lnTo>
                  <a:lnTo>
                    <a:pt x="180" y="0"/>
                  </a:lnTo>
                  <a:lnTo>
                    <a:pt x="204" y="6"/>
                  </a:lnTo>
                  <a:lnTo>
                    <a:pt x="241" y="6"/>
                  </a:lnTo>
                  <a:lnTo>
                    <a:pt x="265" y="6"/>
                  </a:lnTo>
                  <a:lnTo>
                    <a:pt x="283" y="6"/>
                  </a:lnTo>
                  <a:lnTo>
                    <a:pt x="319" y="12"/>
                  </a:lnTo>
                  <a:lnTo>
                    <a:pt x="343" y="12"/>
                  </a:lnTo>
                  <a:lnTo>
                    <a:pt x="361" y="12"/>
                  </a:lnTo>
                  <a:lnTo>
                    <a:pt x="397" y="19"/>
                  </a:lnTo>
                  <a:lnTo>
                    <a:pt x="415" y="19"/>
                  </a:lnTo>
                  <a:lnTo>
                    <a:pt x="433" y="19"/>
                  </a:lnTo>
                  <a:lnTo>
                    <a:pt x="451" y="25"/>
                  </a:lnTo>
                  <a:lnTo>
                    <a:pt x="493" y="25"/>
                  </a:lnTo>
                  <a:lnTo>
                    <a:pt x="511" y="32"/>
                  </a:lnTo>
                  <a:lnTo>
                    <a:pt x="529" y="32"/>
                  </a:lnTo>
                  <a:lnTo>
                    <a:pt x="565" y="38"/>
                  </a:lnTo>
                  <a:lnTo>
                    <a:pt x="583" y="38"/>
                  </a:lnTo>
                  <a:lnTo>
                    <a:pt x="595" y="44"/>
                  </a:lnTo>
                  <a:lnTo>
                    <a:pt x="631" y="51"/>
                  </a:lnTo>
                  <a:lnTo>
                    <a:pt x="649" y="51"/>
                  </a:lnTo>
                  <a:lnTo>
                    <a:pt x="667" y="57"/>
                  </a:lnTo>
                  <a:lnTo>
                    <a:pt x="679" y="57"/>
                  </a:lnTo>
                  <a:lnTo>
                    <a:pt x="716" y="63"/>
                  </a:lnTo>
                  <a:lnTo>
                    <a:pt x="728" y="70"/>
                  </a:lnTo>
                  <a:lnTo>
                    <a:pt x="746" y="70"/>
                  </a:lnTo>
                  <a:lnTo>
                    <a:pt x="776" y="82"/>
                  </a:lnTo>
                  <a:lnTo>
                    <a:pt x="794" y="82"/>
                  </a:lnTo>
                  <a:lnTo>
                    <a:pt x="0" y="318"/>
                  </a:lnTo>
                  <a:lnTo>
                    <a:pt x="0" y="0"/>
                  </a:lnTo>
                  <a:close/>
                </a:path>
              </a:pathLst>
            </a:custGeom>
            <a:solidFill>
              <a:srgbClr val="00FFFF"/>
            </a:solidFill>
            <a:ln w="9525">
              <a:solidFill>
                <a:srgbClr val="000000"/>
              </a:solidFill>
              <a:prstDash val="solid"/>
              <a:round/>
              <a:headEnd/>
              <a:tailEnd/>
            </a:ln>
          </p:spPr>
          <p:txBody>
            <a:bodyPr/>
            <a:lstStyle/>
            <a:p>
              <a:endParaRPr lang="it-IT"/>
            </a:p>
          </p:txBody>
        </p:sp>
        <p:sp>
          <p:nvSpPr>
            <p:cNvPr id="68618" name="Freeform 1053">
              <a:extLst>
                <a:ext uri="{FF2B5EF4-FFF2-40B4-BE49-F238E27FC236}">
                  <a16:creationId xmlns:a16="http://schemas.microsoft.com/office/drawing/2014/main" id="{C07BD0C2-810F-42D5-8FF0-3ACE735DD8B4}"/>
                </a:ext>
              </a:extLst>
            </p:cNvPr>
            <p:cNvSpPr>
              <a:spLocks/>
            </p:cNvSpPr>
            <p:nvPr/>
          </p:nvSpPr>
          <p:spPr bwMode="auto">
            <a:xfrm>
              <a:off x="459" y="1584"/>
              <a:ext cx="1154" cy="318"/>
            </a:xfrm>
            <a:custGeom>
              <a:avLst/>
              <a:gdLst>
                <a:gd name="T0" fmla="*/ 0 w 1154"/>
                <a:gd name="T1" fmla="*/ 286 h 318"/>
                <a:gd name="T2" fmla="*/ 12 w 1154"/>
                <a:gd name="T3" fmla="*/ 274 h 318"/>
                <a:gd name="T4" fmla="*/ 18 w 1154"/>
                <a:gd name="T5" fmla="*/ 254 h 318"/>
                <a:gd name="T6" fmla="*/ 30 w 1154"/>
                <a:gd name="T7" fmla="*/ 248 h 318"/>
                <a:gd name="T8" fmla="*/ 42 w 1154"/>
                <a:gd name="T9" fmla="*/ 229 h 318"/>
                <a:gd name="T10" fmla="*/ 54 w 1154"/>
                <a:gd name="T11" fmla="*/ 216 h 318"/>
                <a:gd name="T12" fmla="*/ 78 w 1154"/>
                <a:gd name="T13" fmla="*/ 204 h 318"/>
                <a:gd name="T14" fmla="*/ 96 w 1154"/>
                <a:gd name="T15" fmla="*/ 184 h 318"/>
                <a:gd name="T16" fmla="*/ 114 w 1154"/>
                <a:gd name="T17" fmla="*/ 178 h 318"/>
                <a:gd name="T18" fmla="*/ 144 w 1154"/>
                <a:gd name="T19" fmla="*/ 165 h 318"/>
                <a:gd name="T20" fmla="*/ 162 w 1154"/>
                <a:gd name="T21" fmla="*/ 153 h 318"/>
                <a:gd name="T22" fmla="*/ 198 w 1154"/>
                <a:gd name="T23" fmla="*/ 140 h 318"/>
                <a:gd name="T24" fmla="*/ 234 w 1154"/>
                <a:gd name="T25" fmla="*/ 127 h 318"/>
                <a:gd name="T26" fmla="*/ 258 w 1154"/>
                <a:gd name="T27" fmla="*/ 114 h 318"/>
                <a:gd name="T28" fmla="*/ 294 w 1154"/>
                <a:gd name="T29" fmla="*/ 102 h 318"/>
                <a:gd name="T30" fmla="*/ 324 w 1154"/>
                <a:gd name="T31" fmla="*/ 95 h 318"/>
                <a:gd name="T32" fmla="*/ 366 w 1154"/>
                <a:gd name="T33" fmla="*/ 82 h 318"/>
                <a:gd name="T34" fmla="*/ 414 w 1154"/>
                <a:gd name="T35" fmla="*/ 70 h 318"/>
                <a:gd name="T36" fmla="*/ 444 w 1154"/>
                <a:gd name="T37" fmla="*/ 63 h 318"/>
                <a:gd name="T38" fmla="*/ 493 w 1154"/>
                <a:gd name="T39" fmla="*/ 57 h 318"/>
                <a:gd name="T40" fmla="*/ 523 w 1154"/>
                <a:gd name="T41" fmla="*/ 51 h 318"/>
                <a:gd name="T42" fmla="*/ 577 w 1154"/>
                <a:gd name="T43" fmla="*/ 38 h 318"/>
                <a:gd name="T44" fmla="*/ 631 w 1154"/>
                <a:gd name="T45" fmla="*/ 32 h 318"/>
                <a:gd name="T46" fmla="*/ 667 w 1154"/>
                <a:gd name="T47" fmla="*/ 25 h 318"/>
                <a:gd name="T48" fmla="*/ 721 w 1154"/>
                <a:gd name="T49" fmla="*/ 19 h 318"/>
                <a:gd name="T50" fmla="*/ 757 w 1154"/>
                <a:gd name="T51" fmla="*/ 19 h 318"/>
                <a:gd name="T52" fmla="*/ 817 w 1154"/>
                <a:gd name="T53" fmla="*/ 12 h 318"/>
                <a:gd name="T54" fmla="*/ 877 w 1154"/>
                <a:gd name="T55" fmla="*/ 6 h 318"/>
                <a:gd name="T56" fmla="*/ 913 w 1154"/>
                <a:gd name="T57" fmla="*/ 6 h 318"/>
                <a:gd name="T58" fmla="*/ 974 w 1154"/>
                <a:gd name="T59" fmla="*/ 0 h 318"/>
                <a:gd name="T60" fmla="*/ 1016 w 1154"/>
                <a:gd name="T61" fmla="*/ 0 h 318"/>
                <a:gd name="T62" fmla="*/ 1076 w 1154"/>
                <a:gd name="T63" fmla="*/ 0 h 318"/>
                <a:gd name="T64" fmla="*/ 1136 w 1154"/>
                <a:gd name="T65" fmla="*/ 0 h 318"/>
                <a:gd name="T66" fmla="*/ 1154 w 1154"/>
                <a:gd name="T67" fmla="*/ 318 h 3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154" h="318">
                  <a:moveTo>
                    <a:pt x="0" y="293"/>
                  </a:moveTo>
                  <a:lnTo>
                    <a:pt x="0" y="286"/>
                  </a:lnTo>
                  <a:lnTo>
                    <a:pt x="6" y="280"/>
                  </a:lnTo>
                  <a:lnTo>
                    <a:pt x="12" y="274"/>
                  </a:lnTo>
                  <a:lnTo>
                    <a:pt x="12" y="267"/>
                  </a:lnTo>
                  <a:lnTo>
                    <a:pt x="18" y="254"/>
                  </a:lnTo>
                  <a:lnTo>
                    <a:pt x="24" y="248"/>
                  </a:lnTo>
                  <a:lnTo>
                    <a:pt x="30" y="248"/>
                  </a:lnTo>
                  <a:lnTo>
                    <a:pt x="30" y="242"/>
                  </a:lnTo>
                  <a:lnTo>
                    <a:pt x="42" y="229"/>
                  </a:lnTo>
                  <a:lnTo>
                    <a:pt x="48" y="223"/>
                  </a:lnTo>
                  <a:lnTo>
                    <a:pt x="54" y="216"/>
                  </a:lnTo>
                  <a:lnTo>
                    <a:pt x="66" y="210"/>
                  </a:lnTo>
                  <a:lnTo>
                    <a:pt x="78" y="204"/>
                  </a:lnTo>
                  <a:lnTo>
                    <a:pt x="84" y="197"/>
                  </a:lnTo>
                  <a:lnTo>
                    <a:pt x="96" y="184"/>
                  </a:lnTo>
                  <a:lnTo>
                    <a:pt x="108" y="184"/>
                  </a:lnTo>
                  <a:lnTo>
                    <a:pt x="114" y="178"/>
                  </a:lnTo>
                  <a:lnTo>
                    <a:pt x="126" y="172"/>
                  </a:lnTo>
                  <a:lnTo>
                    <a:pt x="144" y="165"/>
                  </a:lnTo>
                  <a:lnTo>
                    <a:pt x="156" y="159"/>
                  </a:lnTo>
                  <a:lnTo>
                    <a:pt x="162" y="153"/>
                  </a:lnTo>
                  <a:lnTo>
                    <a:pt x="186" y="146"/>
                  </a:lnTo>
                  <a:lnTo>
                    <a:pt x="198" y="140"/>
                  </a:lnTo>
                  <a:lnTo>
                    <a:pt x="210" y="133"/>
                  </a:lnTo>
                  <a:lnTo>
                    <a:pt x="234" y="127"/>
                  </a:lnTo>
                  <a:lnTo>
                    <a:pt x="246" y="121"/>
                  </a:lnTo>
                  <a:lnTo>
                    <a:pt x="258" y="114"/>
                  </a:lnTo>
                  <a:lnTo>
                    <a:pt x="270" y="114"/>
                  </a:lnTo>
                  <a:lnTo>
                    <a:pt x="294" y="102"/>
                  </a:lnTo>
                  <a:lnTo>
                    <a:pt x="306" y="102"/>
                  </a:lnTo>
                  <a:lnTo>
                    <a:pt x="324" y="95"/>
                  </a:lnTo>
                  <a:lnTo>
                    <a:pt x="354" y="89"/>
                  </a:lnTo>
                  <a:lnTo>
                    <a:pt x="366" y="82"/>
                  </a:lnTo>
                  <a:lnTo>
                    <a:pt x="378" y="82"/>
                  </a:lnTo>
                  <a:lnTo>
                    <a:pt x="414" y="70"/>
                  </a:lnTo>
                  <a:lnTo>
                    <a:pt x="426" y="70"/>
                  </a:lnTo>
                  <a:lnTo>
                    <a:pt x="444" y="63"/>
                  </a:lnTo>
                  <a:lnTo>
                    <a:pt x="475" y="57"/>
                  </a:lnTo>
                  <a:lnTo>
                    <a:pt x="493" y="57"/>
                  </a:lnTo>
                  <a:lnTo>
                    <a:pt x="511" y="51"/>
                  </a:lnTo>
                  <a:lnTo>
                    <a:pt x="523" y="51"/>
                  </a:lnTo>
                  <a:lnTo>
                    <a:pt x="559" y="44"/>
                  </a:lnTo>
                  <a:lnTo>
                    <a:pt x="577" y="38"/>
                  </a:lnTo>
                  <a:lnTo>
                    <a:pt x="595" y="38"/>
                  </a:lnTo>
                  <a:lnTo>
                    <a:pt x="631" y="32"/>
                  </a:lnTo>
                  <a:lnTo>
                    <a:pt x="649" y="32"/>
                  </a:lnTo>
                  <a:lnTo>
                    <a:pt x="667" y="25"/>
                  </a:lnTo>
                  <a:lnTo>
                    <a:pt x="703" y="25"/>
                  </a:lnTo>
                  <a:lnTo>
                    <a:pt x="721" y="19"/>
                  </a:lnTo>
                  <a:lnTo>
                    <a:pt x="739" y="19"/>
                  </a:lnTo>
                  <a:lnTo>
                    <a:pt x="757" y="19"/>
                  </a:lnTo>
                  <a:lnTo>
                    <a:pt x="799" y="12"/>
                  </a:lnTo>
                  <a:lnTo>
                    <a:pt x="817" y="12"/>
                  </a:lnTo>
                  <a:lnTo>
                    <a:pt x="835" y="12"/>
                  </a:lnTo>
                  <a:lnTo>
                    <a:pt x="877" y="6"/>
                  </a:lnTo>
                  <a:lnTo>
                    <a:pt x="895" y="6"/>
                  </a:lnTo>
                  <a:lnTo>
                    <a:pt x="913" y="6"/>
                  </a:lnTo>
                  <a:lnTo>
                    <a:pt x="956" y="6"/>
                  </a:lnTo>
                  <a:lnTo>
                    <a:pt x="974" y="0"/>
                  </a:lnTo>
                  <a:lnTo>
                    <a:pt x="992" y="0"/>
                  </a:lnTo>
                  <a:lnTo>
                    <a:pt x="1016" y="0"/>
                  </a:lnTo>
                  <a:lnTo>
                    <a:pt x="1052" y="0"/>
                  </a:lnTo>
                  <a:lnTo>
                    <a:pt x="1076" y="0"/>
                  </a:lnTo>
                  <a:lnTo>
                    <a:pt x="1094" y="0"/>
                  </a:lnTo>
                  <a:lnTo>
                    <a:pt x="1136" y="0"/>
                  </a:lnTo>
                  <a:lnTo>
                    <a:pt x="1154" y="0"/>
                  </a:lnTo>
                  <a:lnTo>
                    <a:pt x="1154" y="318"/>
                  </a:lnTo>
                  <a:lnTo>
                    <a:pt x="0" y="293"/>
                  </a:lnTo>
                  <a:close/>
                </a:path>
              </a:pathLst>
            </a:custGeom>
            <a:solidFill>
              <a:srgbClr val="FFFF00"/>
            </a:solidFill>
            <a:ln w="9525">
              <a:solidFill>
                <a:srgbClr val="000000"/>
              </a:solidFill>
              <a:prstDash val="solid"/>
              <a:round/>
              <a:headEnd/>
              <a:tailEnd/>
            </a:ln>
          </p:spPr>
          <p:txBody>
            <a:bodyPr/>
            <a:lstStyle/>
            <a:p>
              <a:endParaRPr lang="it-IT"/>
            </a:p>
          </p:txBody>
        </p:sp>
        <p:sp>
          <p:nvSpPr>
            <p:cNvPr id="68619" name="Freeform 1054">
              <a:extLst>
                <a:ext uri="{FF2B5EF4-FFF2-40B4-BE49-F238E27FC236}">
                  <a16:creationId xmlns:a16="http://schemas.microsoft.com/office/drawing/2014/main" id="{2D6D7473-F75B-4717-8098-842411F2B287}"/>
                </a:ext>
              </a:extLst>
            </p:cNvPr>
            <p:cNvSpPr>
              <a:spLocks/>
            </p:cNvSpPr>
            <p:nvPr/>
          </p:nvSpPr>
          <p:spPr bwMode="auto">
            <a:xfrm>
              <a:off x="459" y="1902"/>
              <a:ext cx="2314" cy="656"/>
            </a:xfrm>
            <a:custGeom>
              <a:avLst/>
              <a:gdLst>
                <a:gd name="T0" fmla="*/ 2308 w 2314"/>
                <a:gd name="T1" fmla="*/ 26 h 656"/>
                <a:gd name="T2" fmla="*/ 2290 w 2314"/>
                <a:gd name="T3" fmla="*/ 64 h 656"/>
                <a:gd name="T4" fmla="*/ 2248 w 2314"/>
                <a:gd name="T5" fmla="*/ 102 h 656"/>
                <a:gd name="T6" fmla="*/ 2206 w 2314"/>
                <a:gd name="T7" fmla="*/ 134 h 656"/>
                <a:gd name="T8" fmla="*/ 2134 w 2314"/>
                <a:gd name="T9" fmla="*/ 166 h 656"/>
                <a:gd name="T10" fmla="*/ 2056 w 2314"/>
                <a:gd name="T11" fmla="*/ 198 h 656"/>
                <a:gd name="T12" fmla="*/ 1972 w 2314"/>
                <a:gd name="T13" fmla="*/ 223 h 656"/>
                <a:gd name="T14" fmla="*/ 1870 w 2314"/>
                <a:gd name="T15" fmla="*/ 249 h 656"/>
                <a:gd name="T16" fmla="*/ 1749 w 2314"/>
                <a:gd name="T17" fmla="*/ 274 h 656"/>
                <a:gd name="T18" fmla="*/ 1647 w 2314"/>
                <a:gd name="T19" fmla="*/ 287 h 656"/>
                <a:gd name="T20" fmla="*/ 1515 w 2314"/>
                <a:gd name="T21" fmla="*/ 300 h 656"/>
                <a:gd name="T22" fmla="*/ 1376 w 2314"/>
                <a:gd name="T23" fmla="*/ 312 h 656"/>
                <a:gd name="T24" fmla="*/ 1256 w 2314"/>
                <a:gd name="T25" fmla="*/ 319 h 656"/>
                <a:gd name="T26" fmla="*/ 1118 w 2314"/>
                <a:gd name="T27" fmla="*/ 319 h 656"/>
                <a:gd name="T28" fmla="*/ 974 w 2314"/>
                <a:gd name="T29" fmla="*/ 312 h 656"/>
                <a:gd name="T30" fmla="*/ 853 w 2314"/>
                <a:gd name="T31" fmla="*/ 306 h 656"/>
                <a:gd name="T32" fmla="*/ 721 w 2314"/>
                <a:gd name="T33" fmla="*/ 293 h 656"/>
                <a:gd name="T34" fmla="*/ 595 w 2314"/>
                <a:gd name="T35" fmla="*/ 274 h 656"/>
                <a:gd name="T36" fmla="*/ 493 w 2314"/>
                <a:gd name="T37" fmla="*/ 261 h 656"/>
                <a:gd name="T38" fmla="*/ 378 w 2314"/>
                <a:gd name="T39" fmla="*/ 236 h 656"/>
                <a:gd name="T40" fmla="*/ 282 w 2314"/>
                <a:gd name="T41" fmla="*/ 210 h 656"/>
                <a:gd name="T42" fmla="*/ 210 w 2314"/>
                <a:gd name="T43" fmla="*/ 179 h 656"/>
                <a:gd name="T44" fmla="*/ 132 w 2314"/>
                <a:gd name="T45" fmla="*/ 147 h 656"/>
                <a:gd name="T46" fmla="*/ 78 w 2314"/>
                <a:gd name="T47" fmla="*/ 115 h 656"/>
                <a:gd name="T48" fmla="*/ 36 w 2314"/>
                <a:gd name="T49" fmla="*/ 83 h 656"/>
                <a:gd name="T50" fmla="*/ 12 w 2314"/>
                <a:gd name="T51" fmla="*/ 45 h 656"/>
                <a:gd name="T52" fmla="*/ 0 w 2314"/>
                <a:gd name="T53" fmla="*/ 7 h 656"/>
                <a:gd name="T54" fmla="*/ 0 w 2314"/>
                <a:gd name="T55" fmla="*/ 357 h 656"/>
                <a:gd name="T56" fmla="*/ 18 w 2314"/>
                <a:gd name="T57" fmla="*/ 395 h 656"/>
                <a:gd name="T58" fmla="*/ 48 w 2314"/>
                <a:gd name="T59" fmla="*/ 427 h 656"/>
                <a:gd name="T60" fmla="*/ 96 w 2314"/>
                <a:gd name="T61" fmla="*/ 465 h 656"/>
                <a:gd name="T62" fmla="*/ 162 w 2314"/>
                <a:gd name="T63" fmla="*/ 503 h 656"/>
                <a:gd name="T64" fmla="*/ 234 w 2314"/>
                <a:gd name="T65" fmla="*/ 529 h 656"/>
                <a:gd name="T66" fmla="*/ 324 w 2314"/>
                <a:gd name="T67" fmla="*/ 554 h 656"/>
                <a:gd name="T68" fmla="*/ 426 w 2314"/>
                <a:gd name="T69" fmla="*/ 586 h 656"/>
                <a:gd name="T70" fmla="*/ 523 w 2314"/>
                <a:gd name="T71" fmla="*/ 605 h 656"/>
                <a:gd name="T72" fmla="*/ 649 w 2314"/>
                <a:gd name="T73" fmla="*/ 624 h 656"/>
                <a:gd name="T74" fmla="*/ 781 w 2314"/>
                <a:gd name="T75" fmla="*/ 637 h 656"/>
                <a:gd name="T76" fmla="*/ 895 w 2314"/>
                <a:gd name="T77" fmla="*/ 644 h 656"/>
                <a:gd name="T78" fmla="*/ 1034 w 2314"/>
                <a:gd name="T79" fmla="*/ 650 h 656"/>
                <a:gd name="T80" fmla="*/ 1178 w 2314"/>
                <a:gd name="T81" fmla="*/ 656 h 656"/>
                <a:gd name="T82" fmla="*/ 1298 w 2314"/>
                <a:gd name="T83" fmla="*/ 650 h 656"/>
                <a:gd name="T84" fmla="*/ 1437 w 2314"/>
                <a:gd name="T85" fmla="*/ 644 h 656"/>
                <a:gd name="T86" fmla="*/ 1569 w 2314"/>
                <a:gd name="T87" fmla="*/ 631 h 656"/>
                <a:gd name="T88" fmla="*/ 1683 w 2314"/>
                <a:gd name="T89" fmla="*/ 618 h 656"/>
                <a:gd name="T90" fmla="*/ 1803 w 2314"/>
                <a:gd name="T91" fmla="*/ 599 h 656"/>
                <a:gd name="T92" fmla="*/ 1918 w 2314"/>
                <a:gd name="T93" fmla="*/ 574 h 656"/>
                <a:gd name="T94" fmla="*/ 2002 w 2314"/>
                <a:gd name="T95" fmla="*/ 554 h 656"/>
                <a:gd name="T96" fmla="*/ 2092 w 2314"/>
                <a:gd name="T97" fmla="*/ 523 h 656"/>
                <a:gd name="T98" fmla="*/ 2170 w 2314"/>
                <a:gd name="T99" fmla="*/ 491 h 656"/>
                <a:gd name="T100" fmla="*/ 2218 w 2314"/>
                <a:gd name="T101" fmla="*/ 459 h 656"/>
                <a:gd name="T102" fmla="*/ 2266 w 2314"/>
                <a:gd name="T103" fmla="*/ 427 h 656"/>
                <a:gd name="T104" fmla="*/ 2296 w 2314"/>
                <a:gd name="T105" fmla="*/ 389 h 656"/>
                <a:gd name="T106" fmla="*/ 2308 w 2314"/>
                <a:gd name="T107" fmla="*/ 351 h 6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14" h="656">
                  <a:moveTo>
                    <a:pt x="2314" y="0"/>
                  </a:moveTo>
                  <a:lnTo>
                    <a:pt x="2314" y="7"/>
                  </a:lnTo>
                  <a:lnTo>
                    <a:pt x="2308" y="13"/>
                  </a:lnTo>
                  <a:lnTo>
                    <a:pt x="2308" y="19"/>
                  </a:lnTo>
                  <a:lnTo>
                    <a:pt x="2308" y="26"/>
                  </a:lnTo>
                  <a:lnTo>
                    <a:pt x="2302" y="38"/>
                  </a:lnTo>
                  <a:lnTo>
                    <a:pt x="2302" y="45"/>
                  </a:lnTo>
                  <a:lnTo>
                    <a:pt x="2296" y="51"/>
                  </a:lnTo>
                  <a:lnTo>
                    <a:pt x="2290" y="58"/>
                  </a:lnTo>
                  <a:lnTo>
                    <a:pt x="2290" y="64"/>
                  </a:lnTo>
                  <a:lnTo>
                    <a:pt x="2284" y="70"/>
                  </a:lnTo>
                  <a:lnTo>
                    <a:pt x="2272" y="83"/>
                  </a:lnTo>
                  <a:lnTo>
                    <a:pt x="2266" y="89"/>
                  </a:lnTo>
                  <a:lnTo>
                    <a:pt x="2260" y="89"/>
                  </a:lnTo>
                  <a:lnTo>
                    <a:pt x="2248" y="102"/>
                  </a:lnTo>
                  <a:lnTo>
                    <a:pt x="2242" y="108"/>
                  </a:lnTo>
                  <a:lnTo>
                    <a:pt x="2236" y="115"/>
                  </a:lnTo>
                  <a:lnTo>
                    <a:pt x="2218" y="121"/>
                  </a:lnTo>
                  <a:lnTo>
                    <a:pt x="2212" y="128"/>
                  </a:lnTo>
                  <a:lnTo>
                    <a:pt x="2206" y="134"/>
                  </a:lnTo>
                  <a:lnTo>
                    <a:pt x="2188" y="140"/>
                  </a:lnTo>
                  <a:lnTo>
                    <a:pt x="2176" y="147"/>
                  </a:lnTo>
                  <a:lnTo>
                    <a:pt x="2170" y="153"/>
                  </a:lnTo>
                  <a:lnTo>
                    <a:pt x="2146" y="166"/>
                  </a:lnTo>
                  <a:lnTo>
                    <a:pt x="2134" y="166"/>
                  </a:lnTo>
                  <a:lnTo>
                    <a:pt x="2128" y="172"/>
                  </a:lnTo>
                  <a:lnTo>
                    <a:pt x="2104" y="179"/>
                  </a:lnTo>
                  <a:lnTo>
                    <a:pt x="2092" y="185"/>
                  </a:lnTo>
                  <a:lnTo>
                    <a:pt x="2080" y="191"/>
                  </a:lnTo>
                  <a:lnTo>
                    <a:pt x="2056" y="198"/>
                  </a:lnTo>
                  <a:lnTo>
                    <a:pt x="2044" y="204"/>
                  </a:lnTo>
                  <a:lnTo>
                    <a:pt x="2032" y="210"/>
                  </a:lnTo>
                  <a:lnTo>
                    <a:pt x="2002" y="217"/>
                  </a:lnTo>
                  <a:lnTo>
                    <a:pt x="1990" y="217"/>
                  </a:lnTo>
                  <a:lnTo>
                    <a:pt x="1972" y="223"/>
                  </a:lnTo>
                  <a:lnTo>
                    <a:pt x="1948" y="230"/>
                  </a:lnTo>
                  <a:lnTo>
                    <a:pt x="1930" y="236"/>
                  </a:lnTo>
                  <a:lnTo>
                    <a:pt x="1918" y="236"/>
                  </a:lnTo>
                  <a:lnTo>
                    <a:pt x="1882" y="249"/>
                  </a:lnTo>
                  <a:lnTo>
                    <a:pt x="1870" y="249"/>
                  </a:lnTo>
                  <a:lnTo>
                    <a:pt x="1851" y="255"/>
                  </a:lnTo>
                  <a:lnTo>
                    <a:pt x="1821" y="261"/>
                  </a:lnTo>
                  <a:lnTo>
                    <a:pt x="1803" y="261"/>
                  </a:lnTo>
                  <a:lnTo>
                    <a:pt x="1785" y="268"/>
                  </a:lnTo>
                  <a:lnTo>
                    <a:pt x="1749" y="274"/>
                  </a:lnTo>
                  <a:lnTo>
                    <a:pt x="1737" y="274"/>
                  </a:lnTo>
                  <a:lnTo>
                    <a:pt x="1719" y="274"/>
                  </a:lnTo>
                  <a:lnTo>
                    <a:pt x="1683" y="280"/>
                  </a:lnTo>
                  <a:lnTo>
                    <a:pt x="1665" y="287"/>
                  </a:lnTo>
                  <a:lnTo>
                    <a:pt x="1647" y="287"/>
                  </a:lnTo>
                  <a:lnTo>
                    <a:pt x="1605" y="293"/>
                  </a:lnTo>
                  <a:lnTo>
                    <a:pt x="1587" y="293"/>
                  </a:lnTo>
                  <a:lnTo>
                    <a:pt x="1569" y="293"/>
                  </a:lnTo>
                  <a:lnTo>
                    <a:pt x="1533" y="300"/>
                  </a:lnTo>
                  <a:lnTo>
                    <a:pt x="1515" y="300"/>
                  </a:lnTo>
                  <a:lnTo>
                    <a:pt x="1497" y="306"/>
                  </a:lnTo>
                  <a:lnTo>
                    <a:pt x="1455" y="306"/>
                  </a:lnTo>
                  <a:lnTo>
                    <a:pt x="1437" y="306"/>
                  </a:lnTo>
                  <a:lnTo>
                    <a:pt x="1419" y="306"/>
                  </a:lnTo>
                  <a:lnTo>
                    <a:pt x="1376" y="312"/>
                  </a:lnTo>
                  <a:lnTo>
                    <a:pt x="1358" y="312"/>
                  </a:lnTo>
                  <a:lnTo>
                    <a:pt x="1334" y="312"/>
                  </a:lnTo>
                  <a:lnTo>
                    <a:pt x="1298" y="312"/>
                  </a:lnTo>
                  <a:lnTo>
                    <a:pt x="1274" y="312"/>
                  </a:lnTo>
                  <a:lnTo>
                    <a:pt x="1256" y="319"/>
                  </a:lnTo>
                  <a:lnTo>
                    <a:pt x="1214" y="319"/>
                  </a:lnTo>
                  <a:lnTo>
                    <a:pt x="1196" y="319"/>
                  </a:lnTo>
                  <a:lnTo>
                    <a:pt x="1178" y="319"/>
                  </a:lnTo>
                  <a:lnTo>
                    <a:pt x="1136" y="319"/>
                  </a:lnTo>
                  <a:lnTo>
                    <a:pt x="1118" y="319"/>
                  </a:lnTo>
                  <a:lnTo>
                    <a:pt x="1094" y="319"/>
                  </a:lnTo>
                  <a:lnTo>
                    <a:pt x="1052" y="319"/>
                  </a:lnTo>
                  <a:lnTo>
                    <a:pt x="1034" y="312"/>
                  </a:lnTo>
                  <a:lnTo>
                    <a:pt x="1016" y="312"/>
                  </a:lnTo>
                  <a:lnTo>
                    <a:pt x="974" y="312"/>
                  </a:lnTo>
                  <a:lnTo>
                    <a:pt x="956" y="312"/>
                  </a:lnTo>
                  <a:lnTo>
                    <a:pt x="938" y="312"/>
                  </a:lnTo>
                  <a:lnTo>
                    <a:pt x="895" y="306"/>
                  </a:lnTo>
                  <a:lnTo>
                    <a:pt x="877" y="306"/>
                  </a:lnTo>
                  <a:lnTo>
                    <a:pt x="853" y="306"/>
                  </a:lnTo>
                  <a:lnTo>
                    <a:pt x="817" y="306"/>
                  </a:lnTo>
                  <a:lnTo>
                    <a:pt x="799" y="300"/>
                  </a:lnTo>
                  <a:lnTo>
                    <a:pt x="781" y="300"/>
                  </a:lnTo>
                  <a:lnTo>
                    <a:pt x="739" y="293"/>
                  </a:lnTo>
                  <a:lnTo>
                    <a:pt x="721" y="293"/>
                  </a:lnTo>
                  <a:lnTo>
                    <a:pt x="703" y="293"/>
                  </a:lnTo>
                  <a:lnTo>
                    <a:pt x="667" y="287"/>
                  </a:lnTo>
                  <a:lnTo>
                    <a:pt x="649" y="287"/>
                  </a:lnTo>
                  <a:lnTo>
                    <a:pt x="631" y="280"/>
                  </a:lnTo>
                  <a:lnTo>
                    <a:pt x="595" y="274"/>
                  </a:lnTo>
                  <a:lnTo>
                    <a:pt x="577" y="274"/>
                  </a:lnTo>
                  <a:lnTo>
                    <a:pt x="559" y="274"/>
                  </a:lnTo>
                  <a:lnTo>
                    <a:pt x="523" y="268"/>
                  </a:lnTo>
                  <a:lnTo>
                    <a:pt x="511" y="261"/>
                  </a:lnTo>
                  <a:lnTo>
                    <a:pt x="493" y="261"/>
                  </a:lnTo>
                  <a:lnTo>
                    <a:pt x="457" y="255"/>
                  </a:lnTo>
                  <a:lnTo>
                    <a:pt x="444" y="249"/>
                  </a:lnTo>
                  <a:lnTo>
                    <a:pt x="426" y="249"/>
                  </a:lnTo>
                  <a:lnTo>
                    <a:pt x="396" y="236"/>
                  </a:lnTo>
                  <a:lnTo>
                    <a:pt x="378" y="236"/>
                  </a:lnTo>
                  <a:lnTo>
                    <a:pt x="366" y="230"/>
                  </a:lnTo>
                  <a:lnTo>
                    <a:pt x="336" y="223"/>
                  </a:lnTo>
                  <a:lnTo>
                    <a:pt x="324" y="217"/>
                  </a:lnTo>
                  <a:lnTo>
                    <a:pt x="306" y="217"/>
                  </a:lnTo>
                  <a:lnTo>
                    <a:pt x="282" y="210"/>
                  </a:lnTo>
                  <a:lnTo>
                    <a:pt x="270" y="204"/>
                  </a:lnTo>
                  <a:lnTo>
                    <a:pt x="258" y="198"/>
                  </a:lnTo>
                  <a:lnTo>
                    <a:pt x="234" y="191"/>
                  </a:lnTo>
                  <a:lnTo>
                    <a:pt x="222" y="185"/>
                  </a:lnTo>
                  <a:lnTo>
                    <a:pt x="210" y="179"/>
                  </a:lnTo>
                  <a:lnTo>
                    <a:pt x="186" y="172"/>
                  </a:lnTo>
                  <a:lnTo>
                    <a:pt x="174" y="166"/>
                  </a:lnTo>
                  <a:lnTo>
                    <a:pt x="162" y="166"/>
                  </a:lnTo>
                  <a:lnTo>
                    <a:pt x="144" y="153"/>
                  </a:lnTo>
                  <a:lnTo>
                    <a:pt x="132" y="147"/>
                  </a:lnTo>
                  <a:lnTo>
                    <a:pt x="126" y="140"/>
                  </a:lnTo>
                  <a:lnTo>
                    <a:pt x="108" y="134"/>
                  </a:lnTo>
                  <a:lnTo>
                    <a:pt x="96" y="128"/>
                  </a:lnTo>
                  <a:lnTo>
                    <a:pt x="90" y="121"/>
                  </a:lnTo>
                  <a:lnTo>
                    <a:pt x="78" y="115"/>
                  </a:lnTo>
                  <a:lnTo>
                    <a:pt x="66" y="108"/>
                  </a:lnTo>
                  <a:lnTo>
                    <a:pt x="60" y="102"/>
                  </a:lnTo>
                  <a:lnTo>
                    <a:pt x="48" y="89"/>
                  </a:lnTo>
                  <a:lnTo>
                    <a:pt x="42" y="89"/>
                  </a:lnTo>
                  <a:lnTo>
                    <a:pt x="36" y="83"/>
                  </a:lnTo>
                  <a:lnTo>
                    <a:pt x="30" y="70"/>
                  </a:lnTo>
                  <a:lnTo>
                    <a:pt x="24" y="64"/>
                  </a:lnTo>
                  <a:lnTo>
                    <a:pt x="18" y="58"/>
                  </a:lnTo>
                  <a:lnTo>
                    <a:pt x="12" y="51"/>
                  </a:lnTo>
                  <a:lnTo>
                    <a:pt x="12" y="45"/>
                  </a:lnTo>
                  <a:lnTo>
                    <a:pt x="6" y="38"/>
                  </a:lnTo>
                  <a:lnTo>
                    <a:pt x="0" y="26"/>
                  </a:lnTo>
                  <a:lnTo>
                    <a:pt x="0" y="19"/>
                  </a:lnTo>
                  <a:lnTo>
                    <a:pt x="0" y="13"/>
                  </a:lnTo>
                  <a:lnTo>
                    <a:pt x="0" y="7"/>
                  </a:lnTo>
                  <a:lnTo>
                    <a:pt x="0" y="0"/>
                  </a:lnTo>
                  <a:lnTo>
                    <a:pt x="0" y="338"/>
                  </a:lnTo>
                  <a:lnTo>
                    <a:pt x="0" y="344"/>
                  </a:lnTo>
                  <a:lnTo>
                    <a:pt x="0" y="351"/>
                  </a:lnTo>
                  <a:lnTo>
                    <a:pt x="0" y="357"/>
                  </a:lnTo>
                  <a:lnTo>
                    <a:pt x="0" y="363"/>
                  </a:lnTo>
                  <a:lnTo>
                    <a:pt x="6" y="376"/>
                  </a:lnTo>
                  <a:lnTo>
                    <a:pt x="12" y="382"/>
                  </a:lnTo>
                  <a:lnTo>
                    <a:pt x="12" y="389"/>
                  </a:lnTo>
                  <a:lnTo>
                    <a:pt x="18" y="395"/>
                  </a:lnTo>
                  <a:lnTo>
                    <a:pt x="24" y="402"/>
                  </a:lnTo>
                  <a:lnTo>
                    <a:pt x="30" y="408"/>
                  </a:lnTo>
                  <a:lnTo>
                    <a:pt x="36" y="421"/>
                  </a:lnTo>
                  <a:lnTo>
                    <a:pt x="42" y="427"/>
                  </a:lnTo>
                  <a:lnTo>
                    <a:pt x="48" y="427"/>
                  </a:lnTo>
                  <a:lnTo>
                    <a:pt x="60" y="440"/>
                  </a:lnTo>
                  <a:lnTo>
                    <a:pt x="66" y="446"/>
                  </a:lnTo>
                  <a:lnTo>
                    <a:pt x="78" y="452"/>
                  </a:lnTo>
                  <a:lnTo>
                    <a:pt x="90" y="459"/>
                  </a:lnTo>
                  <a:lnTo>
                    <a:pt x="96" y="465"/>
                  </a:lnTo>
                  <a:lnTo>
                    <a:pt x="108" y="472"/>
                  </a:lnTo>
                  <a:lnTo>
                    <a:pt x="126" y="478"/>
                  </a:lnTo>
                  <a:lnTo>
                    <a:pt x="132" y="484"/>
                  </a:lnTo>
                  <a:lnTo>
                    <a:pt x="144" y="491"/>
                  </a:lnTo>
                  <a:lnTo>
                    <a:pt x="162" y="503"/>
                  </a:lnTo>
                  <a:lnTo>
                    <a:pt x="174" y="503"/>
                  </a:lnTo>
                  <a:lnTo>
                    <a:pt x="186" y="510"/>
                  </a:lnTo>
                  <a:lnTo>
                    <a:pt x="210" y="516"/>
                  </a:lnTo>
                  <a:lnTo>
                    <a:pt x="222" y="523"/>
                  </a:lnTo>
                  <a:lnTo>
                    <a:pt x="234" y="529"/>
                  </a:lnTo>
                  <a:lnTo>
                    <a:pt x="258" y="535"/>
                  </a:lnTo>
                  <a:lnTo>
                    <a:pt x="270" y="542"/>
                  </a:lnTo>
                  <a:lnTo>
                    <a:pt x="282" y="548"/>
                  </a:lnTo>
                  <a:lnTo>
                    <a:pt x="306" y="554"/>
                  </a:lnTo>
                  <a:lnTo>
                    <a:pt x="324" y="554"/>
                  </a:lnTo>
                  <a:lnTo>
                    <a:pt x="336" y="561"/>
                  </a:lnTo>
                  <a:lnTo>
                    <a:pt x="366" y="567"/>
                  </a:lnTo>
                  <a:lnTo>
                    <a:pt x="378" y="574"/>
                  </a:lnTo>
                  <a:lnTo>
                    <a:pt x="396" y="574"/>
                  </a:lnTo>
                  <a:lnTo>
                    <a:pt x="426" y="586"/>
                  </a:lnTo>
                  <a:lnTo>
                    <a:pt x="444" y="586"/>
                  </a:lnTo>
                  <a:lnTo>
                    <a:pt x="457" y="593"/>
                  </a:lnTo>
                  <a:lnTo>
                    <a:pt x="493" y="599"/>
                  </a:lnTo>
                  <a:lnTo>
                    <a:pt x="511" y="599"/>
                  </a:lnTo>
                  <a:lnTo>
                    <a:pt x="523" y="605"/>
                  </a:lnTo>
                  <a:lnTo>
                    <a:pt x="559" y="612"/>
                  </a:lnTo>
                  <a:lnTo>
                    <a:pt x="577" y="612"/>
                  </a:lnTo>
                  <a:lnTo>
                    <a:pt x="595" y="612"/>
                  </a:lnTo>
                  <a:lnTo>
                    <a:pt x="631" y="618"/>
                  </a:lnTo>
                  <a:lnTo>
                    <a:pt x="649" y="624"/>
                  </a:lnTo>
                  <a:lnTo>
                    <a:pt x="667" y="624"/>
                  </a:lnTo>
                  <a:lnTo>
                    <a:pt x="703" y="631"/>
                  </a:lnTo>
                  <a:lnTo>
                    <a:pt x="721" y="631"/>
                  </a:lnTo>
                  <a:lnTo>
                    <a:pt x="739" y="631"/>
                  </a:lnTo>
                  <a:lnTo>
                    <a:pt x="781" y="637"/>
                  </a:lnTo>
                  <a:lnTo>
                    <a:pt x="799" y="637"/>
                  </a:lnTo>
                  <a:lnTo>
                    <a:pt x="817" y="644"/>
                  </a:lnTo>
                  <a:lnTo>
                    <a:pt x="853" y="644"/>
                  </a:lnTo>
                  <a:lnTo>
                    <a:pt x="877" y="644"/>
                  </a:lnTo>
                  <a:lnTo>
                    <a:pt x="895" y="644"/>
                  </a:lnTo>
                  <a:lnTo>
                    <a:pt x="938" y="650"/>
                  </a:lnTo>
                  <a:lnTo>
                    <a:pt x="956" y="650"/>
                  </a:lnTo>
                  <a:lnTo>
                    <a:pt x="974" y="650"/>
                  </a:lnTo>
                  <a:lnTo>
                    <a:pt x="1016" y="650"/>
                  </a:lnTo>
                  <a:lnTo>
                    <a:pt x="1034" y="650"/>
                  </a:lnTo>
                  <a:lnTo>
                    <a:pt x="1052" y="656"/>
                  </a:lnTo>
                  <a:lnTo>
                    <a:pt x="1094" y="656"/>
                  </a:lnTo>
                  <a:lnTo>
                    <a:pt x="1118" y="656"/>
                  </a:lnTo>
                  <a:lnTo>
                    <a:pt x="1136" y="656"/>
                  </a:lnTo>
                  <a:lnTo>
                    <a:pt x="1178" y="656"/>
                  </a:lnTo>
                  <a:lnTo>
                    <a:pt x="1196" y="656"/>
                  </a:lnTo>
                  <a:lnTo>
                    <a:pt x="1214" y="656"/>
                  </a:lnTo>
                  <a:lnTo>
                    <a:pt x="1256" y="656"/>
                  </a:lnTo>
                  <a:lnTo>
                    <a:pt x="1274" y="650"/>
                  </a:lnTo>
                  <a:lnTo>
                    <a:pt x="1298" y="650"/>
                  </a:lnTo>
                  <a:lnTo>
                    <a:pt x="1334" y="650"/>
                  </a:lnTo>
                  <a:lnTo>
                    <a:pt x="1358" y="650"/>
                  </a:lnTo>
                  <a:lnTo>
                    <a:pt x="1376" y="650"/>
                  </a:lnTo>
                  <a:lnTo>
                    <a:pt x="1419" y="644"/>
                  </a:lnTo>
                  <a:lnTo>
                    <a:pt x="1437" y="644"/>
                  </a:lnTo>
                  <a:lnTo>
                    <a:pt x="1455" y="644"/>
                  </a:lnTo>
                  <a:lnTo>
                    <a:pt x="1497" y="644"/>
                  </a:lnTo>
                  <a:lnTo>
                    <a:pt x="1515" y="637"/>
                  </a:lnTo>
                  <a:lnTo>
                    <a:pt x="1533" y="637"/>
                  </a:lnTo>
                  <a:lnTo>
                    <a:pt x="1569" y="631"/>
                  </a:lnTo>
                  <a:lnTo>
                    <a:pt x="1587" y="631"/>
                  </a:lnTo>
                  <a:lnTo>
                    <a:pt x="1605" y="631"/>
                  </a:lnTo>
                  <a:lnTo>
                    <a:pt x="1647" y="624"/>
                  </a:lnTo>
                  <a:lnTo>
                    <a:pt x="1665" y="624"/>
                  </a:lnTo>
                  <a:lnTo>
                    <a:pt x="1683" y="618"/>
                  </a:lnTo>
                  <a:lnTo>
                    <a:pt x="1719" y="612"/>
                  </a:lnTo>
                  <a:lnTo>
                    <a:pt x="1737" y="612"/>
                  </a:lnTo>
                  <a:lnTo>
                    <a:pt x="1749" y="612"/>
                  </a:lnTo>
                  <a:lnTo>
                    <a:pt x="1785" y="605"/>
                  </a:lnTo>
                  <a:lnTo>
                    <a:pt x="1803" y="599"/>
                  </a:lnTo>
                  <a:lnTo>
                    <a:pt x="1821" y="599"/>
                  </a:lnTo>
                  <a:lnTo>
                    <a:pt x="1851" y="593"/>
                  </a:lnTo>
                  <a:lnTo>
                    <a:pt x="1870" y="586"/>
                  </a:lnTo>
                  <a:lnTo>
                    <a:pt x="1882" y="586"/>
                  </a:lnTo>
                  <a:lnTo>
                    <a:pt x="1918" y="574"/>
                  </a:lnTo>
                  <a:lnTo>
                    <a:pt x="1930" y="574"/>
                  </a:lnTo>
                  <a:lnTo>
                    <a:pt x="1948" y="567"/>
                  </a:lnTo>
                  <a:lnTo>
                    <a:pt x="1972" y="561"/>
                  </a:lnTo>
                  <a:lnTo>
                    <a:pt x="1990" y="554"/>
                  </a:lnTo>
                  <a:lnTo>
                    <a:pt x="2002" y="554"/>
                  </a:lnTo>
                  <a:lnTo>
                    <a:pt x="2032" y="548"/>
                  </a:lnTo>
                  <a:lnTo>
                    <a:pt x="2044" y="542"/>
                  </a:lnTo>
                  <a:lnTo>
                    <a:pt x="2056" y="535"/>
                  </a:lnTo>
                  <a:lnTo>
                    <a:pt x="2080" y="529"/>
                  </a:lnTo>
                  <a:lnTo>
                    <a:pt x="2092" y="523"/>
                  </a:lnTo>
                  <a:lnTo>
                    <a:pt x="2104" y="516"/>
                  </a:lnTo>
                  <a:lnTo>
                    <a:pt x="2128" y="510"/>
                  </a:lnTo>
                  <a:lnTo>
                    <a:pt x="2134" y="503"/>
                  </a:lnTo>
                  <a:lnTo>
                    <a:pt x="2146" y="503"/>
                  </a:lnTo>
                  <a:lnTo>
                    <a:pt x="2170" y="491"/>
                  </a:lnTo>
                  <a:lnTo>
                    <a:pt x="2176" y="484"/>
                  </a:lnTo>
                  <a:lnTo>
                    <a:pt x="2188" y="478"/>
                  </a:lnTo>
                  <a:lnTo>
                    <a:pt x="2206" y="472"/>
                  </a:lnTo>
                  <a:lnTo>
                    <a:pt x="2212" y="465"/>
                  </a:lnTo>
                  <a:lnTo>
                    <a:pt x="2218" y="459"/>
                  </a:lnTo>
                  <a:lnTo>
                    <a:pt x="2236" y="452"/>
                  </a:lnTo>
                  <a:lnTo>
                    <a:pt x="2242" y="446"/>
                  </a:lnTo>
                  <a:lnTo>
                    <a:pt x="2248" y="440"/>
                  </a:lnTo>
                  <a:lnTo>
                    <a:pt x="2260" y="427"/>
                  </a:lnTo>
                  <a:lnTo>
                    <a:pt x="2266" y="427"/>
                  </a:lnTo>
                  <a:lnTo>
                    <a:pt x="2272" y="421"/>
                  </a:lnTo>
                  <a:lnTo>
                    <a:pt x="2284" y="408"/>
                  </a:lnTo>
                  <a:lnTo>
                    <a:pt x="2290" y="402"/>
                  </a:lnTo>
                  <a:lnTo>
                    <a:pt x="2290" y="395"/>
                  </a:lnTo>
                  <a:lnTo>
                    <a:pt x="2296" y="389"/>
                  </a:lnTo>
                  <a:lnTo>
                    <a:pt x="2302" y="382"/>
                  </a:lnTo>
                  <a:lnTo>
                    <a:pt x="2302" y="376"/>
                  </a:lnTo>
                  <a:lnTo>
                    <a:pt x="2308" y="363"/>
                  </a:lnTo>
                  <a:lnTo>
                    <a:pt x="2308" y="357"/>
                  </a:lnTo>
                  <a:lnTo>
                    <a:pt x="2308" y="351"/>
                  </a:lnTo>
                  <a:lnTo>
                    <a:pt x="2314" y="344"/>
                  </a:lnTo>
                  <a:lnTo>
                    <a:pt x="2314" y="338"/>
                  </a:lnTo>
                  <a:lnTo>
                    <a:pt x="2314" y="0"/>
                  </a:lnTo>
                  <a:close/>
                </a:path>
              </a:pathLst>
            </a:custGeom>
            <a:solidFill>
              <a:srgbClr val="800000"/>
            </a:solidFill>
            <a:ln w="9525">
              <a:solidFill>
                <a:srgbClr val="000000"/>
              </a:solidFill>
              <a:prstDash val="solid"/>
              <a:round/>
              <a:headEnd/>
              <a:tailEnd/>
            </a:ln>
          </p:spPr>
          <p:txBody>
            <a:bodyPr/>
            <a:lstStyle/>
            <a:p>
              <a:endParaRPr lang="it-IT"/>
            </a:p>
          </p:txBody>
        </p:sp>
        <p:sp>
          <p:nvSpPr>
            <p:cNvPr id="68620" name="Freeform 1055">
              <a:extLst>
                <a:ext uri="{FF2B5EF4-FFF2-40B4-BE49-F238E27FC236}">
                  <a16:creationId xmlns:a16="http://schemas.microsoft.com/office/drawing/2014/main" id="{923C85D6-4C49-47AD-AB89-AF2E0D2C7042}"/>
                </a:ext>
              </a:extLst>
            </p:cNvPr>
            <p:cNvSpPr>
              <a:spLocks/>
            </p:cNvSpPr>
            <p:nvPr/>
          </p:nvSpPr>
          <p:spPr bwMode="auto">
            <a:xfrm>
              <a:off x="459" y="1666"/>
              <a:ext cx="2314" cy="555"/>
            </a:xfrm>
            <a:custGeom>
              <a:avLst/>
              <a:gdLst>
                <a:gd name="T0" fmla="*/ 1990 w 2314"/>
                <a:gd name="T1" fmla="*/ 13 h 555"/>
                <a:gd name="T2" fmla="*/ 2044 w 2314"/>
                <a:gd name="T3" fmla="*/ 32 h 555"/>
                <a:gd name="T4" fmla="*/ 2092 w 2314"/>
                <a:gd name="T5" fmla="*/ 45 h 555"/>
                <a:gd name="T6" fmla="*/ 2134 w 2314"/>
                <a:gd name="T7" fmla="*/ 64 h 555"/>
                <a:gd name="T8" fmla="*/ 2176 w 2314"/>
                <a:gd name="T9" fmla="*/ 83 h 555"/>
                <a:gd name="T10" fmla="*/ 2212 w 2314"/>
                <a:gd name="T11" fmla="*/ 102 h 555"/>
                <a:gd name="T12" fmla="*/ 2242 w 2314"/>
                <a:gd name="T13" fmla="*/ 128 h 555"/>
                <a:gd name="T14" fmla="*/ 2266 w 2314"/>
                <a:gd name="T15" fmla="*/ 147 h 555"/>
                <a:gd name="T16" fmla="*/ 2290 w 2314"/>
                <a:gd name="T17" fmla="*/ 166 h 555"/>
                <a:gd name="T18" fmla="*/ 2302 w 2314"/>
                <a:gd name="T19" fmla="*/ 192 h 555"/>
                <a:gd name="T20" fmla="*/ 2308 w 2314"/>
                <a:gd name="T21" fmla="*/ 204 h 555"/>
                <a:gd name="T22" fmla="*/ 2314 w 2314"/>
                <a:gd name="T23" fmla="*/ 230 h 555"/>
                <a:gd name="T24" fmla="*/ 2308 w 2314"/>
                <a:gd name="T25" fmla="*/ 249 h 555"/>
                <a:gd name="T26" fmla="*/ 2302 w 2314"/>
                <a:gd name="T27" fmla="*/ 274 h 555"/>
                <a:gd name="T28" fmla="*/ 2290 w 2314"/>
                <a:gd name="T29" fmla="*/ 294 h 555"/>
                <a:gd name="T30" fmla="*/ 2272 w 2314"/>
                <a:gd name="T31" fmla="*/ 319 h 555"/>
                <a:gd name="T32" fmla="*/ 2248 w 2314"/>
                <a:gd name="T33" fmla="*/ 338 h 555"/>
                <a:gd name="T34" fmla="*/ 2218 w 2314"/>
                <a:gd name="T35" fmla="*/ 357 h 555"/>
                <a:gd name="T36" fmla="*/ 2188 w 2314"/>
                <a:gd name="T37" fmla="*/ 376 h 555"/>
                <a:gd name="T38" fmla="*/ 2146 w 2314"/>
                <a:gd name="T39" fmla="*/ 402 h 555"/>
                <a:gd name="T40" fmla="*/ 2104 w 2314"/>
                <a:gd name="T41" fmla="*/ 415 h 555"/>
                <a:gd name="T42" fmla="*/ 2056 w 2314"/>
                <a:gd name="T43" fmla="*/ 434 h 555"/>
                <a:gd name="T44" fmla="*/ 2002 w 2314"/>
                <a:gd name="T45" fmla="*/ 453 h 555"/>
                <a:gd name="T46" fmla="*/ 1948 w 2314"/>
                <a:gd name="T47" fmla="*/ 466 h 555"/>
                <a:gd name="T48" fmla="*/ 1882 w 2314"/>
                <a:gd name="T49" fmla="*/ 485 h 555"/>
                <a:gd name="T50" fmla="*/ 1821 w 2314"/>
                <a:gd name="T51" fmla="*/ 497 h 555"/>
                <a:gd name="T52" fmla="*/ 1749 w 2314"/>
                <a:gd name="T53" fmla="*/ 510 h 555"/>
                <a:gd name="T54" fmla="*/ 1683 w 2314"/>
                <a:gd name="T55" fmla="*/ 516 h 555"/>
                <a:gd name="T56" fmla="*/ 1605 w 2314"/>
                <a:gd name="T57" fmla="*/ 529 h 555"/>
                <a:gd name="T58" fmla="*/ 1533 w 2314"/>
                <a:gd name="T59" fmla="*/ 536 h 555"/>
                <a:gd name="T60" fmla="*/ 1455 w 2314"/>
                <a:gd name="T61" fmla="*/ 542 h 555"/>
                <a:gd name="T62" fmla="*/ 1376 w 2314"/>
                <a:gd name="T63" fmla="*/ 548 h 555"/>
                <a:gd name="T64" fmla="*/ 1298 w 2314"/>
                <a:gd name="T65" fmla="*/ 548 h 555"/>
                <a:gd name="T66" fmla="*/ 1214 w 2314"/>
                <a:gd name="T67" fmla="*/ 555 h 555"/>
                <a:gd name="T68" fmla="*/ 1136 w 2314"/>
                <a:gd name="T69" fmla="*/ 555 h 555"/>
                <a:gd name="T70" fmla="*/ 1052 w 2314"/>
                <a:gd name="T71" fmla="*/ 555 h 555"/>
                <a:gd name="T72" fmla="*/ 974 w 2314"/>
                <a:gd name="T73" fmla="*/ 548 h 555"/>
                <a:gd name="T74" fmla="*/ 895 w 2314"/>
                <a:gd name="T75" fmla="*/ 542 h 555"/>
                <a:gd name="T76" fmla="*/ 817 w 2314"/>
                <a:gd name="T77" fmla="*/ 542 h 555"/>
                <a:gd name="T78" fmla="*/ 739 w 2314"/>
                <a:gd name="T79" fmla="*/ 529 h 555"/>
                <a:gd name="T80" fmla="*/ 667 w 2314"/>
                <a:gd name="T81" fmla="*/ 523 h 555"/>
                <a:gd name="T82" fmla="*/ 595 w 2314"/>
                <a:gd name="T83" fmla="*/ 510 h 555"/>
                <a:gd name="T84" fmla="*/ 523 w 2314"/>
                <a:gd name="T85" fmla="*/ 504 h 555"/>
                <a:gd name="T86" fmla="*/ 457 w 2314"/>
                <a:gd name="T87" fmla="*/ 491 h 555"/>
                <a:gd name="T88" fmla="*/ 396 w 2314"/>
                <a:gd name="T89" fmla="*/ 472 h 555"/>
                <a:gd name="T90" fmla="*/ 336 w 2314"/>
                <a:gd name="T91" fmla="*/ 459 h 555"/>
                <a:gd name="T92" fmla="*/ 282 w 2314"/>
                <a:gd name="T93" fmla="*/ 446 h 555"/>
                <a:gd name="T94" fmla="*/ 234 w 2314"/>
                <a:gd name="T95" fmla="*/ 427 h 555"/>
                <a:gd name="T96" fmla="*/ 186 w 2314"/>
                <a:gd name="T97" fmla="*/ 408 h 555"/>
                <a:gd name="T98" fmla="*/ 144 w 2314"/>
                <a:gd name="T99" fmla="*/ 389 h 555"/>
                <a:gd name="T100" fmla="*/ 108 w 2314"/>
                <a:gd name="T101" fmla="*/ 370 h 555"/>
                <a:gd name="T102" fmla="*/ 78 w 2314"/>
                <a:gd name="T103" fmla="*/ 351 h 555"/>
                <a:gd name="T104" fmla="*/ 48 w 2314"/>
                <a:gd name="T105" fmla="*/ 325 h 555"/>
                <a:gd name="T106" fmla="*/ 30 w 2314"/>
                <a:gd name="T107" fmla="*/ 306 h 555"/>
                <a:gd name="T108" fmla="*/ 12 w 2314"/>
                <a:gd name="T109" fmla="*/ 287 h 555"/>
                <a:gd name="T110" fmla="*/ 0 w 2314"/>
                <a:gd name="T111" fmla="*/ 262 h 555"/>
                <a:gd name="T112" fmla="*/ 0 w 2314"/>
                <a:gd name="T113" fmla="*/ 243 h 555"/>
                <a:gd name="T114" fmla="*/ 0 w 2314"/>
                <a:gd name="T115" fmla="*/ 217 h 555"/>
                <a:gd name="T116" fmla="*/ 1948 w 2314"/>
                <a:gd name="T117" fmla="*/ 0 h 5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14" h="555">
                  <a:moveTo>
                    <a:pt x="1948" y="0"/>
                  </a:moveTo>
                  <a:lnTo>
                    <a:pt x="1960" y="7"/>
                  </a:lnTo>
                  <a:lnTo>
                    <a:pt x="1990" y="13"/>
                  </a:lnTo>
                  <a:lnTo>
                    <a:pt x="2002" y="20"/>
                  </a:lnTo>
                  <a:lnTo>
                    <a:pt x="2014" y="20"/>
                  </a:lnTo>
                  <a:lnTo>
                    <a:pt x="2044" y="32"/>
                  </a:lnTo>
                  <a:lnTo>
                    <a:pt x="2056" y="32"/>
                  </a:lnTo>
                  <a:lnTo>
                    <a:pt x="2068" y="39"/>
                  </a:lnTo>
                  <a:lnTo>
                    <a:pt x="2092" y="45"/>
                  </a:lnTo>
                  <a:lnTo>
                    <a:pt x="2104" y="51"/>
                  </a:lnTo>
                  <a:lnTo>
                    <a:pt x="2116" y="58"/>
                  </a:lnTo>
                  <a:lnTo>
                    <a:pt x="2134" y="64"/>
                  </a:lnTo>
                  <a:lnTo>
                    <a:pt x="2146" y="71"/>
                  </a:lnTo>
                  <a:lnTo>
                    <a:pt x="2158" y="77"/>
                  </a:lnTo>
                  <a:lnTo>
                    <a:pt x="2176" y="83"/>
                  </a:lnTo>
                  <a:lnTo>
                    <a:pt x="2188" y="90"/>
                  </a:lnTo>
                  <a:lnTo>
                    <a:pt x="2194" y="96"/>
                  </a:lnTo>
                  <a:lnTo>
                    <a:pt x="2212" y="102"/>
                  </a:lnTo>
                  <a:lnTo>
                    <a:pt x="2218" y="109"/>
                  </a:lnTo>
                  <a:lnTo>
                    <a:pt x="2230" y="115"/>
                  </a:lnTo>
                  <a:lnTo>
                    <a:pt x="2242" y="128"/>
                  </a:lnTo>
                  <a:lnTo>
                    <a:pt x="2248" y="128"/>
                  </a:lnTo>
                  <a:lnTo>
                    <a:pt x="2254" y="134"/>
                  </a:lnTo>
                  <a:lnTo>
                    <a:pt x="2266" y="147"/>
                  </a:lnTo>
                  <a:lnTo>
                    <a:pt x="2272" y="153"/>
                  </a:lnTo>
                  <a:lnTo>
                    <a:pt x="2278" y="160"/>
                  </a:lnTo>
                  <a:lnTo>
                    <a:pt x="2290" y="166"/>
                  </a:lnTo>
                  <a:lnTo>
                    <a:pt x="2290" y="172"/>
                  </a:lnTo>
                  <a:lnTo>
                    <a:pt x="2296" y="179"/>
                  </a:lnTo>
                  <a:lnTo>
                    <a:pt x="2302" y="192"/>
                  </a:lnTo>
                  <a:lnTo>
                    <a:pt x="2302" y="198"/>
                  </a:lnTo>
                  <a:lnTo>
                    <a:pt x="2308" y="204"/>
                  </a:lnTo>
                  <a:lnTo>
                    <a:pt x="2308" y="217"/>
                  </a:lnTo>
                  <a:lnTo>
                    <a:pt x="2314" y="223"/>
                  </a:lnTo>
                  <a:lnTo>
                    <a:pt x="2314" y="230"/>
                  </a:lnTo>
                  <a:lnTo>
                    <a:pt x="2314" y="243"/>
                  </a:lnTo>
                  <a:lnTo>
                    <a:pt x="2308" y="249"/>
                  </a:lnTo>
                  <a:lnTo>
                    <a:pt x="2308" y="262"/>
                  </a:lnTo>
                  <a:lnTo>
                    <a:pt x="2308" y="268"/>
                  </a:lnTo>
                  <a:lnTo>
                    <a:pt x="2302" y="274"/>
                  </a:lnTo>
                  <a:lnTo>
                    <a:pt x="2296" y="287"/>
                  </a:lnTo>
                  <a:lnTo>
                    <a:pt x="2290" y="294"/>
                  </a:lnTo>
                  <a:lnTo>
                    <a:pt x="2284" y="306"/>
                  </a:lnTo>
                  <a:lnTo>
                    <a:pt x="2278" y="313"/>
                  </a:lnTo>
                  <a:lnTo>
                    <a:pt x="2272" y="319"/>
                  </a:lnTo>
                  <a:lnTo>
                    <a:pt x="2260" y="325"/>
                  </a:lnTo>
                  <a:lnTo>
                    <a:pt x="2254" y="332"/>
                  </a:lnTo>
                  <a:lnTo>
                    <a:pt x="2248" y="338"/>
                  </a:lnTo>
                  <a:lnTo>
                    <a:pt x="2236" y="351"/>
                  </a:lnTo>
                  <a:lnTo>
                    <a:pt x="2230" y="351"/>
                  </a:lnTo>
                  <a:lnTo>
                    <a:pt x="2218" y="357"/>
                  </a:lnTo>
                  <a:lnTo>
                    <a:pt x="2206" y="370"/>
                  </a:lnTo>
                  <a:lnTo>
                    <a:pt x="2194" y="376"/>
                  </a:lnTo>
                  <a:lnTo>
                    <a:pt x="2188" y="376"/>
                  </a:lnTo>
                  <a:lnTo>
                    <a:pt x="2170" y="389"/>
                  </a:lnTo>
                  <a:lnTo>
                    <a:pt x="2158" y="395"/>
                  </a:lnTo>
                  <a:lnTo>
                    <a:pt x="2146" y="402"/>
                  </a:lnTo>
                  <a:lnTo>
                    <a:pt x="2128" y="408"/>
                  </a:lnTo>
                  <a:lnTo>
                    <a:pt x="2116" y="415"/>
                  </a:lnTo>
                  <a:lnTo>
                    <a:pt x="2104" y="415"/>
                  </a:lnTo>
                  <a:lnTo>
                    <a:pt x="2080" y="427"/>
                  </a:lnTo>
                  <a:lnTo>
                    <a:pt x="2068" y="434"/>
                  </a:lnTo>
                  <a:lnTo>
                    <a:pt x="2056" y="434"/>
                  </a:lnTo>
                  <a:lnTo>
                    <a:pt x="2032" y="446"/>
                  </a:lnTo>
                  <a:lnTo>
                    <a:pt x="2014" y="446"/>
                  </a:lnTo>
                  <a:lnTo>
                    <a:pt x="2002" y="453"/>
                  </a:lnTo>
                  <a:lnTo>
                    <a:pt x="1972" y="459"/>
                  </a:lnTo>
                  <a:lnTo>
                    <a:pt x="1960" y="466"/>
                  </a:lnTo>
                  <a:lnTo>
                    <a:pt x="1948" y="466"/>
                  </a:lnTo>
                  <a:lnTo>
                    <a:pt x="1918" y="472"/>
                  </a:lnTo>
                  <a:lnTo>
                    <a:pt x="1900" y="478"/>
                  </a:lnTo>
                  <a:lnTo>
                    <a:pt x="1882" y="485"/>
                  </a:lnTo>
                  <a:lnTo>
                    <a:pt x="1851" y="491"/>
                  </a:lnTo>
                  <a:lnTo>
                    <a:pt x="1833" y="491"/>
                  </a:lnTo>
                  <a:lnTo>
                    <a:pt x="1821" y="497"/>
                  </a:lnTo>
                  <a:lnTo>
                    <a:pt x="1785" y="504"/>
                  </a:lnTo>
                  <a:lnTo>
                    <a:pt x="1767" y="504"/>
                  </a:lnTo>
                  <a:lnTo>
                    <a:pt x="1749" y="510"/>
                  </a:lnTo>
                  <a:lnTo>
                    <a:pt x="1719" y="510"/>
                  </a:lnTo>
                  <a:lnTo>
                    <a:pt x="1701" y="516"/>
                  </a:lnTo>
                  <a:lnTo>
                    <a:pt x="1683" y="516"/>
                  </a:lnTo>
                  <a:lnTo>
                    <a:pt x="1647" y="523"/>
                  </a:lnTo>
                  <a:lnTo>
                    <a:pt x="1629" y="523"/>
                  </a:lnTo>
                  <a:lnTo>
                    <a:pt x="1605" y="529"/>
                  </a:lnTo>
                  <a:lnTo>
                    <a:pt x="1569" y="529"/>
                  </a:lnTo>
                  <a:lnTo>
                    <a:pt x="1551" y="536"/>
                  </a:lnTo>
                  <a:lnTo>
                    <a:pt x="1533" y="536"/>
                  </a:lnTo>
                  <a:lnTo>
                    <a:pt x="1515" y="536"/>
                  </a:lnTo>
                  <a:lnTo>
                    <a:pt x="1473" y="542"/>
                  </a:lnTo>
                  <a:lnTo>
                    <a:pt x="1455" y="542"/>
                  </a:lnTo>
                  <a:lnTo>
                    <a:pt x="1437" y="542"/>
                  </a:lnTo>
                  <a:lnTo>
                    <a:pt x="1395" y="548"/>
                  </a:lnTo>
                  <a:lnTo>
                    <a:pt x="1376" y="548"/>
                  </a:lnTo>
                  <a:lnTo>
                    <a:pt x="1358" y="548"/>
                  </a:lnTo>
                  <a:lnTo>
                    <a:pt x="1316" y="548"/>
                  </a:lnTo>
                  <a:lnTo>
                    <a:pt x="1298" y="548"/>
                  </a:lnTo>
                  <a:lnTo>
                    <a:pt x="1274" y="548"/>
                  </a:lnTo>
                  <a:lnTo>
                    <a:pt x="1238" y="555"/>
                  </a:lnTo>
                  <a:lnTo>
                    <a:pt x="1214" y="555"/>
                  </a:lnTo>
                  <a:lnTo>
                    <a:pt x="1196" y="555"/>
                  </a:lnTo>
                  <a:lnTo>
                    <a:pt x="1154" y="555"/>
                  </a:lnTo>
                  <a:lnTo>
                    <a:pt x="1136" y="555"/>
                  </a:lnTo>
                  <a:lnTo>
                    <a:pt x="1118" y="555"/>
                  </a:lnTo>
                  <a:lnTo>
                    <a:pt x="1076" y="555"/>
                  </a:lnTo>
                  <a:lnTo>
                    <a:pt x="1052" y="555"/>
                  </a:lnTo>
                  <a:lnTo>
                    <a:pt x="1034" y="548"/>
                  </a:lnTo>
                  <a:lnTo>
                    <a:pt x="992" y="548"/>
                  </a:lnTo>
                  <a:lnTo>
                    <a:pt x="974" y="548"/>
                  </a:lnTo>
                  <a:lnTo>
                    <a:pt x="956" y="548"/>
                  </a:lnTo>
                  <a:lnTo>
                    <a:pt x="913" y="548"/>
                  </a:lnTo>
                  <a:lnTo>
                    <a:pt x="895" y="542"/>
                  </a:lnTo>
                  <a:lnTo>
                    <a:pt x="877" y="542"/>
                  </a:lnTo>
                  <a:lnTo>
                    <a:pt x="835" y="542"/>
                  </a:lnTo>
                  <a:lnTo>
                    <a:pt x="817" y="542"/>
                  </a:lnTo>
                  <a:lnTo>
                    <a:pt x="799" y="536"/>
                  </a:lnTo>
                  <a:lnTo>
                    <a:pt x="757" y="536"/>
                  </a:lnTo>
                  <a:lnTo>
                    <a:pt x="739" y="529"/>
                  </a:lnTo>
                  <a:lnTo>
                    <a:pt x="721" y="529"/>
                  </a:lnTo>
                  <a:lnTo>
                    <a:pt x="685" y="523"/>
                  </a:lnTo>
                  <a:lnTo>
                    <a:pt x="667" y="523"/>
                  </a:lnTo>
                  <a:lnTo>
                    <a:pt x="649" y="523"/>
                  </a:lnTo>
                  <a:lnTo>
                    <a:pt x="613" y="516"/>
                  </a:lnTo>
                  <a:lnTo>
                    <a:pt x="595" y="510"/>
                  </a:lnTo>
                  <a:lnTo>
                    <a:pt x="577" y="510"/>
                  </a:lnTo>
                  <a:lnTo>
                    <a:pt x="541" y="504"/>
                  </a:lnTo>
                  <a:lnTo>
                    <a:pt x="523" y="504"/>
                  </a:lnTo>
                  <a:lnTo>
                    <a:pt x="511" y="497"/>
                  </a:lnTo>
                  <a:lnTo>
                    <a:pt x="475" y="491"/>
                  </a:lnTo>
                  <a:lnTo>
                    <a:pt x="457" y="491"/>
                  </a:lnTo>
                  <a:lnTo>
                    <a:pt x="444" y="485"/>
                  </a:lnTo>
                  <a:lnTo>
                    <a:pt x="414" y="478"/>
                  </a:lnTo>
                  <a:lnTo>
                    <a:pt x="396" y="472"/>
                  </a:lnTo>
                  <a:lnTo>
                    <a:pt x="378" y="472"/>
                  </a:lnTo>
                  <a:lnTo>
                    <a:pt x="354" y="466"/>
                  </a:lnTo>
                  <a:lnTo>
                    <a:pt x="336" y="459"/>
                  </a:lnTo>
                  <a:lnTo>
                    <a:pt x="324" y="453"/>
                  </a:lnTo>
                  <a:lnTo>
                    <a:pt x="294" y="446"/>
                  </a:lnTo>
                  <a:lnTo>
                    <a:pt x="282" y="446"/>
                  </a:lnTo>
                  <a:lnTo>
                    <a:pt x="270" y="440"/>
                  </a:lnTo>
                  <a:lnTo>
                    <a:pt x="246" y="434"/>
                  </a:lnTo>
                  <a:lnTo>
                    <a:pt x="234" y="427"/>
                  </a:lnTo>
                  <a:lnTo>
                    <a:pt x="222" y="421"/>
                  </a:lnTo>
                  <a:lnTo>
                    <a:pt x="198" y="415"/>
                  </a:lnTo>
                  <a:lnTo>
                    <a:pt x="186" y="408"/>
                  </a:lnTo>
                  <a:lnTo>
                    <a:pt x="174" y="402"/>
                  </a:lnTo>
                  <a:lnTo>
                    <a:pt x="162" y="402"/>
                  </a:lnTo>
                  <a:lnTo>
                    <a:pt x="144" y="389"/>
                  </a:lnTo>
                  <a:lnTo>
                    <a:pt x="132" y="383"/>
                  </a:lnTo>
                  <a:lnTo>
                    <a:pt x="126" y="376"/>
                  </a:lnTo>
                  <a:lnTo>
                    <a:pt x="108" y="370"/>
                  </a:lnTo>
                  <a:lnTo>
                    <a:pt x="96" y="364"/>
                  </a:lnTo>
                  <a:lnTo>
                    <a:pt x="90" y="357"/>
                  </a:lnTo>
                  <a:lnTo>
                    <a:pt x="78" y="351"/>
                  </a:lnTo>
                  <a:lnTo>
                    <a:pt x="66" y="344"/>
                  </a:lnTo>
                  <a:lnTo>
                    <a:pt x="60" y="338"/>
                  </a:lnTo>
                  <a:lnTo>
                    <a:pt x="48" y="325"/>
                  </a:lnTo>
                  <a:lnTo>
                    <a:pt x="42" y="325"/>
                  </a:lnTo>
                  <a:lnTo>
                    <a:pt x="36" y="319"/>
                  </a:lnTo>
                  <a:lnTo>
                    <a:pt x="30" y="306"/>
                  </a:lnTo>
                  <a:lnTo>
                    <a:pt x="24" y="300"/>
                  </a:lnTo>
                  <a:lnTo>
                    <a:pt x="18" y="294"/>
                  </a:lnTo>
                  <a:lnTo>
                    <a:pt x="12" y="287"/>
                  </a:lnTo>
                  <a:lnTo>
                    <a:pt x="12" y="281"/>
                  </a:lnTo>
                  <a:lnTo>
                    <a:pt x="6" y="274"/>
                  </a:lnTo>
                  <a:lnTo>
                    <a:pt x="0" y="262"/>
                  </a:lnTo>
                  <a:lnTo>
                    <a:pt x="0" y="255"/>
                  </a:lnTo>
                  <a:lnTo>
                    <a:pt x="0" y="249"/>
                  </a:lnTo>
                  <a:lnTo>
                    <a:pt x="0" y="243"/>
                  </a:lnTo>
                  <a:lnTo>
                    <a:pt x="0" y="236"/>
                  </a:lnTo>
                  <a:lnTo>
                    <a:pt x="0" y="230"/>
                  </a:lnTo>
                  <a:lnTo>
                    <a:pt x="0" y="217"/>
                  </a:lnTo>
                  <a:lnTo>
                    <a:pt x="0" y="211"/>
                  </a:lnTo>
                  <a:lnTo>
                    <a:pt x="1154" y="236"/>
                  </a:lnTo>
                  <a:lnTo>
                    <a:pt x="1948" y="0"/>
                  </a:lnTo>
                  <a:close/>
                </a:path>
              </a:pathLst>
            </a:custGeom>
            <a:solidFill>
              <a:srgbClr val="FF0000"/>
            </a:solidFill>
            <a:ln w="9525">
              <a:solidFill>
                <a:srgbClr val="000000"/>
              </a:solidFill>
              <a:prstDash val="solid"/>
              <a:round/>
              <a:headEnd/>
              <a:tailEnd/>
            </a:ln>
          </p:spPr>
          <p:txBody>
            <a:bodyPr/>
            <a:lstStyle/>
            <a:p>
              <a:endParaRPr lang="it-IT"/>
            </a:p>
          </p:txBody>
        </p:sp>
        <p:sp>
          <p:nvSpPr>
            <p:cNvPr id="68621" name="Text Box 1056">
              <a:extLst>
                <a:ext uri="{FF2B5EF4-FFF2-40B4-BE49-F238E27FC236}">
                  <a16:creationId xmlns:a16="http://schemas.microsoft.com/office/drawing/2014/main" id="{D38AC523-F024-4D11-A46C-0699921C43DE}"/>
                </a:ext>
              </a:extLst>
            </p:cNvPr>
            <p:cNvSpPr txBox="1">
              <a:spLocks noChangeArrowheads="1"/>
            </p:cNvSpPr>
            <p:nvPr/>
          </p:nvSpPr>
          <p:spPr bwMode="auto">
            <a:xfrm>
              <a:off x="1385" y="1893"/>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t>64%</a:t>
              </a:r>
            </a:p>
          </p:txBody>
        </p:sp>
        <p:sp>
          <p:nvSpPr>
            <p:cNvPr id="68622" name="Text Box 1057">
              <a:extLst>
                <a:ext uri="{FF2B5EF4-FFF2-40B4-BE49-F238E27FC236}">
                  <a16:creationId xmlns:a16="http://schemas.microsoft.com/office/drawing/2014/main" id="{BC60EBD4-55F7-416A-A0B9-A153DA67894B}"/>
                </a:ext>
              </a:extLst>
            </p:cNvPr>
            <p:cNvSpPr txBox="1">
              <a:spLocks noChangeArrowheads="1"/>
            </p:cNvSpPr>
            <p:nvPr/>
          </p:nvSpPr>
          <p:spPr bwMode="auto">
            <a:xfrm>
              <a:off x="1536" y="1537"/>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t>12%</a:t>
              </a:r>
            </a:p>
          </p:txBody>
        </p:sp>
        <p:sp>
          <p:nvSpPr>
            <p:cNvPr id="68623" name="Text Box 1058">
              <a:extLst>
                <a:ext uri="{FF2B5EF4-FFF2-40B4-BE49-F238E27FC236}">
                  <a16:creationId xmlns:a16="http://schemas.microsoft.com/office/drawing/2014/main" id="{B9216977-3472-4F5E-8D16-36A679C6C698}"/>
                </a:ext>
              </a:extLst>
            </p:cNvPr>
            <p:cNvSpPr txBox="1">
              <a:spLocks noChangeArrowheads="1"/>
            </p:cNvSpPr>
            <p:nvPr/>
          </p:nvSpPr>
          <p:spPr bwMode="auto">
            <a:xfrm>
              <a:off x="995" y="1555"/>
              <a:ext cx="5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t>24%</a:t>
              </a:r>
            </a:p>
          </p:txBody>
        </p:sp>
        <p:sp>
          <p:nvSpPr>
            <p:cNvPr id="68624" name="Text Box 1059">
              <a:extLst>
                <a:ext uri="{FF2B5EF4-FFF2-40B4-BE49-F238E27FC236}">
                  <a16:creationId xmlns:a16="http://schemas.microsoft.com/office/drawing/2014/main" id="{A8F2DE57-2C78-46D9-8784-86EC6A71DAAB}"/>
                </a:ext>
              </a:extLst>
            </p:cNvPr>
            <p:cNvSpPr txBox="1">
              <a:spLocks noChangeArrowheads="1"/>
            </p:cNvSpPr>
            <p:nvPr/>
          </p:nvSpPr>
          <p:spPr bwMode="auto">
            <a:xfrm>
              <a:off x="329" y="1220"/>
              <a:ext cx="84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b="1">
                  <a:solidFill>
                    <a:schemeClr val="bg1"/>
                  </a:solidFill>
                  <a:latin typeface="Tempus Sans ITC" panose="04020404030D07020202" pitchFamily="82" charset="0"/>
                </a:rPr>
                <a:t>NYHA II</a:t>
              </a:r>
            </a:p>
            <a:p>
              <a:pPr algn="just"/>
              <a:r>
                <a:rPr lang="it-IT" altLang="it-IT" b="1">
                  <a:solidFill>
                    <a:schemeClr val="bg1"/>
                  </a:solidFill>
                </a:rPr>
                <a:t>Pz 103</a:t>
              </a:r>
            </a:p>
          </p:txBody>
        </p:sp>
        <p:sp>
          <p:nvSpPr>
            <p:cNvPr id="68625" name="Rectangle 1060">
              <a:extLst>
                <a:ext uri="{FF2B5EF4-FFF2-40B4-BE49-F238E27FC236}">
                  <a16:creationId xmlns:a16="http://schemas.microsoft.com/office/drawing/2014/main" id="{0697DB7D-47B3-49CD-A002-D40A6C56351A}"/>
                </a:ext>
              </a:extLst>
            </p:cNvPr>
            <p:cNvSpPr>
              <a:spLocks noChangeArrowheads="1"/>
            </p:cNvSpPr>
            <p:nvPr/>
          </p:nvSpPr>
          <p:spPr bwMode="auto">
            <a:xfrm>
              <a:off x="333" y="2800"/>
              <a:ext cx="254" cy="240"/>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68626" name="Rectangle 1061">
              <a:extLst>
                <a:ext uri="{FF2B5EF4-FFF2-40B4-BE49-F238E27FC236}">
                  <a16:creationId xmlns:a16="http://schemas.microsoft.com/office/drawing/2014/main" id="{85378864-9CB8-4DE7-9416-B4DA8007E1C6}"/>
                </a:ext>
              </a:extLst>
            </p:cNvPr>
            <p:cNvSpPr>
              <a:spLocks noChangeArrowheads="1"/>
            </p:cNvSpPr>
            <p:nvPr/>
          </p:nvSpPr>
          <p:spPr bwMode="auto">
            <a:xfrm>
              <a:off x="338" y="3091"/>
              <a:ext cx="254" cy="24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68627" name="Rectangle 1062">
              <a:extLst>
                <a:ext uri="{FF2B5EF4-FFF2-40B4-BE49-F238E27FC236}">
                  <a16:creationId xmlns:a16="http://schemas.microsoft.com/office/drawing/2014/main" id="{F38C2554-3578-4C0D-AFAC-6623E61257A2}"/>
                </a:ext>
              </a:extLst>
            </p:cNvPr>
            <p:cNvSpPr>
              <a:spLocks noChangeArrowheads="1"/>
            </p:cNvSpPr>
            <p:nvPr/>
          </p:nvSpPr>
          <p:spPr bwMode="auto">
            <a:xfrm>
              <a:off x="338" y="3403"/>
              <a:ext cx="254" cy="24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68628" name="Text Box 1063">
              <a:extLst>
                <a:ext uri="{FF2B5EF4-FFF2-40B4-BE49-F238E27FC236}">
                  <a16:creationId xmlns:a16="http://schemas.microsoft.com/office/drawing/2014/main" id="{C4DA0964-8F25-41C7-85EA-AB459BA43DAE}"/>
                </a:ext>
              </a:extLst>
            </p:cNvPr>
            <p:cNvSpPr txBox="1">
              <a:spLocks noChangeArrowheads="1"/>
            </p:cNvSpPr>
            <p:nvPr/>
          </p:nvSpPr>
          <p:spPr bwMode="auto">
            <a:xfrm>
              <a:off x="603" y="2787"/>
              <a:ext cx="15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chemeClr val="bg1"/>
                  </a:solidFill>
                  <a:latin typeface="Tempus Sans ITC" panose="04020404030D07020202" pitchFamily="82" charset="0"/>
                </a:rPr>
                <a:t>Morte improvvisa</a:t>
              </a:r>
            </a:p>
          </p:txBody>
        </p:sp>
        <p:sp>
          <p:nvSpPr>
            <p:cNvPr id="68629" name="Text Box 1064">
              <a:extLst>
                <a:ext uri="{FF2B5EF4-FFF2-40B4-BE49-F238E27FC236}">
                  <a16:creationId xmlns:a16="http://schemas.microsoft.com/office/drawing/2014/main" id="{59D33C50-DF5D-4421-945D-04F38088C3FD}"/>
                </a:ext>
              </a:extLst>
            </p:cNvPr>
            <p:cNvSpPr txBox="1">
              <a:spLocks noChangeArrowheads="1"/>
            </p:cNvSpPr>
            <p:nvPr/>
          </p:nvSpPr>
          <p:spPr bwMode="auto">
            <a:xfrm>
              <a:off x="626" y="3403"/>
              <a:ext cx="101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chemeClr val="bg1"/>
                  </a:solidFill>
                  <a:latin typeface="Tempus Sans ITC" panose="04020404030D07020202" pitchFamily="82" charset="0"/>
                </a:rPr>
                <a:t>Altre cause</a:t>
              </a:r>
            </a:p>
          </p:txBody>
        </p:sp>
        <p:sp>
          <p:nvSpPr>
            <p:cNvPr id="68630" name="Text Box 1065">
              <a:extLst>
                <a:ext uri="{FF2B5EF4-FFF2-40B4-BE49-F238E27FC236}">
                  <a16:creationId xmlns:a16="http://schemas.microsoft.com/office/drawing/2014/main" id="{29FBB8BC-42BF-4FE3-B2C7-97596D19CBEC}"/>
                </a:ext>
              </a:extLst>
            </p:cNvPr>
            <p:cNvSpPr txBox="1">
              <a:spLocks noChangeArrowheads="1"/>
            </p:cNvSpPr>
            <p:nvPr/>
          </p:nvSpPr>
          <p:spPr bwMode="auto">
            <a:xfrm>
              <a:off x="602" y="3065"/>
              <a:ext cx="102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chemeClr val="bg1"/>
                  </a:solidFill>
                  <a:latin typeface="Tempus Sans ITC" panose="04020404030D07020202" pitchFamily="82" charset="0"/>
                </a:rPr>
                <a:t>Scompenso</a:t>
              </a:r>
            </a:p>
          </p:txBody>
        </p:sp>
      </p:grpSp>
      <p:sp>
        <p:nvSpPr>
          <p:cNvPr id="68615" name="Rectangle 1066">
            <a:extLst>
              <a:ext uri="{FF2B5EF4-FFF2-40B4-BE49-F238E27FC236}">
                <a16:creationId xmlns:a16="http://schemas.microsoft.com/office/drawing/2014/main" id="{CFFD2F48-5FB3-4DB5-AD1A-DD024BABF066}"/>
              </a:ext>
            </a:extLst>
          </p:cNvPr>
          <p:cNvSpPr>
            <a:spLocks noChangeArrowheads="1"/>
          </p:cNvSpPr>
          <p:nvPr/>
        </p:nvSpPr>
        <p:spPr bwMode="auto">
          <a:xfrm>
            <a:off x="6523038" y="119063"/>
            <a:ext cx="2498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i="1" u="sng">
                <a:solidFill>
                  <a:schemeClr val="bg1"/>
                </a:solidFill>
                <a:latin typeface="Tempus Sans ITC" panose="04020404030D07020202" pitchFamily="82" charset="0"/>
              </a:rPr>
              <a:t>EPIDEMIOLOGIA</a:t>
            </a:r>
            <a:endParaRPr lang="en-US" altLang="it-IT" b="1" i="1" u="sng">
              <a:solidFill>
                <a:schemeClr val="bg1"/>
              </a:solidFill>
              <a:latin typeface="Tempus Sans ITC" panose="04020404030D07020202"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2458"/>
                                        </p:tgtEl>
                                        <p:attrNameLst>
                                          <p:attrName>style.visibility</p:attrName>
                                        </p:attrNameLst>
                                      </p:cBhvr>
                                      <p:to>
                                        <p:strVal val="visible"/>
                                      </p:to>
                                    </p:set>
                                    <p:animEffect transition="in" filter="wipe(right)">
                                      <p:cBhvr>
                                        <p:cTn id="7" dur="500"/>
                                        <p:tgtEl>
                                          <p:spTgt spid="1682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682438"/>
                                        </p:tgtEl>
                                        <p:attrNameLst>
                                          <p:attrName>style.visibility</p:attrName>
                                        </p:attrNameLst>
                                      </p:cBhvr>
                                      <p:to>
                                        <p:strVal val="visible"/>
                                      </p:to>
                                    </p:set>
                                    <p:animEffect transition="in" filter="wipe(right)">
                                      <p:cBhvr>
                                        <p:cTn id="12" dur="500"/>
                                        <p:tgtEl>
                                          <p:spTgt spid="16824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682448"/>
                                        </p:tgtEl>
                                        <p:attrNameLst>
                                          <p:attrName>style.visibility</p:attrName>
                                        </p:attrNameLst>
                                      </p:cBhvr>
                                      <p:to>
                                        <p:strVal val="visible"/>
                                      </p:to>
                                    </p:set>
                                    <p:animEffect transition="in" filter="wipe(right)">
                                      <p:cBhvr>
                                        <p:cTn id="17" dur="500"/>
                                        <p:tgtEl>
                                          <p:spTgt spid="1682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2082" name="Rectangle 2">
            <a:extLst>
              <a:ext uri="{FF2B5EF4-FFF2-40B4-BE49-F238E27FC236}">
                <a16:creationId xmlns:a16="http://schemas.microsoft.com/office/drawing/2014/main" id="{859F27F4-DE8F-40BA-BF2B-A33446039D59}"/>
              </a:ext>
            </a:extLst>
          </p:cNvPr>
          <p:cNvSpPr>
            <a:spLocks noChangeArrowheads="1"/>
          </p:cNvSpPr>
          <p:nvPr/>
        </p:nvSpPr>
        <p:spPr bwMode="auto">
          <a:xfrm>
            <a:off x="361950" y="1819275"/>
            <a:ext cx="87820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800" b="1">
                <a:solidFill>
                  <a:srgbClr val="FFFF00"/>
                </a:solidFill>
                <a:latin typeface="Tempus Sans ITC" panose="04020404030D07020202" pitchFamily="82" charset="0"/>
              </a:rPr>
              <a:t>Approccio tradizionale</a:t>
            </a:r>
          </a:p>
          <a:p>
            <a:pPr algn="just"/>
            <a:r>
              <a:rPr lang="it-IT" altLang="it-IT" sz="2800" b="1">
                <a:solidFill>
                  <a:schemeClr val="bg1"/>
                </a:solidFill>
                <a:latin typeface="Tempus Sans ITC" panose="04020404030D07020202" pitchFamily="82" charset="0"/>
              </a:rPr>
              <a:t>Terapia farmacologica</a:t>
            </a:r>
          </a:p>
          <a:p>
            <a:pPr algn="just"/>
            <a:r>
              <a:rPr lang="it-IT" altLang="it-IT" sz="2800" b="1">
                <a:solidFill>
                  <a:schemeClr val="bg1"/>
                </a:solidFill>
                <a:latin typeface="Tempus Sans ITC" panose="04020404030D07020202" pitchFamily="82" charset="0"/>
              </a:rPr>
              <a:t>Soluzioni ponte (Device di assistenza meccanica)</a:t>
            </a:r>
          </a:p>
          <a:p>
            <a:pPr algn="just"/>
            <a:r>
              <a:rPr lang="it-IT" altLang="it-IT" sz="2800" b="1">
                <a:solidFill>
                  <a:schemeClr val="bg1"/>
                </a:solidFill>
                <a:latin typeface="Tempus Sans ITC" panose="04020404030D07020202" pitchFamily="82" charset="0"/>
              </a:rPr>
              <a:t>Trapianto cardiaco (GOLD STANDARD)</a:t>
            </a:r>
            <a:endParaRPr lang="en-US" altLang="it-IT" sz="2800" b="1">
              <a:solidFill>
                <a:schemeClr val="bg1"/>
              </a:solidFill>
              <a:latin typeface="Tempus Sans ITC" panose="04020404030D07020202" pitchFamily="82" charset="0"/>
            </a:endParaRPr>
          </a:p>
        </p:txBody>
      </p:sp>
      <p:sp>
        <p:nvSpPr>
          <p:cNvPr id="1582083" name="Rectangle 3">
            <a:extLst>
              <a:ext uri="{FF2B5EF4-FFF2-40B4-BE49-F238E27FC236}">
                <a16:creationId xmlns:a16="http://schemas.microsoft.com/office/drawing/2014/main" id="{EC05837C-FEBC-4D84-86BF-E2CAADEB093C}"/>
              </a:ext>
            </a:extLst>
          </p:cNvPr>
          <p:cNvSpPr>
            <a:spLocks noChangeArrowheads="1"/>
          </p:cNvSpPr>
          <p:nvPr/>
        </p:nvSpPr>
        <p:spPr bwMode="auto">
          <a:xfrm>
            <a:off x="400050" y="3819525"/>
            <a:ext cx="8001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800" b="1">
                <a:solidFill>
                  <a:srgbClr val="FFFF00"/>
                </a:solidFill>
                <a:latin typeface="Tempus Sans ITC" panose="04020404030D07020202" pitchFamily="82" charset="0"/>
              </a:rPr>
              <a:t>Approccio alternativo </a:t>
            </a:r>
          </a:p>
          <a:p>
            <a:pPr algn="just"/>
            <a:r>
              <a:rPr lang="it-IT" altLang="it-IT" sz="2800" b="1">
                <a:solidFill>
                  <a:schemeClr val="bg1"/>
                </a:solidFill>
                <a:latin typeface="Tempus Sans ITC" panose="04020404030D07020202" pitchFamily="82" charset="0"/>
              </a:rPr>
              <a:t>Cardiomioplastica, Device di assistenza meccanica</a:t>
            </a:r>
            <a:endParaRPr lang="it-IT" altLang="it-IT" sz="2800" b="1">
              <a:solidFill>
                <a:srgbClr val="FFFF00"/>
              </a:solidFill>
              <a:latin typeface="Tempus Sans ITC" panose="04020404030D07020202" pitchFamily="82" charset="0"/>
            </a:endParaRPr>
          </a:p>
          <a:p>
            <a:pPr algn="just"/>
            <a:r>
              <a:rPr lang="it-IT" altLang="it-IT" sz="2800" b="1">
                <a:solidFill>
                  <a:srgbClr val="FF0000"/>
                </a:solidFill>
                <a:latin typeface="Tempus Sans ITC" panose="04020404030D07020202" pitchFamily="82" charset="0"/>
              </a:rPr>
              <a:t>Terapia resincronizzante:</a:t>
            </a:r>
            <a:r>
              <a:rPr lang="it-IT" altLang="it-IT" sz="2800" b="1">
                <a:solidFill>
                  <a:schemeClr val="bg1"/>
                </a:solidFill>
                <a:latin typeface="Tempus Sans ITC" panose="04020404030D07020202" pitchFamily="82" charset="0"/>
              </a:rPr>
              <a:t> </a:t>
            </a:r>
            <a:r>
              <a:rPr lang="it-IT" altLang="it-IT" sz="2800" b="1">
                <a:solidFill>
                  <a:srgbClr val="FF0000"/>
                </a:solidFill>
                <a:latin typeface="Tempus Sans ITC" panose="04020404030D07020202" pitchFamily="82" charset="0"/>
              </a:rPr>
              <a:t>Pacing multisito</a:t>
            </a:r>
            <a:endParaRPr lang="it-IT" altLang="it-IT" sz="2800" b="1">
              <a:solidFill>
                <a:schemeClr val="bg1"/>
              </a:solidFill>
              <a:latin typeface="Tempus Sans ITC" panose="04020404030D07020202" pitchFamily="82" charset="0"/>
            </a:endParaRPr>
          </a:p>
          <a:p>
            <a:pPr algn="just"/>
            <a:r>
              <a:rPr lang="it-IT" altLang="it-IT" sz="2800" b="1">
                <a:solidFill>
                  <a:schemeClr val="bg1"/>
                </a:solidFill>
                <a:latin typeface="Tempus Sans ITC" panose="04020404030D07020202" pitchFamily="82" charset="0"/>
              </a:rPr>
              <a:t>NEC  (Non-stimulatory Electrical Current</a:t>
            </a:r>
            <a:r>
              <a:rPr lang="it-IT" altLang="it-IT" sz="2800" b="1">
                <a:solidFill>
                  <a:schemeClr val="bg1"/>
                </a:solidFill>
              </a:rPr>
              <a:t>)</a:t>
            </a:r>
            <a:endParaRPr lang="en-US" altLang="it-IT" sz="2800" b="1">
              <a:solidFill>
                <a:schemeClr val="bg1"/>
              </a:solidFill>
            </a:endParaRPr>
          </a:p>
        </p:txBody>
      </p:sp>
      <p:grpSp>
        <p:nvGrpSpPr>
          <p:cNvPr id="70660" name="Group 4">
            <a:extLst>
              <a:ext uri="{FF2B5EF4-FFF2-40B4-BE49-F238E27FC236}">
                <a16:creationId xmlns:a16="http://schemas.microsoft.com/office/drawing/2014/main" id="{39527EDC-C17D-4B57-ABA9-465060A82873}"/>
              </a:ext>
            </a:extLst>
          </p:cNvPr>
          <p:cNvGrpSpPr>
            <a:grpSpLocks/>
          </p:cNvGrpSpPr>
          <p:nvPr/>
        </p:nvGrpSpPr>
        <p:grpSpPr bwMode="auto">
          <a:xfrm>
            <a:off x="838200" y="581025"/>
            <a:ext cx="8305800" cy="5972175"/>
            <a:chOff x="528" y="366"/>
            <a:chExt cx="5232" cy="3762"/>
          </a:xfrm>
        </p:grpSpPr>
        <p:sp>
          <p:nvSpPr>
            <p:cNvPr id="70661" name="Rectangle 5">
              <a:extLst>
                <a:ext uri="{FF2B5EF4-FFF2-40B4-BE49-F238E27FC236}">
                  <a16:creationId xmlns:a16="http://schemas.microsoft.com/office/drawing/2014/main" id="{AC1E913D-2E77-4FFF-AAB8-DC361221C88B}"/>
                </a:ext>
              </a:extLst>
            </p:cNvPr>
            <p:cNvSpPr>
              <a:spLocks noChangeArrowheads="1"/>
            </p:cNvSpPr>
            <p:nvPr/>
          </p:nvSpPr>
          <p:spPr bwMode="auto">
            <a:xfrm>
              <a:off x="528" y="366"/>
              <a:ext cx="5040" cy="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rgbClr val="FFFF00"/>
                  </a:solidFill>
                  <a:latin typeface="Tempus Sans ITC" panose="04020404030D07020202" pitchFamily="82" charset="0"/>
                </a:rPr>
                <a:t>GESTIONE DELL’INSUFFICIENZA CARDIACA</a:t>
              </a:r>
            </a:p>
            <a:p>
              <a:pPr algn="ctr"/>
              <a:r>
                <a:rPr lang="it-IT" altLang="it-IT" sz="3200" b="1" u="sng">
                  <a:solidFill>
                    <a:schemeClr val="bg1"/>
                  </a:solidFill>
                  <a:latin typeface="Tempus Sans ITC" panose="04020404030D07020202" pitchFamily="82" charset="0"/>
                </a:rPr>
                <a:t>Opzioni terapeutiche</a:t>
              </a:r>
              <a:endParaRPr lang="en-US" altLang="it-IT" sz="3200" b="1" u="sng">
                <a:solidFill>
                  <a:srgbClr val="FFFF00"/>
                </a:solidFill>
                <a:latin typeface="Tempus Sans ITC" panose="04020404030D07020202" pitchFamily="82" charset="0"/>
              </a:endParaRPr>
            </a:p>
          </p:txBody>
        </p:sp>
        <p:graphicFrame>
          <p:nvGraphicFramePr>
            <p:cNvPr id="70662" name="Object 6">
              <a:extLst>
                <a:ext uri="{FF2B5EF4-FFF2-40B4-BE49-F238E27FC236}">
                  <a16:creationId xmlns:a16="http://schemas.microsoft.com/office/drawing/2014/main" id="{B790CFCA-FE0D-4E2D-A15F-98303213EE4E}"/>
                </a:ext>
              </a:extLst>
            </p:cNvPr>
            <p:cNvGraphicFramePr>
              <a:graphicFrameLocks noChangeAspect="1"/>
            </p:cNvGraphicFramePr>
            <p:nvPr/>
          </p:nvGraphicFramePr>
          <p:xfrm>
            <a:off x="3444" y="3752"/>
            <a:ext cx="280" cy="287"/>
          </p:xfrm>
          <a:graphic>
            <a:graphicData uri="http://schemas.openxmlformats.org/presentationml/2006/ole">
              <mc:AlternateContent xmlns:mc="http://schemas.openxmlformats.org/markup-compatibility/2006">
                <mc:Choice xmlns:v="urn:schemas-microsoft-com:vml" Requires="v">
                  <p:oleObj spid="_x0000_s70665" name="Document" r:id="rId4" imgW="744220" imgH="762000" progId="Word.Document.8">
                    <p:embed/>
                  </p:oleObj>
                </mc:Choice>
                <mc:Fallback>
                  <p:oleObj name="Document" r:id="rId4" imgW="744220" imgH="762000" progId="Word.Documen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 y="3752"/>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3" name="Rectangle 7">
              <a:extLst>
                <a:ext uri="{FF2B5EF4-FFF2-40B4-BE49-F238E27FC236}">
                  <a16:creationId xmlns:a16="http://schemas.microsoft.com/office/drawing/2014/main" id="{01A883DB-0765-44D0-B99E-6B7CF85D9EC2}"/>
                </a:ext>
              </a:extLst>
            </p:cNvPr>
            <p:cNvSpPr>
              <a:spLocks noChangeArrowheads="1"/>
            </p:cNvSpPr>
            <p:nvPr/>
          </p:nvSpPr>
          <p:spPr bwMode="auto">
            <a:xfrm>
              <a:off x="3744" y="3668"/>
              <a:ext cx="2016"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400" b="1">
                  <a:solidFill>
                    <a:schemeClr val="bg1"/>
                  </a:solidFill>
                </a:rPr>
                <a:t>C D’Ascia, G Riccio</a:t>
              </a:r>
              <a:endParaRPr lang="en-US" altLang="it-IT" sz="1400" b="1">
                <a:solidFill>
                  <a:schemeClr val="bg1"/>
                </a:solidFill>
              </a:endParaRPr>
            </a:p>
            <a:p>
              <a:pPr algn="just"/>
              <a:r>
                <a:rPr lang="it-IT" altLang="it-IT" sz="1400" b="1">
                  <a:solidFill>
                    <a:schemeClr val="bg1"/>
                  </a:solidFill>
                </a:rPr>
                <a:t>Università degli Studi di Napoli Federico II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82082"/>
                                        </p:tgtEl>
                                        <p:attrNameLst>
                                          <p:attrName>style.visibility</p:attrName>
                                        </p:attrNameLst>
                                      </p:cBhvr>
                                      <p:to>
                                        <p:strVal val="visible"/>
                                      </p:to>
                                    </p:set>
                                    <p:animEffect transition="in" filter="wipe(right)">
                                      <p:cBhvr>
                                        <p:cTn id="7" dur="500"/>
                                        <p:tgtEl>
                                          <p:spTgt spid="1582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82083"/>
                                        </p:tgtEl>
                                        <p:attrNameLst>
                                          <p:attrName>style.visibility</p:attrName>
                                        </p:attrNameLst>
                                      </p:cBhvr>
                                      <p:to>
                                        <p:strVal val="visible"/>
                                      </p:to>
                                    </p:set>
                                    <p:animEffect transition="in" filter="wipe(right)">
                                      <p:cBhvr>
                                        <p:cTn id="12" dur="500"/>
                                        <p:tgtEl>
                                          <p:spTgt spid="1582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2082" grpId="0" autoUpdateAnimBg="0"/>
      <p:bldP spid="158208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706" name="Rectangle 2051">
            <a:extLst>
              <a:ext uri="{FF2B5EF4-FFF2-40B4-BE49-F238E27FC236}">
                <a16:creationId xmlns:a16="http://schemas.microsoft.com/office/drawing/2014/main" id="{FF0F2E80-59C0-4738-89FF-A39E13828FC1}"/>
              </a:ext>
            </a:extLst>
          </p:cNvPr>
          <p:cNvSpPr>
            <a:spLocks noChangeArrowheads="1"/>
          </p:cNvSpPr>
          <p:nvPr/>
        </p:nvSpPr>
        <p:spPr bwMode="auto">
          <a:xfrm>
            <a:off x="0" y="1501775"/>
            <a:ext cx="9144000" cy="3821113"/>
          </a:xfrm>
          <a:prstGeom prst="rect">
            <a:avLst/>
          </a:prstGeom>
          <a:solidFill>
            <a:schemeClr val="tx2"/>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4000" b="1">
                <a:solidFill>
                  <a:srgbClr val="FFFF00"/>
                </a:solidFill>
              </a:rPr>
              <a:t>               </a:t>
            </a:r>
            <a:r>
              <a:rPr lang="it-IT" altLang="it-IT" sz="2800" b="1">
                <a:solidFill>
                  <a:srgbClr val="FFFF00"/>
                </a:solidFill>
                <a:latin typeface="Tempus Sans ITC" panose="04020404030D07020202" pitchFamily="82" charset="0"/>
              </a:rPr>
              <a:t>Evoluzione storica del </a:t>
            </a:r>
          </a:p>
          <a:p>
            <a:r>
              <a:rPr lang="it-IT" altLang="it-IT" sz="2800" b="1">
                <a:solidFill>
                  <a:srgbClr val="FFFF00"/>
                </a:solidFill>
                <a:latin typeface="Tempus Sans ITC" panose="04020404030D07020202" pitchFamily="82" charset="0"/>
              </a:rPr>
              <a:t>                trattamento elettrico</a:t>
            </a:r>
          </a:p>
          <a:p>
            <a:endParaRPr lang="it-IT" altLang="it-IT" sz="2800" b="1">
              <a:solidFill>
                <a:schemeClr val="bg1"/>
              </a:solidFill>
              <a:latin typeface="Tempus Sans ITC" panose="04020404030D07020202" pitchFamily="82" charset="0"/>
            </a:endParaRPr>
          </a:p>
          <a:p>
            <a:endParaRPr lang="it-IT" altLang="it-IT" sz="2800" b="1">
              <a:solidFill>
                <a:schemeClr val="bg1"/>
              </a:solidFill>
              <a:latin typeface="Tempus Sans ITC" panose="04020404030D07020202" pitchFamily="82" charset="0"/>
            </a:endParaRPr>
          </a:p>
          <a:p>
            <a:r>
              <a:rPr lang="it-IT" altLang="it-IT" sz="3600" b="1" i="1">
                <a:solidFill>
                  <a:schemeClr val="accent1"/>
                </a:solidFill>
                <a:latin typeface="Tempus Sans ITC" panose="04020404030D07020202" pitchFamily="82" charset="0"/>
              </a:rPr>
              <a:t>    </a:t>
            </a:r>
            <a:r>
              <a:rPr lang="it-IT" altLang="it-IT" sz="4000" b="1" i="1">
                <a:solidFill>
                  <a:schemeClr val="bg1"/>
                </a:solidFill>
                <a:latin typeface="Tempus Sans ITC" panose="04020404030D07020202" pitchFamily="82" charset="0"/>
              </a:rPr>
              <a:t>Razionale della terapia resincronizzante AV</a:t>
            </a:r>
          </a:p>
          <a:p>
            <a:pPr algn="ctr"/>
            <a:r>
              <a:rPr lang="it-IT" altLang="it-IT" sz="4000" b="1" i="1">
                <a:solidFill>
                  <a:schemeClr val="bg1"/>
                </a:solidFill>
                <a:latin typeface="Tempus Sans ITC" panose="04020404030D07020202" pitchFamily="82" charset="0"/>
              </a:rPr>
              <a:t>(I tappa!)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5B5E3C5-E554-4A77-ACBF-99A674521B5F}"/>
              </a:ext>
            </a:extLst>
          </p:cNvPr>
          <p:cNvSpPr>
            <a:spLocks noChangeArrowheads="1"/>
          </p:cNvSpPr>
          <p:nvPr/>
        </p:nvSpPr>
        <p:spPr bwMode="auto">
          <a:xfrm>
            <a:off x="300038" y="392113"/>
            <a:ext cx="8782050" cy="11684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b="1">
                <a:solidFill>
                  <a:schemeClr val="bg1"/>
                </a:solidFill>
              </a:rPr>
              <a:t>Evoluzione storica del trattamento elettrico:</a:t>
            </a:r>
          </a:p>
          <a:p>
            <a:r>
              <a:rPr lang="it-IT" altLang="it-IT" b="1">
                <a:solidFill>
                  <a:schemeClr val="bg1"/>
                </a:solidFill>
              </a:rPr>
              <a:t>-</a:t>
            </a:r>
            <a:r>
              <a:rPr lang="it-IT" altLang="it-IT" b="1">
                <a:solidFill>
                  <a:schemeClr val="accent1"/>
                </a:solidFill>
              </a:rPr>
              <a:t>razionale della terapia resincronizzante AV</a:t>
            </a:r>
            <a:endParaRPr lang="it-IT" altLang="it-IT" b="1">
              <a:solidFill>
                <a:schemeClr val="bg1"/>
              </a:solidFill>
            </a:endParaRPr>
          </a:p>
          <a:p>
            <a:pPr algn="ctr"/>
            <a:r>
              <a:rPr lang="it-IT" altLang="it-IT" sz="2800" b="1">
                <a:solidFill>
                  <a:srgbClr val="FFFF00"/>
                </a:solidFill>
              </a:rPr>
              <a:t>Emodinamica: pre e post pacing VDx DDD</a:t>
            </a:r>
          </a:p>
        </p:txBody>
      </p:sp>
      <p:graphicFrame>
        <p:nvGraphicFramePr>
          <p:cNvPr id="74755" name="Object 3">
            <a:extLst>
              <a:ext uri="{FF2B5EF4-FFF2-40B4-BE49-F238E27FC236}">
                <a16:creationId xmlns:a16="http://schemas.microsoft.com/office/drawing/2014/main" id="{87ECD4F9-827E-4B67-8AEF-6338CA0BC77F}"/>
              </a:ext>
            </a:extLst>
          </p:cNvPr>
          <p:cNvGraphicFramePr>
            <a:graphicFrameLocks noChangeAspect="1"/>
          </p:cNvGraphicFramePr>
          <p:nvPr/>
        </p:nvGraphicFramePr>
        <p:xfrm>
          <a:off x="5291138" y="6148388"/>
          <a:ext cx="520700" cy="533400"/>
        </p:xfrm>
        <a:graphic>
          <a:graphicData uri="http://schemas.openxmlformats.org/presentationml/2006/ole">
            <mc:AlternateContent xmlns:mc="http://schemas.openxmlformats.org/markup-compatibility/2006">
              <mc:Choice xmlns:v="urn:schemas-microsoft-com:vml" Requires="v">
                <p:oleObj spid="_x0000_s74814" name="Document" r:id="rId4" imgW="744220" imgH="762000" progId="Word.Document.8">
                  <p:embed/>
                </p:oleObj>
              </mc:Choice>
              <mc:Fallback>
                <p:oleObj name="Document" r:id="rId4" imgW="744220" imgH="7620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138" y="6148388"/>
                        <a:ext cx="5207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4756" name="Rectangle 4">
            <a:extLst>
              <a:ext uri="{FF2B5EF4-FFF2-40B4-BE49-F238E27FC236}">
                <a16:creationId xmlns:a16="http://schemas.microsoft.com/office/drawing/2014/main" id="{78CDBCEA-FBEA-4537-95C8-B106E26A6EE6}"/>
              </a:ext>
            </a:extLst>
          </p:cNvPr>
          <p:cNvSpPr>
            <a:spLocks noChangeArrowheads="1"/>
          </p:cNvSpPr>
          <p:nvPr/>
        </p:nvSpPr>
        <p:spPr bwMode="auto">
          <a:xfrm>
            <a:off x="5881688" y="6072188"/>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nvGrpSpPr>
          <p:cNvPr id="1162245" name="Group 5">
            <a:extLst>
              <a:ext uri="{FF2B5EF4-FFF2-40B4-BE49-F238E27FC236}">
                <a16:creationId xmlns:a16="http://schemas.microsoft.com/office/drawing/2014/main" id="{9FA1B4E1-2495-4DDF-9307-9933FCC32FAA}"/>
              </a:ext>
            </a:extLst>
          </p:cNvPr>
          <p:cNvGrpSpPr>
            <a:grpSpLocks/>
          </p:cNvGrpSpPr>
          <p:nvPr/>
        </p:nvGrpSpPr>
        <p:grpSpPr bwMode="auto">
          <a:xfrm>
            <a:off x="590550" y="1884363"/>
            <a:ext cx="3990975" cy="4195762"/>
            <a:chOff x="660" y="1187"/>
            <a:chExt cx="2514" cy="2643"/>
          </a:xfrm>
        </p:grpSpPr>
        <p:grpSp>
          <p:nvGrpSpPr>
            <p:cNvPr id="74781" name="Group 6">
              <a:extLst>
                <a:ext uri="{FF2B5EF4-FFF2-40B4-BE49-F238E27FC236}">
                  <a16:creationId xmlns:a16="http://schemas.microsoft.com/office/drawing/2014/main" id="{4CA1D000-F4F0-4EFA-8627-A9DD86FC4404}"/>
                </a:ext>
              </a:extLst>
            </p:cNvPr>
            <p:cNvGrpSpPr>
              <a:grpSpLocks/>
            </p:cNvGrpSpPr>
            <p:nvPr/>
          </p:nvGrpSpPr>
          <p:grpSpPr bwMode="auto">
            <a:xfrm>
              <a:off x="660" y="1187"/>
              <a:ext cx="2514" cy="2401"/>
              <a:chOff x="660" y="1187"/>
              <a:chExt cx="2514" cy="2401"/>
            </a:xfrm>
          </p:grpSpPr>
          <p:sp>
            <p:nvSpPr>
              <p:cNvPr id="74784" name="Rectangle 7">
                <a:extLst>
                  <a:ext uri="{FF2B5EF4-FFF2-40B4-BE49-F238E27FC236}">
                    <a16:creationId xmlns:a16="http://schemas.microsoft.com/office/drawing/2014/main" id="{BBAB3D3E-5D69-4F18-A276-612B742682D1}"/>
                  </a:ext>
                </a:extLst>
              </p:cNvPr>
              <p:cNvSpPr>
                <a:spLocks noChangeArrowheads="1"/>
              </p:cNvSpPr>
              <p:nvPr/>
            </p:nvSpPr>
            <p:spPr bwMode="auto">
              <a:xfrm>
                <a:off x="1774" y="2754"/>
                <a:ext cx="300" cy="126"/>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74785" name="Freeform 8">
                <a:extLst>
                  <a:ext uri="{FF2B5EF4-FFF2-40B4-BE49-F238E27FC236}">
                    <a16:creationId xmlns:a16="http://schemas.microsoft.com/office/drawing/2014/main" id="{7CD329EC-2639-4445-8FBD-4B35CD4BB339}"/>
                  </a:ext>
                </a:extLst>
              </p:cNvPr>
              <p:cNvSpPr>
                <a:spLocks/>
              </p:cNvSpPr>
              <p:nvPr/>
            </p:nvSpPr>
            <p:spPr bwMode="auto">
              <a:xfrm>
                <a:off x="1961" y="1381"/>
                <a:ext cx="826" cy="670"/>
              </a:xfrm>
              <a:custGeom>
                <a:avLst/>
                <a:gdLst>
                  <a:gd name="T0" fmla="*/ 0 w 826"/>
                  <a:gd name="T1" fmla="*/ 608 h 670"/>
                  <a:gd name="T2" fmla="*/ 219 w 826"/>
                  <a:gd name="T3" fmla="*/ 670 h 670"/>
                  <a:gd name="T4" fmla="*/ 297 w 826"/>
                  <a:gd name="T5" fmla="*/ 631 h 670"/>
                  <a:gd name="T6" fmla="*/ 367 w 826"/>
                  <a:gd name="T7" fmla="*/ 639 h 670"/>
                  <a:gd name="T8" fmla="*/ 437 w 826"/>
                  <a:gd name="T9" fmla="*/ 507 h 670"/>
                  <a:gd name="T10" fmla="*/ 476 w 826"/>
                  <a:gd name="T11" fmla="*/ 343 h 670"/>
                  <a:gd name="T12" fmla="*/ 554 w 826"/>
                  <a:gd name="T13" fmla="*/ 172 h 670"/>
                  <a:gd name="T14" fmla="*/ 632 w 826"/>
                  <a:gd name="T15" fmla="*/ 47 h 670"/>
                  <a:gd name="T16" fmla="*/ 710 w 826"/>
                  <a:gd name="T17" fmla="*/ 0 h 670"/>
                  <a:gd name="T18" fmla="*/ 764 w 826"/>
                  <a:gd name="T19" fmla="*/ 23 h 670"/>
                  <a:gd name="T20" fmla="*/ 826 w 826"/>
                  <a:gd name="T21" fmla="*/ 47 h 6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6" h="670">
                    <a:moveTo>
                      <a:pt x="0" y="608"/>
                    </a:moveTo>
                    <a:lnTo>
                      <a:pt x="219" y="670"/>
                    </a:lnTo>
                    <a:lnTo>
                      <a:pt x="297" y="631"/>
                    </a:lnTo>
                    <a:lnTo>
                      <a:pt x="367" y="639"/>
                    </a:lnTo>
                    <a:lnTo>
                      <a:pt x="437" y="507"/>
                    </a:lnTo>
                    <a:lnTo>
                      <a:pt x="476" y="343"/>
                    </a:lnTo>
                    <a:lnTo>
                      <a:pt x="554" y="172"/>
                    </a:lnTo>
                    <a:lnTo>
                      <a:pt x="632" y="47"/>
                    </a:lnTo>
                    <a:lnTo>
                      <a:pt x="710" y="0"/>
                    </a:lnTo>
                    <a:lnTo>
                      <a:pt x="764" y="23"/>
                    </a:lnTo>
                    <a:lnTo>
                      <a:pt x="826" y="47"/>
                    </a:lnTo>
                  </a:path>
                </a:pathLst>
              </a:custGeom>
              <a:noFill/>
              <a:ln w="38100" cap="flat" cmpd="sng">
                <a:solidFill>
                  <a:srgbClr val="CFC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86" name="Freeform 9">
                <a:extLst>
                  <a:ext uri="{FF2B5EF4-FFF2-40B4-BE49-F238E27FC236}">
                    <a16:creationId xmlns:a16="http://schemas.microsoft.com/office/drawing/2014/main" id="{E13BB499-F4FC-49BD-8211-7A826100E173}"/>
                  </a:ext>
                </a:extLst>
              </p:cNvPr>
              <p:cNvSpPr>
                <a:spLocks/>
              </p:cNvSpPr>
              <p:nvPr/>
            </p:nvSpPr>
            <p:spPr bwMode="auto">
              <a:xfrm>
                <a:off x="1388" y="1360"/>
                <a:ext cx="1419" cy="1675"/>
              </a:xfrm>
              <a:custGeom>
                <a:avLst/>
                <a:gdLst>
                  <a:gd name="T0" fmla="*/ 0 w 1419"/>
                  <a:gd name="T1" fmla="*/ 1675 h 1675"/>
                  <a:gd name="T2" fmla="*/ 55 w 1419"/>
                  <a:gd name="T3" fmla="*/ 1668 h 1675"/>
                  <a:gd name="T4" fmla="*/ 125 w 1419"/>
                  <a:gd name="T5" fmla="*/ 1637 h 1675"/>
                  <a:gd name="T6" fmla="*/ 180 w 1419"/>
                  <a:gd name="T7" fmla="*/ 1606 h 1675"/>
                  <a:gd name="T8" fmla="*/ 265 w 1419"/>
                  <a:gd name="T9" fmla="*/ 1543 h 1675"/>
                  <a:gd name="T10" fmla="*/ 312 w 1419"/>
                  <a:gd name="T11" fmla="*/ 1473 h 1675"/>
                  <a:gd name="T12" fmla="*/ 382 w 1419"/>
                  <a:gd name="T13" fmla="*/ 1395 h 1675"/>
                  <a:gd name="T14" fmla="*/ 468 w 1419"/>
                  <a:gd name="T15" fmla="*/ 1372 h 1675"/>
                  <a:gd name="T16" fmla="*/ 538 w 1419"/>
                  <a:gd name="T17" fmla="*/ 1418 h 1675"/>
                  <a:gd name="T18" fmla="*/ 593 w 1419"/>
                  <a:gd name="T19" fmla="*/ 1473 h 1675"/>
                  <a:gd name="T20" fmla="*/ 678 w 1419"/>
                  <a:gd name="T21" fmla="*/ 1504 h 1675"/>
                  <a:gd name="T22" fmla="*/ 748 w 1419"/>
                  <a:gd name="T23" fmla="*/ 1457 h 1675"/>
                  <a:gd name="T24" fmla="*/ 787 w 1419"/>
                  <a:gd name="T25" fmla="*/ 1380 h 1675"/>
                  <a:gd name="T26" fmla="*/ 842 w 1419"/>
                  <a:gd name="T27" fmla="*/ 1177 h 1675"/>
                  <a:gd name="T28" fmla="*/ 881 w 1419"/>
                  <a:gd name="T29" fmla="*/ 1029 h 1675"/>
                  <a:gd name="T30" fmla="*/ 920 w 1419"/>
                  <a:gd name="T31" fmla="*/ 857 h 1675"/>
                  <a:gd name="T32" fmla="*/ 990 w 1419"/>
                  <a:gd name="T33" fmla="*/ 577 h 1675"/>
                  <a:gd name="T34" fmla="*/ 1029 w 1419"/>
                  <a:gd name="T35" fmla="*/ 421 h 1675"/>
                  <a:gd name="T36" fmla="*/ 1099 w 1419"/>
                  <a:gd name="T37" fmla="*/ 211 h 1675"/>
                  <a:gd name="T38" fmla="*/ 1169 w 1419"/>
                  <a:gd name="T39" fmla="*/ 101 h 1675"/>
                  <a:gd name="T40" fmla="*/ 1216 w 1419"/>
                  <a:gd name="T41" fmla="*/ 16 h 1675"/>
                  <a:gd name="T42" fmla="*/ 1286 w 1419"/>
                  <a:gd name="T43" fmla="*/ 0 h 1675"/>
                  <a:gd name="T44" fmla="*/ 1380 w 1419"/>
                  <a:gd name="T45" fmla="*/ 8 h 1675"/>
                  <a:gd name="T46" fmla="*/ 1419 w 1419"/>
                  <a:gd name="T47" fmla="*/ 70 h 16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19" h="1675">
                    <a:moveTo>
                      <a:pt x="0" y="1675"/>
                    </a:moveTo>
                    <a:lnTo>
                      <a:pt x="55" y="1668"/>
                    </a:lnTo>
                    <a:lnTo>
                      <a:pt x="125" y="1637"/>
                    </a:lnTo>
                    <a:lnTo>
                      <a:pt x="180" y="1606"/>
                    </a:lnTo>
                    <a:lnTo>
                      <a:pt x="265" y="1543"/>
                    </a:lnTo>
                    <a:lnTo>
                      <a:pt x="312" y="1473"/>
                    </a:lnTo>
                    <a:lnTo>
                      <a:pt x="382" y="1395"/>
                    </a:lnTo>
                    <a:lnTo>
                      <a:pt x="468" y="1372"/>
                    </a:lnTo>
                    <a:lnTo>
                      <a:pt x="538" y="1418"/>
                    </a:lnTo>
                    <a:lnTo>
                      <a:pt x="593" y="1473"/>
                    </a:lnTo>
                    <a:lnTo>
                      <a:pt x="678" y="1504"/>
                    </a:lnTo>
                    <a:lnTo>
                      <a:pt x="748" y="1457"/>
                    </a:lnTo>
                    <a:lnTo>
                      <a:pt x="787" y="1380"/>
                    </a:lnTo>
                    <a:lnTo>
                      <a:pt x="842" y="1177"/>
                    </a:lnTo>
                    <a:lnTo>
                      <a:pt x="881" y="1029"/>
                    </a:lnTo>
                    <a:lnTo>
                      <a:pt x="920" y="857"/>
                    </a:lnTo>
                    <a:lnTo>
                      <a:pt x="990" y="577"/>
                    </a:lnTo>
                    <a:lnTo>
                      <a:pt x="1029" y="421"/>
                    </a:lnTo>
                    <a:lnTo>
                      <a:pt x="1099" y="211"/>
                    </a:lnTo>
                    <a:lnTo>
                      <a:pt x="1169" y="101"/>
                    </a:lnTo>
                    <a:lnTo>
                      <a:pt x="1216" y="16"/>
                    </a:lnTo>
                    <a:lnTo>
                      <a:pt x="1286" y="0"/>
                    </a:lnTo>
                    <a:lnTo>
                      <a:pt x="1380" y="8"/>
                    </a:lnTo>
                    <a:lnTo>
                      <a:pt x="1419" y="70"/>
                    </a:lnTo>
                  </a:path>
                </a:pathLst>
              </a:custGeom>
              <a:noFill/>
              <a:ln w="38100" cap="flat" cmpd="sng">
                <a:solidFill>
                  <a:srgbClr val="CFC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87" name="Text Box 10">
                <a:extLst>
                  <a:ext uri="{FF2B5EF4-FFF2-40B4-BE49-F238E27FC236}">
                    <a16:creationId xmlns:a16="http://schemas.microsoft.com/office/drawing/2014/main" id="{BB83DDA5-7F24-4A2F-82C7-E5882F90A597}"/>
                  </a:ext>
                </a:extLst>
              </p:cNvPr>
              <p:cNvSpPr txBox="1">
                <a:spLocks noChangeArrowheads="1"/>
              </p:cNvSpPr>
              <p:nvPr/>
            </p:nvSpPr>
            <p:spPr bwMode="auto">
              <a:xfrm>
                <a:off x="2445" y="2092"/>
                <a:ext cx="7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1800" b="1">
                    <a:solidFill>
                      <a:srgbClr val="FFFF00"/>
                    </a:solidFill>
                  </a:rPr>
                  <a:t>Rigurgito</a:t>
                </a:r>
              </a:p>
              <a:p>
                <a:pPr algn="ctr"/>
                <a:r>
                  <a:rPr lang="en-US" altLang="it-IT" sz="1800" b="1">
                    <a:solidFill>
                      <a:srgbClr val="FFFF00"/>
                    </a:solidFill>
                  </a:rPr>
                  <a:t>mitralico</a:t>
                </a:r>
              </a:p>
              <a:p>
                <a:pPr algn="ctr"/>
                <a:r>
                  <a:rPr lang="en-US" altLang="it-IT" sz="1800" b="1">
                    <a:solidFill>
                      <a:srgbClr val="FFFF00"/>
                    </a:solidFill>
                  </a:rPr>
                  <a:t>diastolico</a:t>
                </a:r>
                <a:endParaRPr lang="en-US" altLang="it-IT" sz="1800" b="1">
                  <a:solidFill>
                    <a:srgbClr val="CFCF66"/>
                  </a:solidFill>
                </a:endParaRPr>
              </a:p>
            </p:txBody>
          </p:sp>
          <p:sp>
            <p:nvSpPr>
              <p:cNvPr id="74788" name="Line 11">
                <a:extLst>
                  <a:ext uri="{FF2B5EF4-FFF2-40B4-BE49-F238E27FC236}">
                    <a16:creationId xmlns:a16="http://schemas.microsoft.com/office/drawing/2014/main" id="{24351C14-827E-4B22-B264-BB99B1B9417E}"/>
                  </a:ext>
                </a:extLst>
              </p:cNvPr>
              <p:cNvSpPr>
                <a:spLocks noChangeShapeType="1"/>
              </p:cNvSpPr>
              <p:nvPr/>
            </p:nvSpPr>
            <p:spPr bwMode="auto">
              <a:xfrm flipH="1">
                <a:off x="1984" y="2495"/>
                <a:ext cx="343" cy="0"/>
              </a:xfrm>
              <a:prstGeom prst="line">
                <a:avLst/>
              </a:prstGeom>
              <a:noFill/>
              <a:ln w="28575">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89" name="Line 12">
                <a:extLst>
                  <a:ext uri="{FF2B5EF4-FFF2-40B4-BE49-F238E27FC236}">
                    <a16:creationId xmlns:a16="http://schemas.microsoft.com/office/drawing/2014/main" id="{0B1EC4E1-919D-4F0C-A3EA-0A7E5F7A975E}"/>
                  </a:ext>
                </a:extLst>
              </p:cNvPr>
              <p:cNvSpPr>
                <a:spLocks noChangeShapeType="1"/>
              </p:cNvSpPr>
              <p:nvPr/>
            </p:nvSpPr>
            <p:spPr bwMode="auto">
              <a:xfrm>
                <a:off x="1984" y="2488"/>
                <a:ext cx="0" cy="210"/>
              </a:xfrm>
              <a:prstGeom prst="line">
                <a:avLst/>
              </a:prstGeom>
              <a:noFill/>
              <a:ln w="28575">
                <a:solidFill>
                  <a:schemeClr val="bg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90" name="Freeform 13">
                <a:extLst>
                  <a:ext uri="{FF2B5EF4-FFF2-40B4-BE49-F238E27FC236}">
                    <a16:creationId xmlns:a16="http://schemas.microsoft.com/office/drawing/2014/main" id="{D3FB55C5-061E-4E90-9A87-4E7B941AF717}"/>
                  </a:ext>
                </a:extLst>
              </p:cNvPr>
              <p:cNvSpPr>
                <a:spLocks/>
              </p:cNvSpPr>
              <p:nvPr/>
            </p:nvSpPr>
            <p:spPr bwMode="auto">
              <a:xfrm>
                <a:off x="1388" y="1360"/>
                <a:ext cx="1419" cy="1675"/>
              </a:xfrm>
              <a:custGeom>
                <a:avLst/>
                <a:gdLst>
                  <a:gd name="T0" fmla="*/ 0 w 1419"/>
                  <a:gd name="T1" fmla="*/ 1675 h 1675"/>
                  <a:gd name="T2" fmla="*/ 55 w 1419"/>
                  <a:gd name="T3" fmla="*/ 1668 h 1675"/>
                  <a:gd name="T4" fmla="*/ 125 w 1419"/>
                  <a:gd name="T5" fmla="*/ 1637 h 1675"/>
                  <a:gd name="T6" fmla="*/ 180 w 1419"/>
                  <a:gd name="T7" fmla="*/ 1606 h 1675"/>
                  <a:gd name="T8" fmla="*/ 265 w 1419"/>
                  <a:gd name="T9" fmla="*/ 1543 h 1675"/>
                  <a:gd name="T10" fmla="*/ 312 w 1419"/>
                  <a:gd name="T11" fmla="*/ 1473 h 1675"/>
                  <a:gd name="T12" fmla="*/ 382 w 1419"/>
                  <a:gd name="T13" fmla="*/ 1395 h 1675"/>
                  <a:gd name="T14" fmla="*/ 468 w 1419"/>
                  <a:gd name="T15" fmla="*/ 1372 h 1675"/>
                  <a:gd name="T16" fmla="*/ 538 w 1419"/>
                  <a:gd name="T17" fmla="*/ 1418 h 1675"/>
                  <a:gd name="T18" fmla="*/ 593 w 1419"/>
                  <a:gd name="T19" fmla="*/ 1473 h 1675"/>
                  <a:gd name="T20" fmla="*/ 678 w 1419"/>
                  <a:gd name="T21" fmla="*/ 1504 h 1675"/>
                  <a:gd name="T22" fmla="*/ 748 w 1419"/>
                  <a:gd name="T23" fmla="*/ 1457 h 1675"/>
                  <a:gd name="T24" fmla="*/ 787 w 1419"/>
                  <a:gd name="T25" fmla="*/ 1380 h 1675"/>
                  <a:gd name="T26" fmla="*/ 842 w 1419"/>
                  <a:gd name="T27" fmla="*/ 1177 h 1675"/>
                  <a:gd name="T28" fmla="*/ 881 w 1419"/>
                  <a:gd name="T29" fmla="*/ 1029 h 1675"/>
                  <a:gd name="T30" fmla="*/ 920 w 1419"/>
                  <a:gd name="T31" fmla="*/ 857 h 1675"/>
                  <a:gd name="T32" fmla="*/ 990 w 1419"/>
                  <a:gd name="T33" fmla="*/ 577 h 1675"/>
                  <a:gd name="T34" fmla="*/ 1029 w 1419"/>
                  <a:gd name="T35" fmla="*/ 421 h 1675"/>
                  <a:gd name="T36" fmla="*/ 1099 w 1419"/>
                  <a:gd name="T37" fmla="*/ 211 h 1675"/>
                  <a:gd name="T38" fmla="*/ 1169 w 1419"/>
                  <a:gd name="T39" fmla="*/ 101 h 1675"/>
                  <a:gd name="T40" fmla="*/ 1216 w 1419"/>
                  <a:gd name="T41" fmla="*/ 16 h 1675"/>
                  <a:gd name="T42" fmla="*/ 1286 w 1419"/>
                  <a:gd name="T43" fmla="*/ 0 h 1675"/>
                  <a:gd name="T44" fmla="*/ 1380 w 1419"/>
                  <a:gd name="T45" fmla="*/ 8 h 1675"/>
                  <a:gd name="T46" fmla="*/ 1419 w 1419"/>
                  <a:gd name="T47" fmla="*/ 70 h 16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19" h="1675">
                    <a:moveTo>
                      <a:pt x="0" y="1675"/>
                    </a:moveTo>
                    <a:lnTo>
                      <a:pt x="55" y="1668"/>
                    </a:lnTo>
                    <a:lnTo>
                      <a:pt x="125" y="1637"/>
                    </a:lnTo>
                    <a:lnTo>
                      <a:pt x="180" y="1606"/>
                    </a:lnTo>
                    <a:lnTo>
                      <a:pt x="265" y="1543"/>
                    </a:lnTo>
                    <a:lnTo>
                      <a:pt x="312" y="1473"/>
                    </a:lnTo>
                    <a:lnTo>
                      <a:pt x="382" y="1395"/>
                    </a:lnTo>
                    <a:lnTo>
                      <a:pt x="468" y="1372"/>
                    </a:lnTo>
                    <a:lnTo>
                      <a:pt x="538" y="1418"/>
                    </a:lnTo>
                    <a:lnTo>
                      <a:pt x="593" y="1473"/>
                    </a:lnTo>
                    <a:lnTo>
                      <a:pt x="678" y="1504"/>
                    </a:lnTo>
                    <a:lnTo>
                      <a:pt x="748" y="1457"/>
                    </a:lnTo>
                    <a:lnTo>
                      <a:pt x="787" y="1380"/>
                    </a:lnTo>
                    <a:lnTo>
                      <a:pt x="842" y="1177"/>
                    </a:lnTo>
                    <a:lnTo>
                      <a:pt x="881" y="1029"/>
                    </a:lnTo>
                    <a:lnTo>
                      <a:pt x="920" y="857"/>
                    </a:lnTo>
                    <a:lnTo>
                      <a:pt x="990" y="577"/>
                    </a:lnTo>
                    <a:lnTo>
                      <a:pt x="1029" y="421"/>
                    </a:lnTo>
                    <a:lnTo>
                      <a:pt x="1099" y="211"/>
                    </a:lnTo>
                    <a:lnTo>
                      <a:pt x="1169" y="101"/>
                    </a:lnTo>
                    <a:lnTo>
                      <a:pt x="1216" y="16"/>
                    </a:lnTo>
                    <a:lnTo>
                      <a:pt x="1286" y="0"/>
                    </a:lnTo>
                    <a:lnTo>
                      <a:pt x="1380" y="8"/>
                    </a:lnTo>
                    <a:lnTo>
                      <a:pt x="1419" y="70"/>
                    </a:lnTo>
                  </a:path>
                </a:pathLst>
              </a:custGeom>
              <a:noFill/>
              <a:ln w="38100" cap="flat" cmpd="sng">
                <a:solidFill>
                  <a:srgbClr val="CFC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91" name="Freeform 14">
                <a:extLst>
                  <a:ext uri="{FF2B5EF4-FFF2-40B4-BE49-F238E27FC236}">
                    <a16:creationId xmlns:a16="http://schemas.microsoft.com/office/drawing/2014/main" id="{AC59AA9B-0156-4087-856D-272E0247621D}"/>
                  </a:ext>
                </a:extLst>
              </p:cNvPr>
              <p:cNvSpPr>
                <a:spLocks/>
              </p:cNvSpPr>
              <p:nvPr/>
            </p:nvSpPr>
            <p:spPr bwMode="auto">
              <a:xfrm>
                <a:off x="1961" y="1381"/>
                <a:ext cx="826" cy="670"/>
              </a:xfrm>
              <a:custGeom>
                <a:avLst/>
                <a:gdLst>
                  <a:gd name="T0" fmla="*/ 0 w 826"/>
                  <a:gd name="T1" fmla="*/ 608 h 670"/>
                  <a:gd name="T2" fmla="*/ 219 w 826"/>
                  <a:gd name="T3" fmla="*/ 670 h 670"/>
                  <a:gd name="T4" fmla="*/ 297 w 826"/>
                  <a:gd name="T5" fmla="*/ 631 h 670"/>
                  <a:gd name="T6" fmla="*/ 367 w 826"/>
                  <a:gd name="T7" fmla="*/ 639 h 670"/>
                  <a:gd name="T8" fmla="*/ 437 w 826"/>
                  <a:gd name="T9" fmla="*/ 507 h 670"/>
                  <a:gd name="T10" fmla="*/ 476 w 826"/>
                  <a:gd name="T11" fmla="*/ 343 h 670"/>
                  <a:gd name="T12" fmla="*/ 554 w 826"/>
                  <a:gd name="T13" fmla="*/ 172 h 670"/>
                  <a:gd name="T14" fmla="*/ 632 w 826"/>
                  <a:gd name="T15" fmla="*/ 47 h 670"/>
                  <a:gd name="T16" fmla="*/ 710 w 826"/>
                  <a:gd name="T17" fmla="*/ 0 h 670"/>
                  <a:gd name="T18" fmla="*/ 764 w 826"/>
                  <a:gd name="T19" fmla="*/ 23 h 670"/>
                  <a:gd name="T20" fmla="*/ 826 w 826"/>
                  <a:gd name="T21" fmla="*/ 47 h 6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6" h="670">
                    <a:moveTo>
                      <a:pt x="0" y="608"/>
                    </a:moveTo>
                    <a:lnTo>
                      <a:pt x="219" y="670"/>
                    </a:lnTo>
                    <a:lnTo>
                      <a:pt x="297" y="631"/>
                    </a:lnTo>
                    <a:lnTo>
                      <a:pt x="367" y="639"/>
                    </a:lnTo>
                    <a:lnTo>
                      <a:pt x="437" y="507"/>
                    </a:lnTo>
                    <a:lnTo>
                      <a:pt x="476" y="343"/>
                    </a:lnTo>
                    <a:lnTo>
                      <a:pt x="554" y="172"/>
                    </a:lnTo>
                    <a:lnTo>
                      <a:pt x="632" y="47"/>
                    </a:lnTo>
                    <a:lnTo>
                      <a:pt x="710" y="0"/>
                    </a:lnTo>
                    <a:lnTo>
                      <a:pt x="764" y="23"/>
                    </a:lnTo>
                    <a:lnTo>
                      <a:pt x="826" y="47"/>
                    </a:lnTo>
                  </a:path>
                </a:pathLst>
              </a:custGeom>
              <a:noFill/>
              <a:ln w="38100" cap="flat" cmpd="sng">
                <a:solidFill>
                  <a:srgbClr val="CFC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92" name="Line 15">
                <a:extLst>
                  <a:ext uri="{FF2B5EF4-FFF2-40B4-BE49-F238E27FC236}">
                    <a16:creationId xmlns:a16="http://schemas.microsoft.com/office/drawing/2014/main" id="{D75E49D8-D989-4F2F-9A24-00F8B520020E}"/>
                  </a:ext>
                </a:extLst>
              </p:cNvPr>
              <p:cNvSpPr>
                <a:spLocks noChangeShapeType="1"/>
              </p:cNvSpPr>
              <p:nvPr/>
            </p:nvSpPr>
            <p:spPr bwMode="auto">
              <a:xfrm>
                <a:off x="1212" y="3429"/>
                <a:ext cx="159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93" name="Line 16">
                <a:extLst>
                  <a:ext uri="{FF2B5EF4-FFF2-40B4-BE49-F238E27FC236}">
                    <a16:creationId xmlns:a16="http://schemas.microsoft.com/office/drawing/2014/main" id="{4E2D5030-31A6-4A86-9FF5-51C8C2375415}"/>
                  </a:ext>
                </a:extLst>
              </p:cNvPr>
              <p:cNvSpPr>
                <a:spLocks noChangeShapeType="1"/>
              </p:cNvSpPr>
              <p:nvPr/>
            </p:nvSpPr>
            <p:spPr bwMode="auto">
              <a:xfrm>
                <a:off x="2662" y="1432"/>
                <a:ext cx="0" cy="660"/>
              </a:xfrm>
              <a:prstGeom prst="line">
                <a:avLst/>
              </a:prstGeom>
              <a:noFill/>
              <a:ln w="127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94" name="Text Box 17">
                <a:extLst>
                  <a:ext uri="{FF2B5EF4-FFF2-40B4-BE49-F238E27FC236}">
                    <a16:creationId xmlns:a16="http://schemas.microsoft.com/office/drawing/2014/main" id="{CA538047-61FD-4876-918A-5840EC7EEF3C}"/>
                  </a:ext>
                </a:extLst>
              </p:cNvPr>
              <p:cNvSpPr txBox="1">
                <a:spLocks noChangeArrowheads="1"/>
              </p:cNvSpPr>
              <p:nvPr/>
            </p:nvSpPr>
            <p:spPr bwMode="auto">
              <a:xfrm>
                <a:off x="1307" y="1726"/>
                <a:ext cx="66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a:solidFill>
                      <a:schemeClr val="bg1"/>
                    </a:solidFill>
                  </a:rPr>
                  <a:t>Pressione</a:t>
                </a:r>
              </a:p>
              <a:p>
                <a:r>
                  <a:rPr lang="it-IT" altLang="it-IT" sz="1800">
                    <a:solidFill>
                      <a:schemeClr val="bg1"/>
                    </a:solidFill>
                  </a:rPr>
                  <a:t>aortica</a:t>
                </a:r>
              </a:p>
            </p:txBody>
          </p:sp>
          <p:sp>
            <p:nvSpPr>
              <p:cNvPr id="74795" name="Text Box 18">
                <a:extLst>
                  <a:ext uri="{FF2B5EF4-FFF2-40B4-BE49-F238E27FC236}">
                    <a16:creationId xmlns:a16="http://schemas.microsoft.com/office/drawing/2014/main" id="{2B36A6FA-DF4D-4C00-B8D7-34995A59165A}"/>
                  </a:ext>
                </a:extLst>
              </p:cNvPr>
              <p:cNvSpPr txBox="1">
                <a:spLocks noChangeArrowheads="1"/>
              </p:cNvSpPr>
              <p:nvPr/>
            </p:nvSpPr>
            <p:spPr bwMode="auto">
              <a:xfrm>
                <a:off x="816" y="2232"/>
                <a:ext cx="84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a:solidFill>
                      <a:schemeClr val="bg1"/>
                    </a:solidFill>
                  </a:rPr>
                  <a:t>Picco sistole</a:t>
                </a:r>
              </a:p>
              <a:p>
                <a:r>
                  <a:rPr lang="it-IT" altLang="it-IT" sz="1800">
                    <a:solidFill>
                      <a:schemeClr val="bg1"/>
                    </a:solidFill>
                  </a:rPr>
                  <a:t>atriale</a:t>
                </a:r>
              </a:p>
            </p:txBody>
          </p:sp>
          <p:sp>
            <p:nvSpPr>
              <p:cNvPr id="74796" name="Text Box 19">
                <a:extLst>
                  <a:ext uri="{FF2B5EF4-FFF2-40B4-BE49-F238E27FC236}">
                    <a16:creationId xmlns:a16="http://schemas.microsoft.com/office/drawing/2014/main" id="{965B415F-0B79-457F-9001-E67813EDB4A8}"/>
                  </a:ext>
                </a:extLst>
              </p:cNvPr>
              <p:cNvSpPr txBox="1">
                <a:spLocks noChangeArrowheads="1"/>
              </p:cNvSpPr>
              <p:nvPr/>
            </p:nvSpPr>
            <p:spPr bwMode="auto">
              <a:xfrm>
                <a:off x="660" y="2796"/>
                <a:ext cx="704"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a:solidFill>
                      <a:schemeClr val="bg1"/>
                    </a:solidFill>
                  </a:rPr>
                  <a:t>Pressione </a:t>
                </a:r>
              </a:p>
              <a:p>
                <a:r>
                  <a:rPr lang="it-IT" altLang="it-IT" sz="1800">
                    <a:solidFill>
                      <a:schemeClr val="bg1"/>
                    </a:solidFill>
                  </a:rPr>
                  <a:t>ventricolo</a:t>
                </a:r>
              </a:p>
              <a:p>
                <a:r>
                  <a:rPr lang="it-IT" altLang="it-IT" sz="1800">
                    <a:solidFill>
                      <a:schemeClr val="bg1"/>
                    </a:solidFill>
                  </a:rPr>
                  <a:t>sinistro</a:t>
                </a:r>
              </a:p>
            </p:txBody>
          </p:sp>
          <p:sp>
            <p:nvSpPr>
              <p:cNvPr id="74797" name="Line 20">
                <a:extLst>
                  <a:ext uri="{FF2B5EF4-FFF2-40B4-BE49-F238E27FC236}">
                    <a16:creationId xmlns:a16="http://schemas.microsoft.com/office/drawing/2014/main" id="{9DCEEEC1-D386-4BD3-B616-188F169E87F6}"/>
                  </a:ext>
                </a:extLst>
              </p:cNvPr>
              <p:cNvSpPr>
                <a:spLocks noChangeShapeType="1"/>
              </p:cNvSpPr>
              <p:nvPr/>
            </p:nvSpPr>
            <p:spPr bwMode="auto">
              <a:xfrm>
                <a:off x="2336" y="2108"/>
                <a:ext cx="313"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98" name="Line 21">
                <a:extLst>
                  <a:ext uri="{FF2B5EF4-FFF2-40B4-BE49-F238E27FC236}">
                    <a16:creationId xmlns:a16="http://schemas.microsoft.com/office/drawing/2014/main" id="{71BB1E92-7EF4-4794-A998-B8B47242C122}"/>
                  </a:ext>
                </a:extLst>
              </p:cNvPr>
              <p:cNvSpPr>
                <a:spLocks noChangeShapeType="1"/>
              </p:cNvSpPr>
              <p:nvPr/>
            </p:nvSpPr>
            <p:spPr bwMode="auto">
              <a:xfrm flipV="1">
                <a:off x="1354" y="3414"/>
                <a:ext cx="0" cy="162"/>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99" name="Line 22">
                <a:extLst>
                  <a:ext uri="{FF2B5EF4-FFF2-40B4-BE49-F238E27FC236}">
                    <a16:creationId xmlns:a16="http://schemas.microsoft.com/office/drawing/2014/main" id="{315BDF95-7C6C-4012-A264-2E45DAD1EE5E}"/>
                  </a:ext>
                </a:extLst>
              </p:cNvPr>
              <p:cNvSpPr>
                <a:spLocks noChangeShapeType="1"/>
              </p:cNvSpPr>
              <p:nvPr/>
            </p:nvSpPr>
            <p:spPr bwMode="auto">
              <a:xfrm flipV="1">
                <a:off x="1354" y="3084"/>
                <a:ext cx="420" cy="33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800" name="Line 23">
                <a:extLst>
                  <a:ext uri="{FF2B5EF4-FFF2-40B4-BE49-F238E27FC236}">
                    <a16:creationId xmlns:a16="http://schemas.microsoft.com/office/drawing/2014/main" id="{53D7BCD2-EF16-4FB2-BDB6-034DE9EB6C89}"/>
                  </a:ext>
                </a:extLst>
              </p:cNvPr>
              <p:cNvSpPr>
                <a:spLocks noChangeShapeType="1"/>
              </p:cNvSpPr>
              <p:nvPr/>
            </p:nvSpPr>
            <p:spPr bwMode="auto">
              <a:xfrm flipV="1">
                <a:off x="1774" y="2886"/>
                <a:ext cx="0" cy="204"/>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801" name="Line 24">
                <a:extLst>
                  <a:ext uri="{FF2B5EF4-FFF2-40B4-BE49-F238E27FC236}">
                    <a16:creationId xmlns:a16="http://schemas.microsoft.com/office/drawing/2014/main" id="{E0FDF21A-97C1-417C-8B3F-6F02E5110FF3}"/>
                  </a:ext>
                </a:extLst>
              </p:cNvPr>
              <p:cNvSpPr>
                <a:spLocks noChangeShapeType="1"/>
              </p:cNvSpPr>
              <p:nvPr/>
            </p:nvSpPr>
            <p:spPr bwMode="auto">
              <a:xfrm flipV="1">
                <a:off x="1876" y="3426"/>
                <a:ext cx="0" cy="162"/>
              </a:xfrm>
              <a:prstGeom prst="line">
                <a:avLst/>
              </a:prstGeom>
              <a:noFill/>
              <a:ln w="28575">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802" name="Line 25">
                <a:extLst>
                  <a:ext uri="{FF2B5EF4-FFF2-40B4-BE49-F238E27FC236}">
                    <a16:creationId xmlns:a16="http://schemas.microsoft.com/office/drawing/2014/main" id="{F7A3A8DB-B45F-4877-A662-BC3B62362520}"/>
                  </a:ext>
                </a:extLst>
              </p:cNvPr>
              <p:cNvSpPr>
                <a:spLocks noChangeShapeType="1"/>
              </p:cNvSpPr>
              <p:nvPr/>
            </p:nvSpPr>
            <p:spPr bwMode="auto">
              <a:xfrm flipV="1">
                <a:off x="1870" y="3192"/>
                <a:ext cx="174" cy="252"/>
              </a:xfrm>
              <a:prstGeom prst="line">
                <a:avLst/>
              </a:prstGeom>
              <a:noFill/>
              <a:ln w="28575">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803" name="Line 26">
                <a:extLst>
                  <a:ext uri="{FF2B5EF4-FFF2-40B4-BE49-F238E27FC236}">
                    <a16:creationId xmlns:a16="http://schemas.microsoft.com/office/drawing/2014/main" id="{AF40AF95-8BBC-4E00-8D92-C6CE60C00F9E}"/>
                  </a:ext>
                </a:extLst>
              </p:cNvPr>
              <p:cNvSpPr>
                <a:spLocks noChangeShapeType="1"/>
              </p:cNvSpPr>
              <p:nvPr/>
            </p:nvSpPr>
            <p:spPr bwMode="auto">
              <a:xfrm flipV="1">
                <a:off x="2044" y="2994"/>
                <a:ext cx="0" cy="204"/>
              </a:xfrm>
              <a:prstGeom prst="line">
                <a:avLst/>
              </a:prstGeom>
              <a:noFill/>
              <a:ln w="28575">
                <a:solidFill>
                  <a:srgbClr val="CC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804" name="Line 27">
                <a:extLst>
                  <a:ext uri="{FF2B5EF4-FFF2-40B4-BE49-F238E27FC236}">
                    <a16:creationId xmlns:a16="http://schemas.microsoft.com/office/drawing/2014/main" id="{D37A7EA6-0172-41F9-8FCC-F55EAFB53C26}"/>
                  </a:ext>
                </a:extLst>
              </p:cNvPr>
              <p:cNvSpPr>
                <a:spLocks noChangeShapeType="1"/>
              </p:cNvSpPr>
              <p:nvPr/>
            </p:nvSpPr>
            <p:spPr bwMode="auto">
              <a:xfrm>
                <a:off x="1606" y="2460"/>
                <a:ext cx="174" cy="186"/>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805" name="Line 28">
                <a:extLst>
                  <a:ext uri="{FF2B5EF4-FFF2-40B4-BE49-F238E27FC236}">
                    <a16:creationId xmlns:a16="http://schemas.microsoft.com/office/drawing/2014/main" id="{47638F08-A856-4F8B-9F18-CAE3BB50D60D}"/>
                  </a:ext>
                </a:extLst>
              </p:cNvPr>
              <p:cNvSpPr>
                <a:spLocks noChangeShapeType="1"/>
              </p:cNvSpPr>
              <p:nvPr/>
            </p:nvSpPr>
            <p:spPr bwMode="auto">
              <a:xfrm flipH="1">
                <a:off x="2134" y="2826"/>
                <a:ext cx="198" cy="72"/>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806" name="Text Box 29">
                <a:extLst>
                  <a:ext uri="{FF2B5EF4-FFF2-40B4-BE49-F238E27FC236}">
                    <a16:creationId xmlns:a16="http://schemas.microsoft.com/office/drawing/2014/main" id="{6F56A271-B177-4050-9EF3-6C97891BDF71}"/>
                  </a:ext>
                </a:extLst>
              </p:cNvPr>
              <p:cNvSpPr txBox="1">
                <a:spLocks noChangeArrowheads="1"/>
              </p:cNvSpPr>
              <p:nvPr/>
            </p:nvSpPr>
            <p:spPr bwMode="auto">
              <a:xfrm>
                <a:off x="2318" y="2676"/>
                <a:ext cx="8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a:solidFill>
                      <a:schemeClr val="bg1"/>
                    </a:solidFill>
                  </a:rPr>
                  <a:t>Inizio sistole</a:t>
                </a:r>
              </a:p>
              <a:p>
                <a:r>
                  <a:rPr lang="it-IT" altLang="it-IT" sz="1800">
                    <a:solidFill>
                      <a:schemeClr val="bg1"/>
                    </a:solidFill>
                  </a:rPr>
                  <a:t>ventrcolare</a:t>
                </a:r>
              </a:p>
            </p:txBody>
          </p:sp>
          <p:sp>
            <p:nvSpPr>
              <p:cNvPr id="74807" name="Oval 30">
                <a:extLst>
                  <a:ext uri="{FF2B5EF4-FFF2-40B4-BE49-F238E27FC236}">
                    <a16:creationId xmlns:a16="http://schemas.microsoft.com/office/drawing/2014/main" id="{3BCBBCFE-4F4F-473C-9A33-FFE6878DAFE0}"/>
                  </a:ext>
                </a:extLst>
              </p:cNvPr>
              <p:cNvSpPr>
                <a:spLocks noChangeArrowheads="1"/>
              </p:cNvSpPr>
              <p:nvPr/>
            </p:nvSpPr>
            <p:spPr bwMode="auto">
              <a:xfrm>
                <a:off x="1762" y="2671"/>
                <a:ext cx="48" cy="47"/>
              </a:xfrm>
              <a:prstGeom prst="ellipse">
                <a:avLst/>
              </a:prstGeom>
              <a:solidFill>
                <a:schemeClr val="accent1"/>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74808" name="Oval 31">
                <a:extLst>
                  <a:ext uri="{FF2B5EF4-FFF2-40B4-BE49-F238E27FC236}">
                    <a16:creationId xmlns:a16="http://schemas.microsoft.com/office/drawing/2014/main" id="{8E288A65-F1FC-4227-BE27-6125BACE8C37}"/>
                  </a:ext>
                </a:extLst>
              </p:cNvPr>
              <p:cNvSpPr>
                <a:spLocks noChangeArrowheads="1"/>
              </p:cNvSpPr>
              <p:nvPr/>
            </p:nvSpPr>
            <p:spPr bwMode="auto">
              <a:xfrm>
                <a:off x="2014" y="2891"/>
                <a:ext cx="48" cy="47"/>
              </a:xfrm>
              <a:prstGeom prst="ellipse">
                <a:avLst/>
              </a:prstGeom>
              <a:solidFill>
                <a:srgbClr val="CC66FF"/>
              </a:solidFill>
              <a:ln w="12700">
                <a:solidFill>
                  <a:srgbClr val="CC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a:p>
            </p:txBody>
          </p:sp>
          <p:sp>
            <p:nvSpPr>
              <p:cNvPr id="74809" name="Line 32">
                <a:extLst>
                  <a:ext uri="{FF2B5EF4-FFF2-40B4-BE49-F238E27FC236}">
                    <a16:creationId xmlns:a16="http://schemas.microsoft.com/office/drawing/2014/main" id="{A2018CAD-190B-40FA-8821-EBDCD1014D41}"/>
                  </a:ext>
                </a:extLst>
              </p:cNvPr>
              <p:cNvSpPr>
                <a:spLocks noChangeShapeType="1"/>
              </p:cNvSpPr>
              <p:nvPr/>
            </p:nvSpPr>
            <p:spPr bwMode="auto">
              <a:xfrm>
                <a:off x="1984" y="2496"/>
                <a:ext cx="0" cy="192"/>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810" name="Line 33">
                <a:extLst>
                  <a:ext uri="{FF2B5EF4-FFF2-40B4-BE49-F238E27FC236}">
                    <a16:creationId xmlns:a16="http://schemas.microsoft.com/office/drawing/2014/main" id="{418CF9C0-2DF8-48AB-B90D-4A5DF828F095}"/>
                  </a:ext>
                </a:extLst>
              </p:cNvPr>
              <p:cNvSpPr>
                <a:spLocks noChangeShapeType="1"/>
              </p:cNvSpPr>
              <p:nvPr/>
            </p:nvSpPr>
            <p:spPr bwMode="auto">
              <a:xfrm>
                <a:off x="1984" y="2502"/>
                <a:ext cx="36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811" name="Text Box 34">
                <a:extLst>
                  <a:ext uri="{FF2B5EF4-FFF2-40B4-BE49-F238E27FC236}">
                    <a16:creationId xmlns:a16="http://schemas.microsoft.com/office/drawing/2014/main" id="{707F25D0-0922-4F3F-B5EF-490777BE415A}"/>
                  </a:ext>
                </a:extLst>
              </p:cNvPr>
              <p:cNvSpPr txBox="1">
                <a:spLocks noChangeArrowheads="1"/>
              </p:cNvSpPr>
              <p:nvPr/>
            </p:nvSpPr>
            <p:spPr bwMode="auto">
              <a:xfrm>
                <a:off x="2702" y="1644"/>
                <a:ext cx="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a:solidFill>
                      <a:schemeClr val="bg1"/>
                    </a:solidFill>
                  </a:rPr>
                  <a:t>PP</a:t>
                </a:r>
              </a:p>
            </p:txBody>
          </p:sp>
          <p:sp>
            <p:nvSpPr>
              <p:cNvPr id="74812" name="Text Box 35">
                <a:extLst>
                  <a:ext uri="{FF2B5EF4-FFF2-40B4-BE49-F238E27FC236}">
                    <a16:creationId xmlns:a16="http://schemas.microsoft.com/office/drawing/2014/main" id="{66F738B4-BC81-4425-873B-0B20351D706D}"/>
                  </a:ext>
                </a:extLst>
              </p:cNvPr>
              <p:cNvSpPr txBox="1">
                <a:spLocks noChangeArrowheads="1"/>
              </p:cNvSpPr>
              <p:nvPr/>
            </p:nvSpPr>
            <p:spPr bwMode="auto">
              <a:xfrm>
                <a:off x="1665" y="1187"/>
                <a:ext cx="6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1800" b="1">
                    <a:solidFill>
                      <a:srgbClr val="CFCF66"/>
                    </a:solidFill>
                  </a:rPr>
                  <a:t>BASALE</a:t>
                </a:r>
              </a:p>
            </p:txBody>
          </p:sp>
        </p:grpSp>
        <p:sp>
          <p:nvSpPr>
            <p:cNvPr id="74782" name="Text Box 36">
              <a:extLst>
                <a:ext uri="{FF2B5EF4-FFF2-40B4-BE49-F238E27FC236}">
                  <a16:creationId xmlns:a16="http://schemas.microsoft.com/office/drawing/2014/main" id="{67B40438-D1EF-446A-8690-90B752451D35}"/>
                </a:ext>
              </a:extLst>
            </p:cNvPr>
            <p:cNvSpPr txBox="1">
              <a:spLocks noChangeArrowheads="1"/>
            </p:cNvSpPr>
            <p:nvPr/>
          </p:nvSpPr>
          <p:spPr bwMode="auto">
            <a:xfrm>
              <a:off x="1264" y="3530"/>
              <a:ext cx="2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chemeClr val="bg1"/>
                  </a:solidFill>
                </a:rPr>
                <a:t>P</a:t>
              </a:r>
            </a:p>
          </p:txBody>
        </p:sp>
        <p:sp>
          <p:nvSpPr>
            <p:cNvPr id="74783" name="Text Box 37">
              <a:extLst>
                <a:ext uri="{FF2B5EF4-FFF2-40B4-BE49-F238E27FC236}">
                  <a16:creationId xmlns:a16="http://schemas.microsoft.com/office/drawing/2014/main" id="{72052902-AC09-4DCC-B9A9-2A816004D7CB}"/>
                </a:ext>
              </a:extLst>
            </p:cNvPr>
            <p:cNvSpPr txBox="1">
              <a:spLocks noChangeArrowheads="1"/>
            </p:cNvSpPr>
            <p:nvPr/>
          </p:nvSpPr>
          <p:spPr bwMode="auto">
            <a:xfrm>
              <a:off x="1757" y="3542"/>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chemeClr val="bg1"/>
                  </a:solidFill>
                </a:rPr>
                <a:t>R</a:t>
              </a:r>
            </a:p>
          </p:txBody>
        </p:sp>
      </p:grpSp>
      <p:grpSp>
        <p:nvGrpSpPr>
          <p:cNvPr id="1162278" name="Group 38">
            <a:extLst>
              <a:ext uri="{FF2B5EF4-FFF2-40B4-BE49-F238E27FC236}">
                <a16:creationId xmlns:a16="http://schemas.microsoft.com/office/drawing/2014/main" id="{3570AEF9-8BE6-431F-9A9A-5F099EEEEEAB}"/>
              </a:ext>
            </a:extLst>
          </p:cNvPr>
          <p:cNvGrpSpPr>
            <a:grpSpLocks/>
          </p:cNvGrpSpPr>
          <p:nvPr/>
        </p:nvGrpSpPr>
        <p:grpSpPr bwMode="auto">
          <a:xfrm>
            <a:off x="4689475" y="1822450"/>
            <a:ext cx="3171825" cy="4276725"/>
            <a:chOff x="3242" y="1208"/>
            <a:chExt cx="1998" cy="2694"/>
          </a:xfrm>
        </p:grpSpPr>
        <p:grpSp>
          <p:nvGrpSpPr>
            <p:cNvPr id="74760" name="Group 39">
              <a:extLst>
                <a:ext uri="{FF2B5EF4-FFF2-40B4-BE49-F238E27FC236}">
                  <a16:creationId xmlns:a16="http://schemas.microsoft.com/office/drawing/2014/main" id="{309730DC-8554-4D63-BD39-1E6F93898189}"/>
                </a:ext>
              </a:extLst>
            </p:cNvPr>
            <p:cNvGrpSpPr>
              <a:grpSpLocks/>
            </p:cNvGrpSpPr>
            <p:nvPr/>
          </p:nvGrpSpPr>
          <p:grpSpPr bwMode="auto">
            <a:xfrm>
              <a:off x="3242" y="1208"/>
              <a:ext cx="1998" cy="2440"/>
              <a:chOff x="3242" y="1208"/>
              <a:chExt cx="1998" cy="2440"/>
            </a:xfrm>
          </p:grpSpPr>
          <p:sp>
            <p:nvSpPr>
              <p:cNvPr id="74763" name="Freeform 40">
                <a:extLst>
                  <a:ext uri="{FF2B5EF4-FFF2-40B4-BE49-F238E27FC236}">
                    <a16:creationId xmlns:a16="http://schemas.microsoft.com/office/drawing/2014/main" id="{C67037A0-B40B-475C-80C4-BC0743FD9F3D}"/>
                  </a:ext>
                </a:extLst>
              </p:cNvPr>
              <p:cNvSpPr>
                <a:spLocks/>
              </p:cNvSpPr>
              <p:nvPr/>
            </p:nvSpPr>
            <p:spPr bwMode="auto">
              <a:xfrm>
                <a:off x="3390" y="1208"/>
                <a:ext cx="1442" cy="1940"/>
              </a:xfrm>
              <a:custGeom>
                <a:avLst/>
                <a:gdLst>
                  <a:gd name="T0" fmla="*/ 0 w 1442"/>
                  <a:gd name="T1" fmla="*/ 1940 h 1940"/>
                  <a:gd name="T2" fmla="*/ 156 w 1442"/>
                  <a:gd name="T3" fmla="*/ 1917 h 1940"/>
                  <a:gd name="T4" fmla="*/ 265 w 1442"/>
                  <a:gd name="T5" fmla="*/ 1824 h 1940"/>
                  <a:gd name="T6" fmla="*/ 351 w 1442"/>
                  <a:gd name="T7" fmla="*/ 1730 h 1940"/>
                  <a:gd name="T8" fmla="*/ 405 w 1442"/>
                  <a:gd name="T9" fmla="*/ 1644 h 1940"/>
                  <a:gd name="T10" fmla="*/ 491 w 1442"/>
                  <a:gd name="T11" fmla="*/ 1598 h 1940"/>
                  <a:gd name="T12" fmla="*/ 545 w 1442"/>
                  <a:gd name="T13" fmla="*/ 1551 h 1940"/>
                  <a:gd name="T14" fmla="*/ 608 w 1442"/>
                  <a:gd name="T15" fmla="*/ 1372 h 1940"/>
                  <a:gd name="T16" fmla="*/ 647 w 1442"/>
                  <a:gd name="T17" fmla="*/ 1192 h 1940"/>
                  <a:gd name="T18" fmla="*/ 678 w 1442"/>
                  <a:gd name="T19" fmla="*/ 1052 h 1940"/>
                  <a:gd name="T20" fmla="*/ 717 w 1442"/>
                  <a:gd name="T21" fmla="*/ 865 h 1940"/>
                  <a:gd name="T22" fmla="*/ 756 w 1442"/>
                  <a:gd name="T23" fmla="*/ 631 h 1940"/>
                  <a:gd name="T24" fmla="*/ 826 w 1442"/>
                  <a:gd name="T25" fmla="*/ 382 h 1940"/>
                  <a:gd name="T26" fmla="*/ 896 w 1442"/>
                  <a:gd name="T27" fmla="*/ 187 h 1940"/>
                  <a:gd name="T28" fmla="*/ 958 w 1442"/>
                  <a:gd name="T29" fmla="*/ 47 h 1940"/>
                  <a:gd name="T30" fmla="*/ 1075 w 1442"/>
                  <a:gd name="T31" fmla="*/ 0 h 1940"/>
                  <a:gd name="T32" fmla="*/ 1153 w 1442"/>
                  <a:gd name="T33" fmla="*/ 16 h 1940"/>
                  <a:gd name="T34" fmla="*/ 1247 w 1442"/>
                  <a:gd name="T35" fmla="*/ 101 h 1940"/>
                  <a:gd name="T36" fmla="*/ 1348 w 1442"/>
                  <a:gd name="T37" fmla="*/ 288 h 1940"/>
                  <a:gd name="T38" fmla="*/ 1442 w 1442"/>
                  <a:gd name="T39" fmla="*/ 569 h 19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2" h="1940">
                    <a:moveTo>
                      <a:pt x="0" y="1940"/>
                    </a:moveTo>
                    <a:lnTo>
                      <a:pt x="156" y="1917"/>
                    </a:lnTo>
                    <a:lnTo>
                      <a:pt x="265" y="1824"/>
                    </a:lnTo>
                    <a:lnTo>
                      <a:pt x="351" y="1730"/>
                    </a:lnTo>
                    <a:lnTo>
                      <a:pt x="405" y="1644"/>
                    </a:lnTo>
                    <a:lnTo>
                      <a:pt x="491" y="1598"/>
                    </a:lnTo>
                    <a:lnTo>
                      <a:pt x="545" y="1551"/>
                    </a:lnTo>
                    <a:lnTo>
                      <a:pt x="608" y="1372"/>
                    </a:lnTo>
                    <a:lnTo>
                      <a:pt x="647" y="1192"/>
                    </a:lnTo>
                    <a:lnTo>
                      <a:pt x="678" y="1052"/>
                    </a:lnTo>
                    <a:lnTo>
                      <a:pt x="717" y="865"/>
                    </a:lnTo>
                    <a:lnTo>
                      <a:pt x="756" y="631"/>
                    </a:lnTo>
                    <a:lnTo>
                      <a:pt x="826" y="382"/>
                    </a:lnTo>
                    <a:lnTo>
                      <a:pt x="896" y="187"/>
                    </a:lnTo>
                    <a:lnTo>
                      <a:pt x="958" y="47"/>
                    </a:lnTo>
                    <a:lnTo>
                      <a:pt x="1075" y="0"/>
                    </a:lnTo>
                    <a:lnTo>
                      <a:pt x="1153" y="16"/>
                    </a:lnTo>
                    <a:lnTo>
                      <a:pt x="1247" y="101"/>
                    </a:lnTo>
                    <a:lnTo>
                      <a:pt x="1348" y="288"/>
                    </a:lnTo>
                    <a:lnTo>
                      <a:pt x="1442" y="569"/>
                    </a:lnTo>
                  </a:path>
                </a:pathLst>
              </a:custGeom>
              <a:noFill/>
              <a:ln w="38100" cap="flat" cmpd="sng">
                <a:solidFill>
                  <a:srgbClr val="CFC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64" name="Freeform 41">
                <a:extLst>
                  <a:ext uri="{FF2B5EF4-FFF2-40B4-BE49-F238E27FC236}">
                    <a16:creationId xmlns:a16="http://schemas.microsoft.com/office/drawing/2014/main" id="{8342A3A6-7422-401E-9E46-67D3970B87CC}"/>
                  </a:ext>
                </a:extLst>
              </p:cNvPr>
              <p:cNvSpPr>
                <a:spLocks/>
              </p:cNvSpPr>
              <p:nvPr/>
            </p:nvSpPr>
            <p:spPr bwMode="auto">
              <a:xfrm>
                <a:off x="3741" y="1255"/>
                <a:ext cx="1098" cy="989"/>
              </a:xfrm>
              <a:custGeom>
                <a:avLst/>
                <a:gdLst>
                  <a:gd name="T0" fmla="*/ 0 w 1098"/>
                  <a:gd name="T1" fmla="*/ 919 h 989"/>
                  <a:gd name="T2" fmla="*/ 132 w 1098"/>
                  <a:gd name="T3" fmla="*/ 943 h 989"/>
                  <a:gd name="T4" fmla="*/ 257 w 1098"/>
                  <a:gd name="T5" fmla="*/ 982 h 989"/>
                  <a:gd name="T6" fmla="*/ 335 w 1098"/>
                  <a:gd name="T7" fmla="*/ 989 h 989"/>
                  <a:gd name="T8" fmla="*/ 397 w 1098"/>
                  <a:gd name="T9" fmla="*/ 795 h 989"/>
                  <a:gd name="T10" fmla="*/ 436 w 1098"/>
                  <a:gd name="T11" fmla="*/ 615 h 989"/>
                  <a:gd name="T12" fmla="*/ 467 w 1098"/>
                  <a:gd name="T13" fmla="*/ 428 h 989"/>
                  <a:gd name="T14" fmla="*/ 522 w 1098"/>
                  <a:gd name="T15" fmla="*/ 280 h 989"/>
                  <a:gd name="T16" fmla="*/ 561 w 1098"/>
                  <a:gd name="T17" fmla="*/ 179 h 989"/>
                  <a:gd name="T18" fmla="*/ 600 w 1098"/>
                  <a:gd name="T19" fmla="*/ 109 h 989"/>
                  <a:gd name="T20" fmla="*/ 670 w 1098"/>
                  <a:gd name="T21" fmla="*/ 70 h 989"/>
                  <a:gd name="T22" fmla="*/ 732 w 1098"/>
                  <a:gd name="T23" fmla="*/ 0 h 989"/>
                  <a:gd name="T24" fmla="*/ 849 w 1098"/>
                  <a:gd name="T25" fmla="*/ 7 h 989"/>
                  <a:gd name="T26" fmla="*/ 958 w 1098"/>
                  <a:gd name="T27" fmla="*/ 148 h 989"/>
                  <a:gd name="T28" fmla="*/ 1020 w 1098"/>
                  <a:gd name="T29" fmla="*/ 296 h 989"/>
                  <a:gd name="T30" fmla="*/ 1098 w 1098"/>
                  <a:gd name="T31" fmla="*/ 241 h 9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98" h="989">
                    <a:moveTo>
                      <a:pt x="0" y="919"/>
                    </a:moveTo>
                    <a:lnTo>
                      <a:pt x="132" y="943"/>
                    </a:lnTo>
                    <a:lnTo>
                      <a:pt x="257" y="982"/>
                    </a:lnTo>
                    <a:lnTo>
                      <a:pt x="335" y="989"/>
                    </a:lnTo>
                    <a:lnTo>
                      <a:pt x="397" y="795"/>
                    </a:lnTo>
                    <a:lnTo>
                      <a:pt x="436" y="615"/>
                    </a:lnTo>
                    <a:lnTo>
                      <a:pt x="467" y="428"/>
                    </a:lnTo>
                    <a:lnTo>
                      <a:pt x="522" y="280"/>
                    </a:lnTo>
                    <a:lnTo>
                      <a:pt x="561" y="179"/>
                    </a:lnTo>
                    <a:lnTo>
                      <a:pt x="600" y="109"/>
                    </a:lnTo>
                    <a:lnTo>
                      <a:pt x="670" y="70"/>
                    </a:lnTo>
                    <a:lnTo>
                      <a:pt x="732" y="0"/>
                    </a:lnTo>
                    <a:lnTo>
                      <a:pt x="849" y="7"/>
                    </a:lnTo>
                    <a:lnTo>
                      <a:pt x="958" y="148"/>
                    </a:lnTo>
                    <a:lnTo>
                      <a:pt x="1020" y="296"/>
                    </a:lnTo>
                    <a:lnTo>
                      <a:pt x="1098" y="241"/>
                    </a:lnTo>
                  </a:path>
                </a:pathLst>
              </a:custGeom>
              <a:noFill/>
              <a:ln w="38100" cap="flat" cmpd="sng">
                <a:solidFill>
                  <a:srgbClr val="CFCF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65" name="Text Box 42">
                <a:extLst>
                  <a:ext uri="{FF2B5EF4-FFF2-40B4-BE49-F238E27FC236}">
                    <a16:creationId xmlns:a16="http://schemas.microsoft.com/office/drawing/2014/main" id="{F26F6E9A-94B4-4139-9203-95924F7DB39F}"/>
                  </a:ext>
                </a:extLst>
              </p:cNvPr>
              <p:cNvSpPr txBox="1">
                <a:spLocks noChangeArrowheads="1"/>
              </p:cNvSpPr>
              <p:nvPr/>
            </p:nvSpPr>
            <p:spPr bwMode="auto">
              <a:xfrm>
                <a:off x="3992" y="3073"/>
                <a:ext cx="124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1800" b="1">
                    <a:solidFill>
                      <a:srgbClr val="FFFF00"/>
                    </a:solidFill>
                  </a:rPr>
                  <a:t>Precarico effettivo</a:t>
                </a:r>
              </a:p>
              <a:p>
                <a:pPr algn="ctr"/>
                <a:r>
                  <a:rPr lang="en-US" altLang="it-IT" sz="1800" b="1">
                    <a:solidFill>
                      <a:srgbClr val="FFFF00"/>
                    </a:solidFill>
                  </a:rPr>
                  <a:t>massimo</a:t>
                </a:r>
              </a:p>
            </p:txBody>
          </p:sp>
          <p:sp>
            <p:nvSpPr>
              <p:cNvPr id="74766" name="Line 43">
                <a:extLst>
                  <a:ext uri="{FF2B5EF4-FFF2-40B4-BE49-F238E27FC236}">
                    <a16:creationId xmlns:a16="http://schemas.microsoft.com/office/drawing/2014/main" id="{FCE56E42-D3AD-4914-8AD0-7A41620ACF73}"/>
                  </a:ext>
                </a:extLst>
              </p:cNvPr>
              <p:cNvSpPr>
                <a:spLocks noChangeShapeType="1"/>
              </p:cNvSpPr>
              <p:nvPr/>
            </p:nvSpPr>
            <p:spPr bwMode="auto">
              <a:xfrm flipV="1">
                <a:off x="3372" y="3486"/>
                <a:ext cx="0" cy="162"/>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67" name="Line 44">
                <a:extLst>
                  <a:ext uri="{FF2B5EF4-FFF2-40B4-BE49-F238E27FC236}">
                    <a16:creationId xmlns:a16="http://schemas.microsoft.com/office/drawing/2014/main" id="{7A6CF5B2-5706-4466-8831-1E1061B5D922}"/>
                  </a:ext>
                </a:extLst>
              </p:cNvPr>
              <p:cNvSpPr>
                <a:spLocks noChangeShapeType="1"/>
              </p:cNvSpPr>
              <p:nvPr/>
            </p:nvSpPr>
            <p:spPr bwMode="auto">
              <a:xfrm flipV="1">
                <a:off x="3372" y="3144"/>
                <a:ext cx="420" cy="336"/>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68" name="Line 45">
                <a:extLst>
                  <a:ext uri="{FF2B5EF4-FFF2-40B4-BE49-F238E27FC236}">
                    <a16:creationId xmlns:a16="http://schemas.microsoft.com/office/drawing/2014/main" id="{10D4800A-8EF1-4163-A1EE-4F9484A96066}"/>
                  </a:ext>
                </a:extLst>
              </p:cNvPr>
              <p:cNvSpPr>
                <a:spLocks noChangeShapeType="1"/>
              </p:cNvSpPr>
              <p:nvPr/>
            </p:nvSpPr>
            <p:spPr bwMode="auto">
              <a:xfrm flipV="1">
                <a:off x="3792" y="2946"/>
                <a:ext cx="0" cy="204"/>
              </a:xfrm>
              <a:prstGeom prst="line">
                <a:avLst/>
              </a:prstGeom>
              <a:noFill/>
              <a:ln w="28575">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69" name="Line 46">
                <a:extLst>
                  <a:ext uri="{FF2B5EF4-FFF2-40B4-BE49-F238E27FC236}">
                    <a16:creationId xmlns:a16="http://schemas.microsoft.com/office/drawing/2014/main" id="{D99E9C7E-B8DF-4F63-AAE0-8112460A0342}"/>
                  </a:ext>
                </a:extLst>
              </p:cNvPr>
              <p:cNvSpPr>
                <a:spLocks noChangeShapeType="1"/>
              </p:cNvSpPr>
              <p:nvPr/>
            </p:nvSpPr>
            <p:spPr bwMode="auto">
              <a:xfrm>
                <a:off x="3350" y="3497"/>
                <a:ext cx="159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70" name="Line 47">
                <a:extLst>
                  <a:ext uri="{FF2B5EF4-FFF2-40B4-BE49-F238E27FC236}">
                    <a16:creationId xmlns:a16="http://schemas.microsoft.com/office/drawing/2014/main" id="{FC039844-58B8-4B30-961F-B55522F87D31}"/>
                  </a:ext>
                </a:extLst>
              </p:cNvPr>
              <p:cNvSpPr>
                <a:spLocks noChangeShapeType="1"/>
              </p:cNvSpPr>
              <p:nvPr/>
            </p:nvSpPr>
            <p:spPr bwMode="auto">
              <a:xfrm flipV="1">
                <a:off x="3654" y="3482"/>
                <a:ext cx="0" cy="162"/>
              </a:xfrm>
              <a:prstGeom prst="line">
                <a:avLst/>
              </a:prstGeom>
              <a:noFill/>
              <a:ln w="28575">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71" name="Line 48">
                <a:extLst>
                  <a:ext uri="{FF2B5EF4-FFF2-40B4-BE49-F238E27FC236}">
                    <a16:creationId xmlns:a16="http://schemas.microsoft.com/office/drawing/2014/main" id="{54C84557-3E9A-48F3-9C77-9D612C4235F3}"/>
                  </a:ext>
                </a:extLst>
              </p:cNvPr>
              <p:cNvSpPr>
                <a:spLocks noChangeShapeType="1"/>
              </p:cNvSpPr>
              <p:nvPr/>
            </p:nvSpPr>
            <p:spPr bwMode="auto">
              <a:xfrm flipV="1">
                <a:off x="3656" y="3124"/>
                <a:ext cx="226" cy="356"/>
              </a:xfrm>
              <a:prstGeom prst="line">
                <a:avLst/>
              </a:prstGeom>
              <a:noFill/>
              <a:ln w="28575">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72" name="Line 49">
                <a:extLst>
                  <a:ext uri="{FF2B5EF4-FFF2-40B4-BE49-F238E27FC236}">
                    <a16:creationId xmlns:a16="http://schemas.microsoft.com/office/drawing/2014/main" id="{02B0A932-097C-47D5-B802-447CDF538860}"/>
                  </a:ext>
                </a:extLst>
              </p:cNvPr>
              <p:cNvSpPr>
                <a:spLocks noChangeShapeType="1"/>
              </p:cNvSpPr>
              <p:nvPr/>
            </p:nvSpPr>
            <p:spPr bwMode="auto">
              <a:xfrm flipH="1" flipV="1">
                <a:off x="3870" y="2918"/>
                <a:ext cx="4" cy="220"/>
              </a:xfrm>
              <a:prstGeom prst="line">
                <a:avLst/>
              </a:prstGeom>
              <a:noFill/>
              <a:ln w="28575">
                <a:solidFill>
                  <a:srgbClr val="CC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73" name="Text Box 50">
                <a:extLst>
                  <a:ext uri="{FF2B5EF4-FFF2-40B4-BE49-F238E27FC236}">
                    <a16:creationId xmlns:a16="http://schemas.microsoft.com/office/drawing/2014/main" id="{34B71AB9-11E8-4565-9615-69345CAF862D}"/>
                  </a:ext>
                </a:extLst>
              </p:cNvPr>
              <p:cNvSpPr txBox="1">
                <a:spLocks noChangeArrowheads="1"/>
              </p:cNvSpPr>
              <p:nvPr/>
            </p:nvSpPr>
            <p:spPr bwMode="auto">
              <a:xfrm>
                <a:off x="4106" y="2604"/>
                <a:ext cx="11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a:solidFill>
                      <a:schemeClr val="bg1"/>
                    </a:solidFill>
                  </a:rPr>
                  <a:t>Sincronizzazione</a:t>
                </a:r>
              </a:p>
              <a:p>
                <a:r>
                  <a:rPr lang="it-IT" altLang="it-IT" sz="1800">
                    <a:solidFill>
                      <a:schemeClr val="bg1"/>
                    </a:solidFill>
                  </a:rPr>
                  <a:t>sistole atriale e </a:t>
                </a:r>
              </a:p>
              <a:p>
                <a:r>
                  <a:rPr lang="it-IT" altLang="it-IT" sz="1800">
                    <a:solidFill>
                      <a:schemeClr val="bg1"/>
                    </a:solidFill>
                  </a:rPr>
                  <a:t>ventricolare</a:t>
                </a:r>
              </a:p>
            </p:txBody>
          </p:sp>
          <p:sp>
            <p:nvSpPr>
              <p:cNvPr id="74774" name="Line 51">
                <a:extLst>
                  <a:ext uri="{FF2B5EF4-FFF2-40B4-BE49-F238E27FC236}">
                    <a16:creationId xmlns:a16="http://schemas.microsoft.com/office/drawing/2014/main" id="{CB248541-B07E-42FD-BD4F-CF1BD38DA8A2}"/>
                  </a:ext>
                </a:extLst>
              </p:cNvPr>
              <p:cNvSpPr>
                <a:spLocks noChangeShapeType="1"/>
              </p:cNvSpPr>
              <p:nvPr/>
            </p:nvSpPr>
            <p:spPr bwMode="auto">
              <a:xfrm flipH="1">
                <a:off x="3936" y="2840"/>
                <a:ext cx="184" cy="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75" name="Line 52">
                <a:extLst>
                  <a:ext uri="{FF2B5EF4-FFF2-40B4-BE49-F238E27FC236}">
                    <a16:creationId xmlns:a16="http://schemas.microsoft.com/office/drawing/2014/main" id="{70D4FE62-FCC2-4BEE-97D3-D22832AFBDDF}"/>
                  </a:ext>
                </a:extLst>
              </p:cNvPr>
              <p:cNvSpPr>
                <a:spLocks noChangeShapeType="1"/>
              </p:cNvSpPr>
              <p:nvPr/>
            </p:nvSpPr>
            <p:spPr bwMode="auto">
              <a:xfrm>
                <a:off x="4449" y="1342"/>
                <a:ext cx="0" cy="836"/>
              </a:xfrm>
              <a:prstGeom prst="line">
                <a:avLst/>
              </a:prstGeom>
              <a:noFill/>
              <a:ln w="12700">
                <a:solidFill>
                  <a:schemeClr val="bg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76" name="Line 53">
                <a:extLst>
                  <a:ext uri="{FF2B5EF4-FFF2-40B4-BE49-F238E27FC236}">
                    <a16:creationId xmlns:a16="http://schemas.microsoft.com/office/drawing/2014/main" id="{2E61BF6A-2F28-437B-BB73-C78BC3CBE2D7}"/>
                  </a:ext>
                </a:extLst>
              </p:cNvPr>
              <p:cNvSpPr>
                <a:spLocks noChangeShapeType="1"/>
              </p:cNvSpPr>
              <p:nvPr/>
            </p:nvSpPr>
            <p:spPr bwMode="auto">
              <a:xfrm>
                <a:off x="4122" y="2200"/>
                <a:ext cx="313"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77" name="Text Box 54">
                <a:extLst>
                  <a:ext uri="{FF2B5EF4-FFF2-40B4-BE49-F238E27FC236}">
                    <a16:creationId xmlns:a16="http://schemas.microsoft.com/office/drawing/2014/main" id="{E6AF8626-48A5-4B49-ADF3-EC1E3481EDB6}"/>
                  </a:ext>
                </a:extLst>
              </p:cNvPr>
              <p:cNvSpPr txBox="1">
                <a:spLocks noChangeArrowheads="1"/>
              </p:cNvSpPr>
              <p:nvPr/>
            </p:nvSpPr>
            <p:spPr bwMode="auto">
              <a:xfrm>
                <a:off x="4462" y="1720"/>
                <a:ext cx="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800">
                    <a:solidFill>
                      <a:schemeClr val="bg1"/>
                    </a:solidFill>
                  </a:rPr>
                  <a:t>PP</a:t>
                </a:r>
              </a:p>
            </p:txBody>
          </p:sp>
          <p:sp>
            <p:nvSpPr>
              <p:cNvPr id="74778" name="Oval 55">
                <a:extLst>
                  <a:ext uri="{FF2B5EF4-FFF2-40B4-BE49-F238E27FC236}">
                    <a16:creationId xmlns:a16="http://schemas.microsoft.com/office/drawing/2014/main" id="{F78A3F96-4A1D-40CA-AC4B-BB41B9E4A154}"/>
                  </a:ext>
                </a:extLst>
              </p:cNvPr>
              <p:cNvSpPr>
                <a:spLocks noChangeArrowheads="1"/>
              </p:cNvSpPr>
              <p:nvPr/>
            </p:nvSpPr>
            <p:spPr bwMode="auto">
              <a:xfrm>
                <a:off x="3762" y="2775"/>
                <a:ext cx="48" cy="47"/>
              </a:xfrm>
              <a:prstGeom prst="ellipse">
                <a:avLst/>
              </a:prstGeom>
              <a:solidFill>
                <a:schemeClr val="accent1"/>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74779" name="Oval 56">
                <a:extLst>
                  <a:ext uri="{FF2B5EF4-FFF2-40B4-BE49-F238E27FC236}">
                    <a16:creationId xmlns:a16="http://schemas.microsoft.com/office/drawing/2014/main" id="{6AF7F7A5-1832-4FB8-86D5-AF425771645E}"/>
                  </a:ext>
                </a:extLst>
              </p:cNvPr>
              <p:cNvSpPr>
                <a:spLocks noChangeArrowheads="1"/>
              </p:cNvSpPr>
              <p:nvPr/>
            </p:nvSpPr>
            <p:spPr bwMode="auto">
              <a:xfrm>
                <a:off x="3838" y="2859"/>
                <a:ext cx="48" cy="47"/>
              </a:xfrm>
              <a:prstGeom prst="ellipse">
                <a:avLst/>
              </a:prstGeom>
              <a:solidFill>
                <a:srgbClr val="CC66FF"/>
              </a:solidFill>
              <a:ln w="12700">
                <a:solidFill>
                  <a:srgbClr val="CC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74780" name="Text Box 57">
                <a:extLst>
                  <a:ext uri="{FF2B5EF4-FFF2-40B4-BE49-F238E27FC236}">
                    <a16:creationId xmlns:a16="http://schemas.microsoft.com/office/drawing/2014/main" id="{FB574D8F-F5C7-40FA-951E-C7C44B68D3B3}"/>
                  </a:ext>
                </a:extLst>
              </p:cNvPr>
              <p:cNvSpPr txBox="1">
                <a:spLocks noChangeArrowheads="1"/>
              </p:cNvSpPr>
              <p:nvPr/>
            </p:nvSpPr>
            <p:spPr bwMode="auto">
              <a:xfrm>
                <a:off x="3242" y="1276"/>
                <a:ext cx="10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1800" b="1">
                    <a:solidFill>
                      <a:srgbClr val="CFCF66"/>
                    </a:solidFill>
                  </a:rPr>
                  <a:t>DDD PACING</a:t>
                </a:r>
              </a:p>
            </p:txBody>
          </p:sp>
        </p:grpSp>
        <p:sp>
          <p:nvSpPr>
            <p:cNvPr id="74761" name="Text Box 58">
              <a:extLst>
                <a:ext uri="{FF2B5EF4-FFF2-40B4-BE49-F238E27FC236}">
                  <a16:creationId xmlns:a16="http://schemas.microsoft.com/office/drawing/2014/main" id="{701144DC-1529-471B-9640-12548716E5EE}"/>
                </a:ext>
              </a:extLst>
            </p:cNvPr>
            <p:cNvSpPr txBox="1">
              <a:spLocks noChangeArrowheads="1"/>
            </p:cNvSpPr>
            <p:nvPr/>
          </p:nvSpPr>
          <p:spPr bwMode="auto">
            <a:xfrm>
              <a:off x="3268" y="3614"/>
              <a:ext cx="2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chemeClr val="bg1"/>
                  </a:solidFill>
                </a:rPr>
                <a:t>P</a:t>
              </a:r>
            </a:p>
          </p:txBody>
        </p:sp>
        <p:sp>
          <p:nvSpPr>
            <p:cNvPr id="74762" name="Text Box 59">
              <a:extLst>
                <a:ext uri="{FF2B5EF4-FFF2-40B4-BE49-F238E27FC236}">
                  <a16:creationId xmlns:a16="http://schemas.microsoft.com/office/drawing/2014/main" id="{B3203964-0B8F-4AE0-8C38-01EB85E05B6A}"/>
                </a:ext>
              </a:extLst>
            </p:cNvPr>
            <p:cNvSpPr txBox="1">
              <a:spLocks noChangeArrowheads="1"/>
            </p:cNvSpPr>
            <p:nvPr/>
          </p:nvSpPr>
          <p:spPr bwMode="auto">
            <a:xfrm>
              <a:off x="3557" y="3602"/>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chemeClr val="bg1"/>
                  </a:solidFill>
                </a:rPr>
                <a:t>R</a:t>
              </a:r>
            </a:p>
          </p:txBody>
        </p:sp>
      </p:grpSp>
      <p:sp>
        <p:nvSpPr>
          <p:cNvPr id="74759" name="Rectangle 60">
            <a:extLst>
              <a:ext uri="{FF2B5EF4-FFF2-40B4-BE49-F238E27FC236}">
                <a16:creationId xmlns:a16="http://schemas.microsoft.com/office/drawing/2014/main" id="{42E85CCF-B889-40D4-9023-DE02D32F2813}"/>
              </a:ext>
            </a:extLst>
          </p:cNvPr>
          <p:cNvSpPr>
            <a:spLocks noChangeArrowheads="1"/>
          </p:cNvSpPr>
          <p:nvPr/>
        </p:nvSpPr>
        <p:spPr bwMode="auto">
          <a:xfrm>
            <a:off x="723900" y="1695450"/>
            <a:ext cx="78867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162245"/>
                                        </p:tgtEl>
                                        <p:attrNameLst>
                                          <p:attrName>style.visibility</p:attrName>
                                        </p:attrNameLst>
                                      </p:cBhvr>
                                      <p:to>
                                        <p:strVal val="visible"/>
                                      </p:to>
                                    </p:set>
                                    <p:animEffect transition="in" filter="wipe(right)">
                                      <p:cBhvr>
                                        <p:cTn id="7" dur="500"/>
                                        <p:tgtEl>
                                          <p:spTgt spid="1162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162278"/>
                                        </p:tgtEl>
                                        <p:attrNameLst>
                                          <p:attrName>style.visibility</p:attrName>
                                        </p:attrNameLst>
                                      </p:cBhvr>
                                      <p:to>
                                        <p:strVal val="visible"/>
                                      </p:to>
                                    </p:set>
                                    <p:animEffect transition="in" filter="wipe(right)">
                                      <p:cBhvr>
                                        <p:cTn id="12" dur="500"/>
                                        <p:tgtEl>
                                          <p:spTgt spid="1162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84482" name="Group 2">
            <a:extLst>
              <a:ext uri="{FF2B5EF4-FFF2-40B4-BE49-F238E27FC236}">
                <a16:creationId xmlns:a16="http://schemas.microsoft.com/office/drawing/2014/main" id="{4FCFD975-7428-4677-B110-C04045B9D7A7}"/>
              </a:ext>
            </a:extLst>
          </p:cNvPr>
          <p:cNvGrpSpPr>
            <a:grpSpLocks/>
          </p:cNvGrpSpPr>
          <p:nvPr/>
        </p:nvGrpSpPr>
        <p:grpSpPr bwMode="auto">
          <a:xfrm>
            <a:off x="1524000" y="3867150"/>
            <a:ext cx="6096000" cy="2336800"/>
            <a:chOff x="960" y="2220"/>
            <a:chExt cx="3840" cy="1472"/>
          </a:xfrm>
        </p:grpSpPr>
        <p:graphicFrame>
          <p:nvGraphicFramePr>
            <p:cNvPr id="76811" name="Object 3">
              <a:extLst>
                <a:ext uri="{FF2B5EF4-FFF2-40B4-BE49-F238E27FC236}">
                  <a16:creationId xmlns:a16="http://schemas.microsoft.com/office/drawing/2014/main" id="{C43E5CB2-79F9-4570-B4B7-E33CA21EFECA}"/>
                </a:ext>
              </a:extLst>
            </p:cNvPr>
            <p:cNvGraphicFramePr>
              <a:graphicFrameLocks noChangeAspect="1"/>
            </p:cNvGraphicFramePr>
            <p:nvPr/>
          </p:nvGraphicFramePr>
          <p:xfrm>
            <a:off x="960" y="2220"/>
            <a:ext cx="3840" cy="1472"/>
          </p:xfrm>
          <a:graphic>
            <a:graphicData uri="http://schemas.openxmlformats.org/presentationml/2006/ole">
              <mc:AlternateContent xmlns:mc="http://schemas.openxmlformats.org/markup-compatibility/2006">
                <mc:Choice xmlns:v="urn:schemas-microsoft-com:vml" Requires="v">
                  <p:oleObj spid="_x0000_s76819" name="Immagine bitmap" r:id="rId4" imgW="16000000" imgH="6133333" progId="Paint.Picture">
                    <p:embed/>
                  </p:oleObj>
                </mc:Choice>
                <mc:Fallback>
                  <p:oleObj name="Immagine bitmap" r:id="rId4" imgW="16000000" imgH="6133333"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220"/>
                          <a:ext cx="3840" cy="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12" name="Text Box 4">
              <a:extLst>
                <a:ext uri="{FF2B5EF4-FFF2-40B4-BE49-F238E27FC236}">
                  <a16:creationId xmlns:a16="http://schemas.microsoft.com/office/drawing/2014/main" id="{05C1110C-6392-4033-A44D-F2C04A5E4950}"/>
                </a:ext>
              </a:extLst>
            </p:cNvPr>
            <p:cNvSpPr txBox="1">
              <a:spLocks noChangeArrowheads="1"/>
            </p:cNvSpPr>
            <p:nvPr/>
          </p:nvSpPr>
          <p:spPr bwMode="auto">
            <a:xfrm rot="-5381741">
              <a:off x="649" y="2821"/>
              <a:ext cx="1102" cy="192"/>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400"/>
                <a:t>Doppler continuo</a:t>
              </a:r>
            </a:p>
          </p:txBody>
        </p:sp>
        <p:sp>
          <p:nvSpPr>
            <p:cNvPr id="76813" name="Text Box 5">
              <a:extLst>
                <a:ext uri="{FF2B5EF4-FFF2-40B4-BE49-F238E27FC236}">
                  <a16:creationId xmlns:a16="http://schemas.microsoft.com/office/drawing/2014/main" id="{C29EC086-5265-4DD3-82BE-A5199DA03688}"/>
                </a:ext>
              </a:extLst>
            </p:cNvPr>
            <p:cNvSpPr txBox="1">
              <a:spLocks noChangeArrowheads="1"/>
            </p:cNvSpPr>
            <p:nvPr/>
          </p:nvSpPr>
          <p:spPr bwMode="auto">
            <a:xfrm>
              <a:off x="1670" y="3151"/>
              <a:ext cx="1210"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600"/>
                <a:t>Rigurgito mitralico</a:t>
              </a:r>
              <a:endParaRPr lang="it-IT" altLang="it-IT" sz="1400"/>
            </a:p>
          </p:txBody>
        </p:sp>
        <p:sp>
          <p:nvSpPr>
            <p:cNvPr id="76814" name="Line 6">
              <a:extLst>
                <a:ext uri="{FF2B5EF4-FFF2-40B4-BE49-F238E27FC236}">
                  <a16:creationId xmlns:a16="http://schemas.microsoft.com/office/drawing/2014/main" id="{79B58488-AB78-42A8-96A0-7B093BF503B3}"/>
                </a:ext>
              </a:extLst>
            </p:cNvPr>
            <p:cNvSpPr>
              <a:spLocks noChangeShapeType="1"/>
            </p:cNvSpPr>
            <p:nvPr/>
          </p:nvSpPr>
          <p:spPr bwMode="auto">
            <a:xfrm>
              <a:off x="1968" y="3084"/>
              <a:ext cx="144" cy="96"/>
            </a:xfrm>
            <a:prstGeom prst="line">
              <a:avLst/>
            </a:prstGeom>
            <a:noFill/>
            <a:ln w="38100">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6815" name="Text Box 7">
              <a:extLst>
                <a:ext uri="{FF2B5EF4-FFF2-40B4-BE49-F238E27FC236}">
                  <a16:creationId xmlns:a16="http://schemas.microsoft.com/office/drawing/2014/main" id="{F70D7AA9-6C50-444E-A3C8-C6D32419B27B}"/>
                </a:ext>
              </a:extLst>
            </p:cNvPr>
            <p:cNvSpPr txBox="1">
              <a:spLocks noChangeArrowheads="1"/>
            </p:cNvSpPr>
            <p:nvPr/>
          </p:nvSpPr>
          <p:spPr bwMode="auto">
            <a:xfrm>
              <a:off x="3528" y="3391"/>
              <a:ext cx="934"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ym typeface="Symbol" panose="05050102010706020507" pitchFamily="18" charset="2"/>
                </a:rPr>
                <a:t></a:t>
              </a:r>
              <a:r>
                <a:rPr lang="it-IT" altLang="it-IT" sz="1200" b="1"/>
                <a:t>Riempimento VSn</a:t>
              </a:r>
            </a:p>
          </p:txBody>
        </p:sp>
      </p:grpSp>
      <p:grpSp>
        <p:nvGrpSpPr>
          <p:cNvPr id="1684488" name="Group 8">
            <a:extLst>
              <a:ext uri="{FF2B5EF4-FFF2-40B4-BE49-F238E27FC236}">
                <a16:creationId xmlns:a16="http://schemas.microsoft.com/office/drawing/2014/main" id="{2AF30F06-878B-4799-B92B-D77A6A01B7CE}"/>
              </a:ext>
            </a:extLst>
          </p:cNvPr>
          <p:cNvGrpSpPr>
            <a:grpSpLocks/>
          </p:cNvGrpSpPr>
          <p:nvPr/>
        </p:nvGrpSpPr>
        <p:grpSpPr bwMode="auto">
          <a:xfrm>
            <a:off x="1524000" y="1503363"/>
            <a:ext cx="6096000" cy="2344737"/>
            <a:chOff x="960" y="635"/>
            <a:chExt cx="3840" cy="1477"/>
          </a:xfrm>
        </p:grpSpPr>
        <p:graphicFrame>
          <p:nvGraphicFramePr>
            <p:cNvPr id="76808" name="Object 9">
              <a:extLst>
                <a:ext uri="{FF2B5EF4-FFF2-40B4-BE49-F238E27FC236}">
                  <a16:creationId xmlns:a16="http://schemas.microsoft.com/office/drawing/2014/main" id="{029C1BBF-717C-4BF2-BFA7-04116A2C3545}"/>
                </a:ext>
              </a:extLst>
            </p:cNvPr>
            <p:cNvGraphicFramePr>
              <a:graphicFrameLocks noChangeAspect="1"/>
            </p:cNvGraphicFramePr>
            <p:nvPr/>
          </p:nvGraphicFramePr>
          <p:xfrm>
            <a:off x="960" y="635"/>
            <a:ext cx="3840" cy="1477"/>
          </p:xfrm>
          <a:graphic>
            <a:graphicData uri="http://schemas.openxmlformats.org/presentationml/2006/ole">
              <mc:AlternateContent xmlns:mc="http://schemas.openxmlformats.org/markup-compatibility/2006">
                <mc:Choice xmlns:v="urn:schemas-microsoft-com:vml" Requires="v">
                  <p:oleObj spid="_x0000_s76820" name="Immagine bitmap" r:id="rId6" imgW="16000000" imgH="6152381" progId="Paint.Picture">
                    <p:embed/>
                  </p:oleObj>
                </mc:Choice>
                <mc:Fallback>
                  <p:oleObj name="Immagine bitmap" r:id="rId6" imgW="16000000" imgH="6152381" progId="Paint.Picture">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 y="635"/>
                          <a:ext cx="3840" cy="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9" name="Text Box 10">
              <a:extLst>
                <a:ext uri="{FF2B5EF4-FFF2-40B4-BE49-F238E27FC236}">
                  <a16:creationId xmlns:a16="http://schemas.microsoft.com/office/drawing/2014/main" id="{88FB91DE-8ED6-4637-A5F4-405944740D74}"/>
                </a:ext>
              </a:extLst>
            </p:cNvPr>
            <p:cNvSpPr txBox="1">
              <a:spLocks noChangeArrowheads="1"/>
            </p:cNvSpPr>
            <p:nvPr/>
          </p:nvSpPr>
          <p:spPr bwMode="auto">
            <a:xfrm rot="-5381741">
              <a:off x="601" y="1321"/>
              <a:ext cx="1102" cy="192"/>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400"/>
                <a:t>Doppler continuo</a:t>
              </a:r>
            </a:p>
          </p:txBody>
        </p:sp>
        <p:sp>
          <p:nvSpPr>
            <p:cNvPr id="76810" name="Text Box 11">
              <a:extLst>
                <a:ext uri="{FF2B5EF4-FFF2-40B4-BE49-F238E27FC236}">
                  <a16:creationId xmlns:a16="http://schemas.microsoft.com/office/drawing/2014/main" id="{88B7C787-B832-4C23-854C-956C8790D84B}"/>
                </a:ext>
              </a:extLst>
            </p:cNvPr>
            <p:cNvSpPr txBox="1">
              <a:spLocks noChangeArrowheads="1"/>
            </p:cNvSpPr>
            <p:nvPr/>
          </p:nvSpPr>
          <p:spPr bwMode="auto">
            <a:xfrm rot="-5381741">
              <a:off x="2808" y="1320"/>
              <a:ext cx="1102" cy="192"/>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400"/>
                <a:t>Doppler pulsato</a:t>
              </a:r>
            </a:p>
          </p:txBody>
        </p:sp>
      </p:grpSp>
      <p:grpSp>
        <p:nvGrpSpPr>
          <p:cNvPr id="76804" name="Group 12">
            <a:extLst>
              <a:ext uri="{FF2B5EF4-FFF2-40B4-BE49-F238E27FC236}">
                <a16:creationId xmlns:a16="http://schemas.microsoft.com/office/drawing/2014/main" id="{CF169115-C455-41DC-88AE-249124229D38}"/>
              </a:ext>
            </a:extLst>
          </p:cNvPr>
          <p:cNvGrpSpPr>
            <a:grpSpLocks/>
          </p:cNvGrpSpPr>
          <p:nvPr/>
        </p:nvGrpSpPr>
        <p:grpSpPr bwMode="auto">
          <a:xfrm>
            <a:off x="5281613" y="6213475"/>
            <a:ext cx="3676650" cy="457200"/>
            <a:chOff x="3327" y="3806"/>
            <a:chExt cx="2316" cy="288"/>
          </a:xfrm>
        </p:grpSpPr>
        <p:graphicFrame>
          <p:nvGraphicFramePr>
            <p:cNvPr id="76806" name="Object 13">
              <a:extLst>
                <a:ext uri="{FF2B5EF4-FFF2-40B4-BE49-F238E27FC236}">
                  <a16:creationId xmlns:a16="http://schemas.microsoft.com/office/drawing/2014/main" id="{87D4948B-9DF9-4ED5-A715-06207E553873}"/>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76821" name="Document" r:id="rId8" imgW="744220" imgH="762000" progId="Word.Document.8">
                    <p:embed/>
                  </p:oleObj>
                </mc:Choice>
                <mc:Fallback>
                  <p:oleObj name="Document" r:id="rId8" imgW="744220" imgH="762000" progId="Word.Document.8">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7" name="Rectangle 14">
              <a:extLst>
                <a:ext uri="{FF2B5EF4-FFF2-40B4-BE49-F238E27FC236}">
                  <a16:creationId xmlns:a16="http://schemas.microsoft.com/office/drawing/2014/main" id="{AE31F5AA-3ED5-449B-B6CA-2A9E7D4736B4}"/>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
        <p:nvSpPr>
          <p:cNvPr id="76805" name="Text Box 15">
            <a:extLst>
              <a:ext uri="{FF2B5EF4-FFF2-40B4-BE49-F238E27FC236}">
                <a16:creationId xmlns:a16="http://schemas.microsoft.com/office/drawing/2014/main" id="{D6AD1B11-0929-44F7-814F-441BEF93A787}"/>
              </a:ext>
            </a:extLst>
          </p:cNvPr>
          <p:cNvSpPr txBox="1">
            <a:spLocks noChangeArrowheads="1"/>
          </p:cNvSpPr>
          <p:nvPr/>
        </p:nvSpPr>
        <p:spPr bwMode="auto">
          <a:xfrm>
            <a:off x="1190625" y="133350"/>
            <a:ext cx="6759575" cy="1689100"/>
          </a:xfrm>
          <a:prstGeom prst="rect">
            <a:avLst/>
          </a:prstGeom>
          <a:solidFill>
            <a:schemeClr val="tx2"/>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rgbClr val="FFFF00"/>
                </a:solidFill>
                <a:latin typeface="Tempus Sans ITC" panose="04020404030D07020202" pitchFamily="82" charset="0"/>
              </a:rPr>
              <a:t>Effetti del Pacing V Dx(DDD) con AV breve:</a:t>
            </a:r>
          </a:p>
          <a:p>
            <a:pPr algn="ctr"/>
            <a:r>
              <a:rPr lang="it-IT" altLang="it-IT" b="1">
                <a:solidFill>
                  <a:srgbClr val="66FFFF"/>
                </a:solidFill>
                <a:latin typeface="Tempus Sans ITC" panose="04020404030D07020202" pitchFamily="82" charset="0"/>
              </a:rPr>
              <a:t>Aumento del riempimento ventricolare</a:t>
            </a:r>
          </a:p>
          <a:p>
            <a:pPr algn="ctr"/>
            <a:r>
              <a:rPr lang="it-IT" altLang="it-IT" sz="2000" b="1">
                <a:solidFill>
                  <a:srgbClr val="66FFFF"/>
                </a:solidFill>
                <a:latin typeface="Tempus Sans ITC" panose="04020404030D07020202" pitchFamily="82" charset="0"/>
              </a:rPr>
              <a:t>  </a:t>
            </a:r>
            <a:r>
              <a:rPr lang="it-IT" altLang="it-IT" b="1">
                <a:solidFill>
                  <a:srgbClr val="66FFFF"/>
                </a:solidFill>
                <a:latin typeface="Tempus Sans ITC" panose="04020404030D07020202" pitchFamily="82" charset="0"/>
              </a:rPr>
              <a:t>Riduzione del rigurgito mitralico</a:t>
            </a:r>
            <a:r>
              <a:rPr lang="it-IT" altLang="it-IT" b="1">
                <a:solidFill>
                  <a:srgbClr val="FFFF00"/>
                </a:solidFill>
                <a:latin typeface="Tempus Sans ITC" panose="04020404030D07020202" pitchFamily="82" charset="0"/>
              </a:rPr>
              <a:t>         </a:t>
            </a:r>
          </a:p>
          <a:p>
            <a:pPr algn="ctr"/>
            <a:endParaRPr lang="it-IT" altLang="it-IT" sz="2800" b="1">
              <a:solidFill>
                <a:srgbClr val="FFFF00"/>
              </a:solidFill>
              <a:latin typeface="Tempus Sans ITC" panose="04020404030D07020202"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4488"/>
                                        </p:tgtEl>
                                        <p:attrNameLst>
                                          <p:attrName>style.visibility</p:attrName>
                                        </p:attrNameLst>
                                      </p:cBhvr>
                                      <p:to>
                                        <p:strVal val="visible"/>
                                      </p:to>
                                    </p:set>
                                    <p:animEffect transition="in" filter="wipe(right)">
                                      <p:cBhvr>
                                        <p:cTn id="7" dur="500"/>
                                        <p:tgtEl>
                                          <p:spTgt spid="16844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684482"/>
                                        </p:tgtEl>
                                        <p:attrNameLst>
                                          <p:attrName>style.visibility</p:attrName>
                                        </p:attrNameLst>
                                      </p:cBhvr>
                                      <p:to>
                                        <p:strVal val="visible"/>
                                      </p:to>
                                    </p:set>
                                    <p:animEffect transition="in" filter="wipe(right)">
                                      <p:cBhvr>
                                        <p:cTn id="12" dur="500"/>
                                        <p:tgtEl>
                                          <p:spTgt spid="1684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8258" name="Mitral_Flow.avi">
            <a:hlinkClick r:id="" action="ppaction://media"/>
            <a:extLst>
              <a:ext uri="{FF2B5EF4-FFF2-40B4-BE49-F238E27FC236}">
                <a16:creationId xmlns:a16="http://schemas.microsoft.com/office/drawing/2014/main" id="{843031D4-2261-46F2-9A39-2890864B07A0}"/>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11300" y="990600"/>
            <a:ext cx="60960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882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88258"/>
                </p:tgtEl>
              </p:cMediaNode>
            </p:video>
            <p:seq concurrent="1" nextAc="seek">
              <p:cTn id="8" restart="whenNotActive" fill="hold" evtFilter="cancelBubble" nodeType="interactiveSeq">
                <p:stCondLst>
                  <p:cond evt="onClick" delay="0">
                    <p:tgtEl>
                      <p:spTgt spid="188825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88258"/>
                                        </p:tgtEl>
                                      </p:cBhvr>
                                    </p:cmd>
                                  </p:childTnLst>
                                </p:cTn>
                              </p:par>
                            </p:childTnLst>
                          </p:cTn>
                        </p:par>
                      </p:childTnLst>
                    </p:cTn>
                  </p:par>
                </p:childTnLst>
              </p:cTn>
              <p:nextCondLst>
                <p:cond evt="onClick" delay="0">
                  <p:tgtEl>
                    <p:spTgt spid="188825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5BB49EF4-27C6-4F61-96E3-D2ECB580D423}"/>
              </a:ext>
            </a:extLst>
          </p:cNvPr>
          <p:cNvSpPr>
            <a:spLocks noChangeArrowheads="1"/>
          </p:cNvSpPr>
          <p:nvPr/>
        </p:nvSpPr>
        <p:spPr bwMode="auto">
          <a:xfrm>
            <a:off x="361950" y="0"/>
            <a:ext cx="87820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endParaRPr lang="it-IT" altLang="it-IT" b="1">
              <a:solidFill>
                <a:schemeClr val="accent1"/>
              </a:solidFill>
            </a:endParaRPr>
          </a:p>
          <a:p>
            <a:pPr algn="just"/>
            <a:endParaRPr lang="it-IT" altLang="it-IT" b="1">
              <a:solidFill>
                <a:schemeClr val="bg1"/>
              </a:solidFill>
            </a:endParaRPr>
          </a:p>
        </p:txBody>
      </p:sp>
      <p:sp>
        <p:nvSpPr>
          <p:cNvPr id="79875" name="Rectangle 3">
            <a:extLst>
              <a:ext uri="{FF2B5EF4-FFF2-40B4-BE49-F238E27FC236}">
                <a16:creationId xmlns:a16="http://schemas.microsoft.com/office/drawing/2014/main" id="{2674DB11-F4E2-4B60-BAE2-B957CD257927}"/>
              </a:ext>
            </a:extLst>
          </p:cNvPr>
          <p:cNvSpPr>
            <a:spLocks noChangeArrowheads="1"/>
          </p:cNvSpPr>
          <p:nvPr/>
        </p:nvSpPr>
        <p:spPr bwMode="auto">
          <a:xfrm>
            <a:off x="190500" y="-9525"/>
            <a:ext cx="8763000" cy="1382713"/>
          </a:xfrm>
          <a:prstGeom prst="rect">
            <a:avLst/>
          </a:prstGeom>
          <a:solidFill>
            <a:schemeClr val="tx2"/>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rgbClr val="FFFF00"/>
                </a:solidFill>
              </a:rPr>
              <a:t>Effetti del pacing V Dx in popolazioni non selezionate :</a:t>
            </a:r>
            <a:r>
              <a:rPr lang="it-IT" altLang="it-IT" sz="2800" b="1">
                <a:solidFill>
                  <a:schemeClr val="bg1"/>
                </a:solidFill>
              </a:rPr>
              <a:t> Effetti emodinamici sfavorevoli dovuti al movimento paradosso del setto desincronizzante</a:t>
            </a:r>
          </a:p>
        </p:txBody>
      </p:sp>
      <p:grpSp>
        <p:nvGrpSpPr>
          <p:cNvPr id="79876" name="Group 4">
            <a:extLst>
              <a:ext uri="{FF2B5EF4-FFF2-40B4-BE49-F238E27FC236}">
                <a16:creationId xmlns:a16="http://schemas.microsoft.com/office/drawing/2014/main" id="{CAEAC223-CF64-4198-B958-98633BE1E3B9}"/>
              </a:ext>
            </a:extLst>
          </p:cNvPr>
          <p:cNvGrpSpPr>
            <a:grpSpLocks/>
          </p:cNvGrpSpPr>
          <p:nvPr/>
        </p:nvGrpSpPr>
        <p:grpSpPr bwMode="auto">
          <a:xfrm>
            <a:off x="5529263" y="6365875"/>
            <a:ext cx="3676650" cy="457200"/>
            <a:chOff x="3327" y="3806"/>
            <a:chExt cx="2316" cy="288"/>
          </a:xfrm>
        </p:grpSpPr>
        <p:graphicFrame>
          <p:nvGraphicFramePr>
            <p:cNvPr id="79890" name="Object 5">
              <a:extLst>
                <a:ext uri="{FF2B5EF4-FFF2-40B4-BE49-F238E27FC236}">
                  <a16:creationId xmlns:a16="http://schemas.microsoft.com/office/drawing/2014/main" id="{6DBA32C8-F518-47EA-9393-8D64DF7882BF}"/>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79895" name="Document" r:id="rId4" imgW="744220" imgH="762000" progId="Word.Document.8">
                    <p:embed/>
                  </p:oleObj>
                </mc:Choice>
                <mc:Fallback>
                  <p:oleObj name="Document" r:id="rId4" imgW="744220" imgH="76200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91" name="Rectangle 6">
              <a:extLst>
                <a:ext uri="{FF2B5EF4-FFF2-40B4-BE49-F238E27FC236}">
                  <a16:creationId xmlns:a16="http://schemas.microsoft.com/office/drawing/2014/main" id="{6B4CF0FB-2939-4578-BACC-719398CDC869}"/>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grpSp>
        <p:nvGrpSpPr>
          <p:cNvPr id="1584135" name="Group 7">
            <a:extLst>
              <a:ext uri="{FF2B5EF4-FFF2-40B4-BE49-F238E27FC236}">
                <a16:creationId xmlns:a16="http://schemas.microsoft.com/office/drawing/2014/main" id="{9568B531-1F47-4EB1-B5BE-D3CCFAFD58E1}"/>
              </a:ext>
            </a:extLst>
          </p:cNvPr>
          <p:cNvGrpSpPr>
            <a:grpSpLocks/>
          </p:cNvGrpSpPr>
          <p:nvPr/>
        </p:nvGrpSpPr>
        <p:grpSpPr bwMode="auto">
          <a:xfrm>
            <a:off x="1162050" y="1619250"/>
            <a:ext cx="7048500" cy="4105275"/>
            <a:chOff x="732" y="1020"/>
            <a:chExt cx="4080" cy="2586"/>
          </a:xfrm>
        </p:grpSpPr>
        <p:graphicFrame>
          <p:nvGraphicFramePr>
            <p:cNvPr id="79886" name="Object 8">
              <a:extLst>
                <a:ext uri="{FF2B5EF4-FFF2-40B4-BE49-F238E27FC236}">
                  <a16:creationId xmlns:a16="http://schemas.microsoft.com/office/drawing/2014/main" id="{BB010A3A-6B95-49B8-AEE3-7660B8590460}"/>
                </a:ext>
              </a:extLst>
            </p:cNvPr>
            <p:cNvGraphicFramePr>
              <a:graphicFrameLocks noChangeAspect="1"/>
            </p:cNvGraphicFramePr>
            <p:nvPr/>
          </p:nvGraphicFramePr>
          <p:xfrm>
            <a:off x="732" y="1032"/>
            <a:ext cx="4080" cy="2574"/>
          </p:xfrm>
          <a:graphic>
            <a:graphicData uri="http://schemas.openxmlformats.org/presentationml/2006/ole">
              <mc:AlternateContent xmlns:mc="http://schemas.openxmlformats.org/markup-compatibility/2006">
                <mc:Choice xmlns:v="urn:schemas-microsoft-com:vml" Requires="v">
                  <p:oleObj spid="_x0000_s79896" name="Immagine bitmap" r:id="rId6" imgW="11352381" imgH="9390476" progId="Paint.Picture">
                    <p:embed/>
                  </p:oleObj>
                </mc:Choice>
                <mc:Fallback>
                  <p:oleObj name="Immagine bitmap" r:id="rId6" imgW="11352381" imgH="9390476" progId="Paint.Picture">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 y="1032"/>
                          <a:ext cx="4080" cy="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87" name="Rectangle 9">
              <a:extLst>
                <a:ext uri="{FF2B5EF4-FFF2-40B4-BE49-F238E27FC236}">
                  <a16:creationId xmlns:a16="http://schemas.microsoft.com/office/drawing/2014/main" id="{E6F4F567-27D8-4791-88C0-0E3E812E33BC}"/>
                </a:ext>
              </a:extLst>
            </p:cNvPr>
            <p:cNvSpPr>
              <a:spLocks noChangeArrowheads="1"/>
            </p:cNvSpPr>
            <p:nvPr/>
          </p:nvSpPr>
          <p:spPr bwMode="auto">
            <a:xfrm>
              <a:off x="2098" y="1158"/>
              <a:ext cx="1559" cy="25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000" b="1"/>
                <a:t>Basale</a:t>
              </a:r>
            </a:p>
          </p:txBody>
        </p:sp>
        <p:sp>
          <p:nvSpPr>
            <p:cNvPr id="79888" name="Rectangle 10">
              <a:extLst>
                <a:ext uri="{FF2B5EF4-FFF2-40B4-BE49-F238E27FC236}">
                  <a16:creationId xmlns:a16="http://schemas.microsoft.com/office/drawing/2014/main" id="{D2464647-77D6-48B1-81DF-AE0DF946CE41}"/>
                </a:ext>
              </a:extLst>
            </p:cNvPr>
            <p:cNvSpPr>
              <a:spLocks noChangeArrowheads="1"/>
            </p:cNvSpPr>
            <p:nvPr/>
          </p:nvSpPr>
          <p:spPr bwMode="auto">
            <a:xfrm>
              <a:off x="732" y="1020"/>
              <a:ext cx="4080" cy="15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79889" name="Line 11">
              <a:extLst>
                <a:ext uri="{FF2B5EF4-FFF2-40B4-BE49-F238E27FC236}">
                  <a16:creationId xmlns:a16="http://schemas.microsoft.com/office/drawing/2014/main" id="{F21DCD6B-774C-4BF1-9144-2233D8305217}"/>
                </a:ext>
              </a:extLst>
            </p:cNvPr>
            <p:cNvSpPr>
              <a:spLocks noChangeShapeType="1"/>
            </p:cNvSpPr>
            <p:nvPr/>
          </p:nvSpPr>
          <p:spPr bwMode="auto">
            <a:xfrm>
              <a:off x="1128" y="1200"/>
              <a:ext cx="318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584140" name="Group 12">
            <a:extLst>
              <a:ext uri="{FF2B5EF4-FFF2-40B4-BE49-F238E27FC236}">
                <a16:creationId xmlns:a16="http://schemas.microsoft.com/office/drawing/2014/main" id="{FDDBC758-2848-4D8A-9E0E-9AF4A70461D5}"/>
              </a:ext>
            </a:extLst>
          </p:cNvPr>
          <p:cNvGrpSpPr>
            <a:grpSpLocks/>
          </p:cNvGrpSpPr>
          <p:nvPr/>
        </p:nvGrpSpPr>
        <p:grpSpPr bwMode="auto">
          <a:xfrm>
            <a:off x="838200" y="1466850"/>
            <a:ext cx="7458075" cy="4540250"/>
            <a:chOff x="552" y="912"/>
            <a:chExt cx="4698" cy="2860"/>
          </a:xfrm>
        </p:grpSpPr>
        <p:graphicFrame>
          <p:nvGraphicFramePr>
            <p:cNvPr id="79882" name="Object 13">
              <a:extLst>
                <a:ext uri="{FF2B5EF4-FFF2-40B4-BE49-F238E27FC236}">
                  <a16:creationId xmlns:a16="http://schemas.microsoft.com/office/drawing/2014/main" id="{C0E6122F-F713-4DB4-97D3-ACA3D68C7288}"/>
                </a:ext>
              </a:extLst>
            </p:cNvPr>
            <p:cNvGraphicFramePr>
              <a:graphicFrameLocks noChangeAspect="1"/>
            </p:cNvGraphicFramePr>
            <p:nvPr/>
          </p:nvGraphicFramePr>
          <p:xfrm>
            <a:off x="552" y="912"/>
            <a:ext cx="4698" cy="2860"/>
          </p:xfrm>
          <a:graphic>
            <a:graphicData uri="http://schemas.openxmlformats.org/presentationml/2006/ole">
              <mc:AlternateContent xmlns:mc="http://schemas.openxmlformats.org/markup-compatibility/2006">
                <mc:Choice xmlns:v="urn:schemas-microsoft-com:vml" Requires="v">
                  <p:oleObj spid="_x0000_s79897" name="Immagine bitmap" r:id="rId8" imgW="9390476" imgH="11352381" progId="Paint.Picture">
                    <p:embed/>
                  </p:oleObj>
                </mc:Choice>
                <mc:Fallback>
                  <p:oleObj name="Immagine bitmap" r:id="rId8" imgW="9390476" imgH="11352381" progId="Paint.Picture">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 y="912"/>
                          <a:ext cx="4698" cy="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883" name="Rectangle 14">
              <a:extLst>
                <a:ext uri="{FF2B5EF4-FFF2-40B4-BE49-F238E27FC236}">
                  <a16:creationId xmlns:a16="http://schemas.microsoft.com/office/drawing/2014/main" id="{8714CF93-BFA2-43AD-B3B1-A38918685FE3}"/>
                </a:ext>
              </a:extLst>
            </p:cNvPr>
            <p:cNvSpPr>
              <a:spLocks noChangeArrowheads="1"/>
            </p:cNvSpPr>
            <p:nvPr/>
          </p:nvSpPr>
          <p:spPr bwMode="auto">
            <a:xfrm>
              <a:off x="1989" y="1093"/>
              <a:ext cx="2156" cy="250"/>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000" b="1"/>
                <a:t>Pacing  VDx</a:t>
              </a:r>
            </a:p>
          </p:txBody>
        </p:sp>
        <p:sp>
          <p:nvSpPr>
            <p:cNvPr id="79884" name="Rectangle 15">
              <a:extLst>
                <a:ext uri="{FF2B5EF4-FFF2-40B4-BE49-F238E27FC236}">
                  <a16:creationId xmlns:a16="http://schemas.microsoft.com/office/drawing/2014/main" id="{B0BF7456-84F7-4E87-B325-CB7DE536614A}"/>
                </a:ext>
              </a:extLst>
            </p:cNvPr>
            <p:cNvSpPr>
              <a:spLocks noChangeArrowheads="1"/>
            </p:cNvSpPr>
            <p:nvPr/>
          </p:nvSpPr>
          <p:spPr bwMode="auto">
            <a:xfrm>
              <a:off x="2599" y="2585"/>
              <a:ext cx="2156" cy="442"/>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000" b="1">
                  <a:solidFill>
                    <a:srgbClr val="FF0000"/>
                  </a:solidFill>
                </a:rPr>
                <a:t>Movimento paradosso</a:t>
              </a:r>
            </a:p>
            <a:p>
              <a:pPr algn="just"/>
              <a:r>
                <a:rPr lang="it-IT" altLang="it-IT" sz="2000" b="1">
                  <a:solidFill>
                    <a:srgbClr val="FF0000"/>
                  </a:solidFill>
                </a:rPr>
                <a:t>del setto</a:t>
              </a:r>
            </a:p>
          </p:txBody>
        </p:sp>
        <p:sp>
          <p:nvSpPr>
            <p:cNvPr id="79885" name="Rectangle 16">
              <a:extLst>
                <a:ext uri="{FF2B5EF4-FFF2-40B4-BE49-F238E27FC236}">
                  <a16:creationId xmlns:a16="http://schemas.microsoft.com/office/drawing/2014/main" id="{EDEFCCDC-985C-42C5-A0C8-EEF63C4EB6E8}"/>
                </a:ext>
              </a:extLst>
            </p:cNvPr>
            <p:cNvSpPr>
              <a:spLocks noChangeArrowheads="1"/>
            </p:cNvSpPr>
            <p:nvPr/>
          </p:nvSpPr>
          <p:spPr bwMode="auto">
            <a:xfrm>
              <a:off x="818" y="1884"/>
              <a:ext cx="1304" cy="634"/>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000" b="1"/>
                <a:t>BBSn</a:t>
              </a:r>
            </a:p>
            <a:p>
              <a:pPr algn="just"/>
              <a:endParaRPr lang="it-IT" altLang="it-IT" sz="2000" b="1"/>
            </a:p>
            <a:p>
              <a:pPr algn="just"/>
              <a:endParaRPr lang="it-IT" altLang="it-IT" sz="2000" b="1"/>
            </a:p>
          </p:txBody>
        </p:sp>
      </p:grpSp>
      <p:sp>
        <p:nvSpPr>
          <p:cNvPr id="79879" name="Rectangle 17">
            <a:extLst>
              <a:ext uri="{FF2B5EF4-FFF2-40B4-BE49-F238E27FC236}">
                <a16:creationId xmlns:a16="http://schemas.microsoft.com/office/drawing/2014/main" id="{2D46182D-08D9-41ED-8145-0096AF644D21}"/>
              </a:ext>
            </a:extLst>
          </p:cNvPr>
          <p:cNvSpPr>
            <a:spLocks noChangeArrowheads="1"/>
          </p:cNvSpPr>
          <p:nvPr/>
        </p:nvSpPr>
        <p:spPr bwMode="auto">
          <a:xfrm>
            <a:off x="50800" y="5997575"/>
            <a:ext cx="33655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rgbClr val="CC66FF"/>
                </a:solidFill>
              </a:rPr>
              <a:t>  Gold MR, JACC 1995;</a:t>
            </a:r>
          </a:p>
          <a:p>
            <a:pPr algn="ctr"/>
            <a:r>
              <a:rPr lang="it-IT" altLang="it-IT" sz="1800" b="1">
                <a:solidFill>
                  <a:srgbClr val="CC66FF"/>
                </a:solidFill>
              </a:rPr>
              <a:t>Linde C, JACC 1995;</a:t>
            </a:r>
          </a:p>
          <a:p>
            <a:pPr algn="ctr"/>
            <a:r>
              <a:rPr lang="it-IT" altLang="it-IT" sz="1800" b="1">
                <a:solidFill>
                  <a:srgbClr val="CC66FF"/>
                </a:solidFill>
              </a:rPr>
              <a:t>         Nishimura RA, JACC 1995</a:t>
            </a:r>
          </a:p>
        </p:txBody>
      </p:sp>
      <p:sp>
        <p:nvSpPr>
          <p:cNvPr id="79880" name="Text Box 18">
            <a:extLst>
              <a:ext uri="{FF2B5EF4-FFF2-40B4-BE49-F238E27FC236}">
                <a16:creationId xmlns:a16="http://schemas.microsoft.com/office/drawing/2014/main" id="{FAE1A2E5-6166-48EB-9D10-25C1BDF85CD7}"/>
              </a:ext>
            </a:extLst>
          </p:cNvPr>
          <p:cNvSpPr txBox="1">
            <a:spLocks noChangeArrowheads="1"/>
          </p:cNvSpPr>
          <p:nvPr/>
        </p:nvSpPr>
        <p:spPr bwMode="auto">
          <a:xfrm>
            <a:off x="5546725" y="3584575"/>
            <a:ext cx="679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a:p>
        </p:txBody>
      </p:sp>
      <p:sp>
        <p:nvSpPr>
          <p:cNvPr id="79881" name="Line 19">
            <a:extLst>
              <a:ext uri="{FF2B5EF4-FFF2-40B4-BE49-F238E27FC236}">
                <a16:creationId xmlns:a16="http://schemas.microsoft.com/office/drawing/2014/main" id="{355DE353-C03A-488E-A362-02825C217D5D}"/>
              </a:ext>
            </a:extLst>
          </p:cNvPr>
          <p:cNvSpPr>
            <a:spLocks noChangeShapeType="1"/>
          </p:cNvSpPr>
          <p:nvPr/>
        </p:nvSpPr>
        <p:spPr bwMode="auto">
          <a:xfrm rot="11963696" flipH="1">
            <a:off x="5962650" y="3614738"/>
            <a:ext cx="3175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84135"/>
                                        </p:tgtEl>
                                        <p:attrNameLst>
                                          <p:attrName>style.visibility</p:attrName>
                                        </p:attrNameLst>
                                      </p:cBhvr>
                                      <p:to>
                                        <p:strVal val="visible"/>
                                      </p:to>
                                    </p:set>
                                    <p:animEffect transition="in" filter="wipe(left)">
                                      <p:cBhvr>
                                        <p:cTn id="7" dur="500"/>
                                        <p:tgtEl>
                                          <p:spTgt spid="1584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584140"/>
                                        </p:tgtEl>
                                        <p:attrNameLst>
                                          <p:attrName>style.visibility</p:attrName>
                                        </p:attrNameLst>
                                      </p:cBhvr>
                                      <p:to>
                                        <p:strVal val="visible"/>
                                      </p:to>
                                    </p:set>
                                    <p:animEffect transition="in" filter="wipe(left)">
                                      <p:cBhvr>
                                        <p:cTn id="12" dur="500"/>
                                        <p:tgtEl>
                                          <p:spTgt spid="1584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B485B111-87CA-4986-809B-A5910168DF78}"/>
              </a:ext>
            </a:extLst>
          </p:cNvPr>
          <p:cNvSpPr>
            <a:spLocks noChangeArrowheads="1"/>
          </p:cNvSpPr>
          <p:nvPr/>
        </p:nvSpPr>
        <p:spPr bwMode="auto">
          <a:xfrm>
            <a:off x="0" y="1501775"/>
            <a:ext cx="9144000" cy="4675188"/>
          </a:xfrm>
          <a:prstGeom prst="rect">
            <a:avLst/>
          </a:prstGeom>
          <a:solidFill>
            <a:schemeClr val="tx2"/>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4000" b="1">
                <a:solidFill>
                  <a:srgbClr val="FFFF00"/>
                </a:solidFill>
              </a:rPr>
              <a:t>               </a:t>
            </a:r>
            <a:r>
              <a:rPr lang="it-IT" altLang="it-IT" sz="2800" b="1">
                <a:solidFill>
                  <a:srgbClr val="FFFF00"/>
                </a:solidFill>
              </a:rPr>
              <a:t>Evoluzione storica del </a:t>
            </a:r>
          </a:p>
          <a:p>
            <a:r>
              <a:rPr lang="it-IT" altLang="it-IT" sz="2800" b="1">
                <a:solidFill>
                  <a:srgbClr val="FFFF00"/>
                </a:solidFill>
              </a:rPr>
              <a:t>                trattamento elettrico</a:t>
            </a:r>
          </a:p>
          <a:p>
            <a:endParaRPr lang="it-IT" altLang="it-IT" sz="3600" b="1">
              <a:solidFill>
                <a:schemeClr val="bg1"/>
              </a:solidFill>
            </a:endParaRPr>
          </a:p>
          <a:p>
            <a:endParaRPr lang="it-IT" altLang="it-IT" sz="3600" b="1">
              <a:solidFill>
                <a:schemeClr val="bg1"/>
              </a:solidFill>
            </a:endParaRPr>
          </a:p>
          <a:p>
            <a:r>
              <a:rPr lang="it-IT" altLang="it-IT" sz="3600" b="1" i="1">
                <a:solidFill>
                  <a:schemeClr val="accent1"/>
                </a:solidFill>
              </a:rPr>
              <a:t> </a:t>
            </a:r>
            <a:r>
              <a:rPr lang="it-IT" altLang="it-IT" sz="4000" b="1" i="1">
                <a:solidFill>
                  <a:schemeClr val="bg1"/>
                </a:solidFill>
              </a:rPr>
              <a:t>Razionale</a:t>
            </a:r>
            <a:r>
              <a:rPr lang="it-IT" altLang="it-IT" sz="4000" b="1" i="1">
                <a:solidFill>
                  <a:schemeClr val="accent1"/>
                </a:solidFill>
              </a:rPr>
              <a:t> </a:t>
            </a:r>
            <a:r>
              <a:rPr lang="it-IT" altLang="it-IT" sz="4000" b="1" i="1">
                <a:solidFill>
                  <a:schemeClr val="bg1"/>
                </a:solidFill>
              </a:rPr>
              <a:t>della terapia resincronizzante      inter,intra-ventricolare</a:t>
            </a:r>
          </a:p>
          <a:p>
            <a:pPr algn="ctr"/>
            <a:r>
              <a:rPr lang="it-IT" altLang="it-IT" sz="4000" b="1" i="1">
                <a:solidFill>
                  <a:schemeClr val="bg1"/>
                </a:solidFill>
                <a:latin typeface="Tempus Sans ITC" panose="04020404030D07020202" pitchFamily="82" charset="0"/>
              </a:rPr>
              <a:t>(II tappa!)</a:t>
            </a:r>
          </a:p>
          <a:p>
            <a:pPr algn="ctr"/>
            <a:endParaRPr lang="it-IT" altLang="it-IT" sz="4000" b="1" i="1">
              <a:solidFill>
                <a:schemeClr val="bg1"/>
              </a:solidFill>
              <a:latin typeface="Tempus Sans ITC" panose="04020404030D07020202" pitchFamily="82"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Rectangle 2">
            <a:extLst>
              <a:ext uri="{FF2B5EF4-FFF2-40B4-BE49-F238E27FC236}">
                <a16:creationId xmlns:a16="http://schemas.microsoft.com/office/drawing/2014/main" id="{E540BEBC-D145-4CA2-90AB-0C1CA21C8367}"/>
              </a:ext>
            </a:extLst>
          </p:cNvPr>
          <p:cNvSpPr>
            <a:spLocks noChangeArrowheads="1"/>
          </p:cNvSpPr>
          <p:nvPr/>
        </p:nvSpPr>
        <p:spPr bwMode="auto">
          <a:xfrm>
            <a:off x="0" y="152400"/>
            <a:ext cx="8991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1pPr>
            <a:lvl2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2pPr>
            <a:lvl3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3pPr>
            <a:lvl4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4pPr>
            <a:lvl5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5pPr>
            <a:lvl6pPr marL="4572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6pPr>
            <a:lvl7pPr marL="9144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7pPr>
            <a:lvl8pPr marL="13716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8pPr>
            <a:lvl9pPr marL="18288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9pPr>
          </a:lstStyle>
          <a:p>
            <a:pPr>
              <a:lnSpc>
                <a:spcPct val="88000"/>
              </a:lnSpc>
              <a:defRPr/>
            </a:pPr>
            <a:r>
              <a:rPr lang="en-US" altLang="it-IT"/>
              <a:t>Ventricular dyssynchrony</a:t>
            </a:r>
            <a:endParaRPr lang="en-US" altLang="it-IT">
              <a:solidFill>
                <a:schemeClr val="tx1"/>
              </a:solidFill>
              <a:effectLst>
                <a:outerShdw blurRad="38100" dist="38100" dir="2700000" algn="tl">
                  <a:srgbClr val="FFFFFF"/>
                </a:outerShdw>
              </a:effectLst>
            </a:endParaRPr>
          </a:p>
        </p:txBody>
      </p:sp>
      <p:sp>
        <p:nvSpPr>
          <p:cNvPr id="1585155" name="Rectangle 3">
            <a:extLst>
              <a:ext uri="{FF2B5EF4-FFF2-40B4-BE49-F238E27FC236}">
                <a16:creationId xmlns:a16="http://schemas.microsoft.com/office/drawing/2014/main" id="{96EFFEB9-4236-4623-BE76-2E42E7F75D07}"/>
              </a:ext>
            </a:extLst>
          </p:cNvPr>
          <p:cNvSpPr>
            <a:spLocks noChangeArrowheads="1"/>
          </p:cNvSpPr>
          <p:nvPr/>
        </p:nvSpPr>
        <p:spPr bwMode="auto">
          <a:xfrm>
            <a:off x="457200" y="1066800"/>
            <a:ext cx="6705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8925" indent="-288925">
              <a:lnSpc>
                <a:spcPct val="90000"/>
              </a:lnSpc>
              <a:spcBef>
                <a:spcPct val="20000"/>
              </a:spcBef>
              <a:buClr>
                <a:srgbClr val="FF3300"/>
              </a:buClr>
              <a:buSzPct val="90000"/>
              <a:defRPr sz="2800" b="1" i="1">
                <a:solidFill>
                  <a:schemeClr val="bg1"/>
                </a:solidFill>
                <a:latin typeface="Times" panose="02020603050405020304" pitchFamily="18" charset="0"/>
              </a:defRPr>
            </a:lvl1pPr>
            <a:lvl2pPr marL="742950" indent="-285750">
              <a:spcBef>
                <a:spcPct val="20000"/>
              </a:spcBef>
              <a:buClr>
                <a:srgbClr val="FF3300"/>
              </a:buClr>
              <a:buChar char="•"/>
              <a:defRPr sz="2400" b="1">
                <a:solidFill>
                  <a:schemeClr val="bg1"/>
                </a:solidFill>
                <a:effectLst>
                  <a:outerShdw blurRad="38100" dist="38100" dir="2700000" algn="tl">
                    <a:srgbClr val="000000"/>
                  </a:outerShdw>
                </a:effectLst>
                <a:latin typeface="Arial" panose="020B0604020202020204" pitchFamily="34" charset="0"/>
              </a:defRPr>
            </a:lvl2pPr>
            <a:lvl3pPr marL="1203325" indent="-288925">
              <a:spcBef>
                <a:spcPct val="20000"/>
              </a:spcBef>
              <a:buClr>
                <a:srgbClr val="FF3300"/>
              </a:buClr>
              <a:buChar char="•"/>
              <a:defRPr sz="2200" b="1">
                <a:solidFill>
                  <a:schemeClr val="bg1"/>
                </a:solidFill>
                <a:latin typeface="Arial" panose="020B0604020202020204" pitchFamily="34" charset="0"/>
              </a:defRPr>
            </a:lvl3pPr>
            <a:lvl4pPr marL="1600200" indent="-228600">
              <a:spcBef>
                <a:spcPct val="20000"/>
              </a:spcBef>
              <a:buClr>
                <a:srgbClr val="FF3300"/>
              </a:buClr>
              <a:buChar char="•"/>
              <a:defRPr sz="2000" b="1">
                <a:solidFill>
                  <a:schemeClr val="bg1"/>
                </a:solidFill>
                <a:latin typeface="Arial" panose="020B0604020202020204" pitchFamily="34" charset="0"/>
              </a:defRPr>
            </a:lvl4pPr>
            <a:lvl5pPr marL="2057400" indent="-228600">
              <a:spcBef>
                <a:spcPct val="20000"/>
              </a:spcBef>
              <a:buClr>
                <a:srgbClr val="FF3300"/>
              </a:buClr>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buClr>
                <a:schemeClr val="tx1"/>
              </a:buClr>
              <a:defRPr/>
            </a:pPr>
            <a:r>
              <a:rPr lang="en-US" altLang="it-IT"/>
              <a:t>Mechanical dyssynchrony</a:t>
            </a:r>
          </a:p>
          <a:p>
            <a:pPr lvl="1">
              <a:lnSpc>
                <a:spcPct val="120000"/>
              </a:lnSpc>
              <a:buClr>
                <a:srgbClr val="FE9B03"/>
              </a:buClr>
              <a:defRPr/>
            </a:pPr>
            <a:r>
              <a:rPr lang="en-US" altLang="it-IT" sz="2000"/>
              <a:t>abnormal interventricular septal wall motion</a:t>
            </a:r>
            <a:r>
              <a:rPr lang="en-US" altLang="it-IT" sz="2000" baseline="30000"/>
              <a:t>1</a:t>
            </a:r>
            <a:endParaRPr lang="en-US" altLang="it-IT" sz="2000"/>
          </a:p>
          <a:p>
            <a:pPr lvl="1">
              <a:lnSpc>
                <a:spcPct val="120000"/>
              </a:lnSpc>
              <a:buClr>
                <a:srgbClr val="FE9B03"/>
              </a:buClr>
              <a:defRPr/>
            </a:pPr>
            <a:r>
              <a:rPr lang="en-US" altLang="it-IT" sz="2000"/>
              <a:t>poor systolic function</a:t>
            </a:r>
            <a:r>
              <a:rPr lang="en-US" altLang="it-IT" sz="2000" baseline="30000"/>
              <a:t>1,2</a:t>
            </a:r>
            <a:endParaRPr lang="en-US" altLang="it-IT" sz="2000"/>
          </a:p>
          <a:p>
            <a:pPr lvl="1">
              <a:lnSpc>
                <a:spcPct val="120000"/>
              </a:lnSpc>
              <a:buClr>
                <a:srgbClr val="FE9B03"/>
              </a:buClr>
              <a:defRPr/>
            </a:pPr>
            <a:r>
              <a:rPr lang="en-US" altLang="it-IT" sz="2000"/>
              <a:t>impaired diastolic function</a:t>
            </a:r>
            <a:r>
              <a:rPr lang="en-US" altLang="it-IT" sz="2000" baseline="30000"/>
              <a:t>1,2</a:t>
            </a:r>
          </a:p>
          <a:p>
            <a:pPr lvl="1">
              <a:lnSpc>
                <a:spcPct val="120000"/>
              </a:lnSpc>
              <a:buClr>
                <a:srgbClr val="FE9B03"/>
              </a:buClr>
              <a:defRPr/>
            </a:pPr>
            <a:r>
              <a:rPr lang="en-US" altLang="it-IT" sz="2000"/>
              <a:t>reduced dP/dt</a:t>
            </a:r>
            <a:r>
              <a:rPr lang="en-US" altLang="it-IT" sz="2000" baseline="30000"/>
              <a:t>3</a:t>
            </a:r>
            <a:r>
              <a:rPr lang="en-US" altLang="it-IT" sz="2000"/>
              <a:t> </a:t>
            </a:r>
          </a:p>
          <a:p>
            <a:pPr lvl="1">
              <a:lnSpc>
                <a:spcPct val="120000"/>
              </a:lnSpc>
              <a:buClr>
                <a:srgbClr val="FE9B03"/>
              </a:buClr>
              <a:defRPr/>
            </a:pPr>
            <a:r>
              <a:rPr lang="en-US" altLang="it-IT" sz="2000"/>
              <a:t>prolonged mitral regurgitation (MR) duration</a:t>
            </a:r>
            <a:r>
              <a:rPr lang="en-US" altLang="it-IT" sz="2000" baseline="30000"/>
              <a:t>1,2</a:t>
            </a:r>
          </a:p>
        </p:txBody>
      </p:sp>
      <p:pic>
        <p:nvPicPr>
          <p:cNvPr id="83972" name="Picture 4">
            <a:extLst>
              <a:ext uri="{FF2B5EF4-FFF2-40B4-BE49-F238E27FC236}">
                <a16:creationId xmlns:a16="http://schemas.microsoft.com/office/drawing/2014/main" id="{3A3A6D46-FE7B-416B-BFC2-F8A62293F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267200"/>
            <a:ext cx="3962400" cy="1085850"/>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3" name="Text Box 5">
            <a:extLst>
              <a:ext uri="{FF2B5EF4-FFF2-40B4-BE49-F238E27FC236}">
                <a16:creationId xmlns:a16="http://schemas.microsoft.com/office/drawing/2014/main" id="{C402558E-9A5D-48ED-85BC-551F952C09C5}"/>
              </a:ext>
            </a:extLst>
          </p:cNvPr>
          <p:cNvSpPr txBox="1">
            <a:spLocks noChangeArrowheads="1"/>
          </p:cNvSpPr>
          <p:nvPr/>
        </p:nvSpPr>
        <p:spPr bwMode="auto">
          <a:xfrm>
            <a:off x="381000" y="4038600"/>
            <a:ext cx="44958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30000"/>
              </a:lnSpc>
              <a:buClr>
                <a:schemeClr val="tx1"/>
              </a:buClr>
              <a:buFontTx/>
              <a:buChar char="•"/>
            </a:pPr>
            <a:r>
              <a:rPr lang="en-US" altLang="it-IT" sz="2800" b="1">
                <a:latin typeface="Comic Sans MS" panose="030F0702030302020204" pitchFamily="66" charset="0"/>
              </a:rPr>
              <a:t> </a:t>
            </a:r>
            <a:r>
              <a:rPr lang="en-US" altLang="it-IT" sz="2800" b="1">
                <a:solidFill>
                  <a:srgbClr val="FF0000"/>
                </a:solidFill>
                <a:latin typeface="Comic Sans MS" panose="030F0702030302020204" pitchFamily="66" charset="0"/>
              </a:rPr>
              <a:t>Electrical disturbance</a:t>
            </a:r>
            <a:endParaRPr lang="en-US" altLang="it-IT" sz="2000" b="1">
              <a:solidFill>
                <a:srgbClr val="FF0000"/>
              </a:solidFill>
              <a:latin typeface="Comic Sans MS" panose="030F0702030302020204" pitchFamily="66" charset="0"/>
            </a:endParaRPr>
          </a:p>
          <a:p>
            <a:pPr lvl="1">
              <a:lnSpc>
                <a:spcPct val="130000"/>
              </a:lnSpc>
              <a:buClr>
                <a:srgbClr val="FE9B03"/>
              </a:buClr>
              <a:buFontTx/>
              <a:buChar char="–"/>
            </a:pPr>
            <a:r>
              <a:rPr lang="en-US" altLang="it-IT" sz="2000" b="1">
                <a:solidFill>
                  <a:schemeClr val="accent1"/>
                </a:solidFill>
                <a:latin typeface="Comic Sans MS" panose="030F0702030302020204" pitchFamily="66" charset="0"/>
              </a:rPr>
              <a:t> wide QRS, typically LBBB</a:t>
            </a:r>
            <a:endParaRPr lang="en-US" altLang="it-IT" sz="2000" b="1">
              <a:latin typeface="Comic Sans MS" panose="030F0702030302020204" pitchFamily="66" charset="0"/>
            </a:endParaRPr>
          </a:p>
        </p:txBody>
      </p:sp>
      <p:sp>
        <p:nvSpPr>
          <p:cNvPr id="83974" name="Text Box 6">
            <a:extLst>
              <a:ext uri="{FF2B5EF4-FFF2-40B4-BE49-F238E27FC236}">
                <a16:creationId xmlns:a16="http://schemas.microsoft.com/office/drawing/2014/main" id="{8A8307A6-2BC1-486F-BD89-F643645DF19F}"/>
              </a:ext>
            </a:extLst>
          </p:cNvPr>
          <p:cNvSpPr txBox="1">
            <a:spLocks noChangeArrowheads="1"/>
          </p:cNvSpPr>
          <p:nvPr/>
        </p:nvSpPr>
        <p:spPr bwMode="auto">
          <a:xfrm>
            <a:off x="152400" y="5867400"/>
            <a:ext cx="75438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latin typeface="Comic Sans MS" panose="030F0702030302020204" pitchFamily="66" charset="0"/>
              </a:rPr>
              <a:t>1. Grines CL, Bashore TM, Boudoulas H, et al. </a:t>
            </a:r>
            <a:r>
              <a:rPr lang="en-US" altLang="it-IT" sz="1600" i="1">
                <a:latin typeface="Comic Sans MS" panose="030F0702030302020204" pitchFamily="66" charset="0"/>
              </a:rPr>
              <a:t>Circulation</a:t>
            </a:r>
            <a:r>
              <a:rPr lang="en-US" altLang="it-IT" sz="1600">
                <a:latin typeface="Comic Sans MS" panose="030F0702030302020204" pitchFamily="66" charset="0"/>
              </a:rPr>
              <a:t> 1989;79:845-853.</a:t>
            </a:r>
          </a:p>
          <a:p>
            <a:r>
              <a:rPr lang="en-US" altLang="it-IT" sz="1600">
                <a:latin typeface="Comic Sans MS" panose="030F0702030302020204" pitchFamily="66" charset="0"/>
              </a:rPr>
              <a:t>2. Xiao, HB, Lee CH, Gibson DG. </a:t>
            </a:r>
            <a:r>
              <a:rPr lang="en-US" altLang="it-IT" sz="1600" i="1">
                <a:latin typeface="Comic Sans MS" panose="030F0702030302020204" pitchFamily="66" charset="0"/>
              </a:rPr>
              <a:t>Br Heart J </a:t>
            </a:r>
            <a:r>
              <a:rPr lang="en-US" altLang="it-IT" sz="1600">
                <a:latin typeface="Comic Sans MS" panose="030F0702030302020204" pitchFamily="66" charset="0"/>
              </a:rPr>
              <a:t>1991;66:443-447.</a:t>
            </a:r>
          </a:p>
          <a:p>
            <a:r>
              <a:rPr lang="en-US" altLang="it-IT" sz="1600">
                <a:latin typeface="Comic Sans MS" panose="030F0702030302020204" pitchFamily="66" charset="0"/>
              </a:rPr>
              <a:t>3. Xiao HB, Brecker SJD, Gibson DG. </a:t>
            </a:r>
            <a:r>
              <a:rPr lang="en-US" altLang="it-IT" sz="1600" i="1">
                <a:latin typeface="Comic Sans MS" panose="030F0702030302020204" pitchFamily="66" charset="0"/>
              </a:rPr>
              <a:t>Br Heart J </a:t>
            </a:r>
            <a:r>
              <a:rPr lang="en-US" altLang="it-IT" sz="1600">
                <a:latin typeface="Comic Sans MS" panose="030F0702030302020204" pitchFamily="66" charset="0"/>
              </a:rPr>
              <a:t>1992;68:403-407.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3282" name="Kass Normh.avi">
            <a:hlinkClick r:id="" action="ppaction://media"/>
            <a:extLst>
              <a:ext uri="{FF2B5EF4-FFF2-40B4-BE49-F238E27FC236}">
                <a16:creationId xmlns:a16="http://schemas.microsoft.com/office/drawing/2014/main" id="{5799856D-0A1A-4F2D-A898-D7FD7BD8B10B}"/>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t="2081" r="11533" b="5980"/>
          <a:stretch>
            <a:fillRect/>
          </a:stretch>
        </p:blipFill>
        <p:spPr bwMode="auto">
          <a:xfrm>
            <a:off x="1727200" y="2147888"/>
            <a:ext cx="32575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a:extLst>
              <a:ext uri="{FF2B5EF4-FFF2-40B4-BE49-F238E27FC236}">
                <a16:creationId xmlns:a16="http://schemas.microsoft.com/office/drawing/2014/main" id="{083D0B4E-CCB6-4136-975F-C04806DB16DE}"/>
              </a:ext>
            </a:extLst>
          </p:cNvPr>
          <p:cNvSpPr>
            <a:spLocks noChangeArrowheads="1"/>
          </p:cNvSpPr>
          <p:nvPr/>
        </p:nvSpPr>
        <p:spPr bwMode="auto">
          <a:xfrm>
            <a:off x="1727200" y="2147888"/>
            <a:ext cx="3270250" cy="3513137"/>
          </a:xfrm>
          <a:prstGeom prst="rect">
            <a:avLst/>
          </a:prstGeom>
          <a:noFill/>
          <a:ln w="25400">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86020" name="Text Box 4">
            <a:extLst>
              <a:ext uri="{FF2B5EF4-FFF2-40B4-BE49-F238E27FC236}">
                <a16:creationId xmlns:a16="http://schemas.microsoft.com/office/drawing/2014/main" id="{43D6783A-D3C4-4CFA-9EDC-7855D056AD17}"/>
              </a:ext>
            </a:extLst>
          </p:cNvPr>
          <p:cNvSpPr txBox="1">
            <a:spLocks noChangeArrowheads="1"/>
          </p:cNvSpPr>
          <p:nvPr/>
        </p:nvSpPr>
        <p:spPr bwMode="auto">
          <a:xfrm>
            <a:off x="1747838" y="5791200"/>
            <a:ext cx="7091362"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181" tIns="51590" rIns="103181" bIns="51590">
            <a:spAutoFit/>
          </a:bodyPr>
          <a:lstStyle>
            <a:lvl1pPr defTabSz="1031875">
              <a:defRPr sz="2400">
                <a:solidFill>
                  <a:schemeClr val="tx1"/>
                </a:solidFill>
                <a:latin typeface="Times New Roman" panose="02020603050405020304" pitchFamily="18" charset="0"/>
              </a:defRPr>
            </a:lvl1pPr>
            <a:lvl2pPr marL="742950" indent="-285750" defTabSz="1031875">
              <a:defRPr sz="2400">
                <a:solidFill>
                  <a:schemeClr val="tx1"/>
                </a:solidFill>
                <a:latin typeface="Times New Roman" panose="02020603050405020304" pitchFamily="18" charset="0"/>
              </a:defRPr>
            </a:lvl2pPr>
            <a:lvl3pPr marL="1143000" indent="-228600" defTabSz="1031875">
              <a:defRPr sz="2400">
                <a:solidFill>
                  <a:schemeClr val="tx1"/>
                </a:solidFill>
                <a:latin typeface="Times New Roman" panose="02020603050405020304" pitchFamily="18" charset="0"/>
              </a:defRPr>
            </a:lvl3pPr>
            <a:lvl4pPr marL="1600200" indent="-228600" defTabSz="1031875">
              <a:defRPr sz="2400">
                <a:solidFill>
                  <a:schemeClr val="tx1"/>
                </a:solidFill>
                <a:latin typeface="Times New Roman" panose="02020603050405020304" pitchFamily="18" charset="0"/>
              </a:defRPr>
            </a:lvl4pPr>
            <a:lvl5pPr marL="2057400" indent="-228600" defTabSz="1031875">
              <a:defRPr sz="2400">
                <a:solidFill>
                  <a:schemeClr val="tx1"/>
                </a:solidFill>
                <a:latin typeface="Times New Roman" panose="02020603050405020304" pitchFamily="18" charset="0"/>
              </a:defRPr>
            </a:lvl5pPr>
            <a:lvl6pPr marL="2514600" indent="-228600" defTabSz="10318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0318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0318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031875"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000" b="1">
                <a:solidFill>
                  <a:schemeClr val="bg1"/>
                </a:solidFill>
                <a:latin typeface="Arial" panose="020B0604020202020204" pitchFamily="34" charset="0"/>
              </a:rPr>
              <a:t>Curry CW, et al. Mechanical dyssynchrony in dilated cardiomyopathy with intraventricular conduction delay as depicted by 3D tagged magnetic resonance imaging.  </a:t>
            </a:r>
            <a:r>
              <a:rPr lang="en-US" altLang="it-IT" sz="1000" b="1" i="1">
                <a:solidFill>
                  <a:schemeClr val="bg1"/>
                </a:solidFill>
                <a:latin typeface="Arial" panose="020B0604020202020204" pitchFamily="34" charset="0"/>
              </a:rPr>
              <a:t>Circ</a:t>
            </a:r>
            <a:r>
              <a:rPr lang="en-US" altLang="it-IT" sz="1000" b="1">
                <a:solidFill>
                  <a:schemeClr val="bg1"/>
                </a:solidFill>
                <a:latin typeface="Arial" panose="020B0604020202020204" pitchFamily="34" charset="0"/>
              </a:rPr>
              <a:t>.  2000;101:e2.</a:t>
            </a:r>
          </a:p>
        </p:txBody>
      </p:sp>
      <p:sp>
        <p:nvSpPr>
          <p:cNvPr id="86021" name="Text Box 5">
            <a:extLst>
              <a:ext uri="{FF2B5EF4-FFF2-40B4-BE49-F238E27FC236}">
                <a16:creationId xmlns:a16="http://schemas.microsoft.com/office/drawing/2014/main" id="{779C71B5-63F8-44F9-8FA3-608DCF1887C4}"/>
              </a:ext>
            </a:extLst>
          </p:cNvPr>
          <p:cNvSpPr txBox="1">
            <a:spLocks noChangeArrowheads="1"/>
          </p:cNvSpPr>
          <p:nvPr/>
        </p:nvSpPr>
        <p:spPr bwMode="auto">
          <a:xfrm>
            <a:off x="2835275" y="1743075"/>
            <a:ext cx="104775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3181" tIns="51590" rIns="103181" bIns="51590">
            <a:spAutoFit/>
          </a:bodyPr>
          <a:lstStyle>
            <a:lvl1pPr defTabSz="1031875">
              <a:defRPr sz="2400">
                <a:solidFill>
                  <a:schemeClr val="tx1"/>
                </a:solidFill>
                <a:latin typeface="Times New Roman" panose="02020603050405020304" pitchFamily="18" charset="0"/>
              </a:defRPr>
            </a:lvl1pPr>
            <a:lvl2pPr marL="742950" indent="-285750" defTabSz="1031875">
              <a:defRPr sz="2400">
                <a:solidFill>
                  <a:schemeClr val="tx1"/>
                </a:solidFill>
                <a:latin typeface="Times New Roman" panose="02020603050405020304" pitchFamily="18" charset="0"/>
              </a:defRPr>
            </a:lvl2pPr>
            <a:lvl3pPr marL="1143000" indent="-228600" defTabSz="1031875">
              <a:defRPr sz="2400">
                <a:solidFill>
                  <a:schemeClr val="tx1"/>
                </a:solidFill>
                <a:latin typeface="Times New Roman" panose="02020603050405020304" pitchFamily="18" charset="0"/>
              </a:defRPr>
            </a:lvl3pPr>
            <a:lvl4pPr marL="1600200" indent="-228600" defTabSz="1031875">
              <a:defRPr sz="2400">
                <a:solidFill>
                  <a:schemeClr val="tx1"/>
                </a:solidFill>
                <a:latin typeface="Times New Roman" panose="02020603050405020304" pitchFamily="18" charset="0"/>
              </a:defRPr>
            </a:lvl4pPr>
            <a:lvl5pPr marL="2057400" indent="-228600" defTabSz="1031875">
              <a:defRPr sz="2400">
                <a:solidFill>
                  <a:schemeClr val="tx1"/>
                </a:solidFill>
                <a:latin typeface="Times New Roman" panose="02020603050405020304" pitchFamily="18" charset="0"/>
              </a:defRPr>
            </a:lvl5pPr>
            <a:lvl6pPr marL="2514600" indent="-228600" defTabSz="10318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0318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0318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031875"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2000" b="1">
                <a:solidFill>
                  <a:schemeClr val="bg1"/>
                </a:solidFill>
                <a:latin typeface="Tempus Sans ITC" panose="04020404030D07020202" pitchFamily="82" charset="0"/>
              </a:rPr>
              <a:t>Normal</a:t>
            </a:r>
          </a:p>
        </p:txBody>
      </p:sp>
      <p:sp>
        <p:nvSpPr>
          <p:cNvPr id="86022" name="Text Box 6">
            <a:extLst>
              <a:ext uri="{FF2B5EF4-FFF2-40B4-BE49-F238E27FC236}">
                <a16:creationId xmlns:a16="http://schemas.microsoft.com/office/drawing/2014/main" id="{8C0D14CC-26AD-4774-89A9-BD74A3013493}"/>
              </a:ext>
            </a:extLst>
          </p:cNvPr>
          <p:cNvSpPr txBox="1">
            <a:spLocks noChangeArrowheads="1"/>
          </p:cNvSpPr>
          <p:nvPr/>
        </p:nvSpPr>
        <p:spPr bwMode="auto">
          <a:xfrm>
            <a:off x="5335588" y="1714500"/>
            <a:ext cx="325437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3181" tIns="51590" rIns="103181" bIns="51590">
            <a:spAutoFit/>
          </a:bodyPr>
          <a:lstStyle>
            <a:lvl1pPr defTabSz="1031875">
              <a:defRPr sz="2400">
                <a:solidFill>
                  <a:schemeClr val="tx1"/>
                </a:solidFill>
                <a:latin typeface="Times New Roman" panose="02020603050405020304" pitchFamily="18" charset="0"/>
              </a:defRPr>
            </a:lvl1pPr>
            <a:lvl2pPr marL="742950" indent="-285750" defTabSz="1031875">
              <a:defRPr sz="2400">
                <a:solidFill>
                  <a:schemeClr val="tx1"/>
                </a:solidFill>
                <a:latin typeface="Times New Roman" panose="02020603050405020304" pitchFamily="18" charset="0"/>
              </a:defRPr>
            </a:lvl2pPr>
            <a:lvl3pPr marL="1143000" indent="-228600" defTabSz="1031875">
              <a:defRPr sz="2400">
                <a:solidFill>
                  <a:schemeClr val="tx1"/>
                </a:solidFill>
                <a:latin typeface="Times New Roman" panose="02020603050405020304" pitchFamily="18" charset="0"/>
              </a:defRPr>
            </a:lvl3pPr>
            <a:lvl4pPr marL="1600200" indent="-228600" defTabSz="1031875">
              <a:defRPr sz="2400">
                <a:solidFill>
                  <a:schemeClr val="tx1"/>
                </a:solidFill>
                <a:latin typeface="Times New Roman" panose="02020603050405020304" pitchFamily="18" charset="0"/>
              </a:defRPr>
            </a:lvl4pPr>
            <a:lvl5pPr marL="2057400" indent="-228600" defTabSz="1031875">
              <a:defRPr sz="2400">
                <a:solidFill>
                  <a:schemeClr val="tx1"/>
                </a:solidFill>
                <a:latin typeface="Times New Roman" panose="02020603050405020304" pitchFamily="18" charset="0"/>
              </a:defRPr>
            </a:lvl5pPr>
            <a:lvl6pPr marL="2514600" indent="-228600" defTabSz="10318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0318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0318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031875"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2000" b="1">
                <a:solidFill>
                  <a:schemeClr val="bg1"/>
                </a:solidFill>
                <a:latin typeface="Tempus Sans ITC" panose="04020404030D07020202" pitchFamily="82" charset="0"/>
              </a:rPr>
              <a:t>Dilated Cardiomyopathy</a:t>
            </a:r>
          </a:p>
        </p:txBody>
      </p:sp>
      <p:sp>
        <p:nvSpPr>
          <p:cNvPr id="1633287" name="Text Box 7">
            <a:extLst>
              <a:ext uri="{FF2B5EF4-FFF2-40B4-BE49-F238E27FC236}">
                <a16:creationId xmlns:a16="http://schemas.microsoft.com/office/drawing/2014/main" id="{67BBA340-9077-428C-ACDC-C674D6D374D3}"/>
              </a:ext>
            </a:extLst>
          </p:cNvPr>
          <p:cNvSpPr txBox="1">
            <a:spLocks noChangeArrowheads="1"/>
          </p:cNvSpPr>
          <p:nvPr/>
        </p:nvSpPr>
        <p:spPr bwMode="auto">
          <a:xfrm>
            <a:off x="709613" y="2397125"/>
            <a:ext cx="957262"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3181" tIns="51590" rIns="103181" bIns="51590">
            <a:spAutoFit/>
          </a:bodyPr>
          <a:lstStyle>
            <a:lvl1pPr defTabSz="1031875">
              <a:defRPr sz="2400">
                <a:solidFill>
                  <a:schemeClr val="tx1"/>
                </a:solidFill>
                <a:latin typeface="Times New Roman" panose="02020603050405020304" pitchFamily="18" charset="0"/>
              </a:defRPr>
            </a:lvl1pPr>
            <a:lvl2pPr marL="515938" defTabSz="1031875">
              <a:defRPr sz="2400">
                <a:solidFill>
                  <a:schemeClr val="tx1"/>
                </a:solidFill>
                <a:latin typeface="Times New Roman" panose="02020603050405020304" pitchFamily="18" charset="0"/>
              </a:defRPr>
            </a:lvl2pPr>
            <a:lvl3pPr marL="1031875" defTabSz="1031875">
              <a:defRPr sz="2400">
                <a:solidFill>
                  <a:schemeClr val="tx1"/>
                </a:solidFill>
                <a:latin typeface="Times New Roman" panose="02020603050405020304" pitchFamily="18" charset="0"/>
              </a:defRPr>
            </a:lvl3pPr>
            <a:lvl4pPr marL="1547813" defTabSz="1031875">
              <a:defRPr sz="2400">
                <a:solidFill>
                  <a:schemeClr val="tx1"/>
                </a:solidFill>
                <a:latin typeface="Times New Roman" panose="02020603050405020304" pitchFamily="18" charset="0"/>
              </a:defRPr>
            </a:lvl4pPr>
            <a:lvl5pPr marL="2063750" defTabSz="1031875">
              <a:defRPr sz="2400">
                <a:solidFill>
                  <a:schemeClr val="tx1"/>
                </a:solidFill>
                <a:latin typeface="Times New Roman" panose="02020603050405020304" pitchFamily="18" charset="0"/>
              </a:defRPr>
            </a:lvl5pPr>
            <a:lvl6pPr marL="2520950" defTabSz="1031875" eaLnBrk="0" fontAlgn="base" hangingPunct="0">
              <a:spcBef>
                <a:spcPct val="0"/>
              </a:spcBef>
              <a:spcAft>
                <a:spcPct val="0"/>
              </a:spcAft>
              <a:defRPr sz="2400">
                <a:solidFill>
                  <a:schemeClr val="tx1"/>
                </a:solidFill>
                <a:latin typeface="Times New Roman" panose="02020603050405020304" pitchFamily="18" charset="0"/>
              </a:defRPr>
            </a:lvl6pPr>
            <a:lvl7pPr marL="2978150" defTabSz="1031875" eaLnBrk="0" fontAlgn="base" hangingPunct="0">
              <a:spcBef>
                <a:spcPct val="0"/>
              </a:spcBef>
              <a:spcAft>
                <a:spcPct val="0"/>
              </a:spcAft>
              <a:defRPr sz="2400">
                <a:solidFill>
                  <a:schemeClr val="tx1"/>
                </a:solidFill>
                <a:latin typeface="Times New Roman" panose="02020603050405020304" pitchFamily="18" charset="0"/>
              </a:defRPr>
            </a:lvl7pPr>
            <a:lvl8pPr marL="3435350" defTabSz="1031875" eaLnBrk="0" fontAlgn="base" hangingPunct="0">
              <a:spcBef>
                <a:spcPct val="0"/>
              </a:spcBef>
              <a:spcAft>
                <a:spcPct val="0"/>
              </a:spcAft>
              <a:defRPr sz="2400">
                <a:solidFill>
                  <a:schemeClr val="tx1"/>
                </a:solidFill>
                <a:latin typeface="Times New Roman" panose="02020603050405020304" pitchFamily="18" charset="0"/>
              </a:defRPr>
            </a:lvl8pPr>
            <a:lvl9pPr marL="3892550" defTabSz="1031875" eaLnBrk="0" fontAlgn="base" hangingPunct="0">
              <a:spcBef>
                <a:spcPct val="0"/>
              </a:spcBef>
              <a:spcAft>
                <a:spcPct val="0"/>
              </a:spcAft>
              <a:defRPr sz="2400">
                <a:solidFill>
                  <a:schemeClr val="tx1"/>
                </a:solidFill>
                <a:latin typeface="Times New Roman" panose="02020603050405020304" pitchFamily="18" charset="0"/>
              </a:defRPr>
            </a:lvl9pPr>
          </a:lstStyle>
          <a:p>
            <a:pPr algn="r">
              <a:defRPr/>
            </a:pPr>
            <a:r>
              <a:rPr lang="en-US" altLang="it-IT" sz="2000" b="1">
                <a:solidFill>
                  <a:schemeClr val="accent1"/>
                </a:solidFill>
                <a:effectLst>
                  <a:outerShdw blurRad="38100" dist="38100" dir="2700000" algn="tl">
                    <a:srgbClr val="000000"/>
                  </a:outerShdw>
                </a:effectLst>
                <a:latin typeface="Tempus Sans ITC" panose="04020404030D07020202" pitchFamily="82" charset="0"/>
              </a:rPr>
              <a:t>Longer</a:t>
            </a:r>
          </a:p>
        </p:txBody>
      </p:sp>
      <p:sp>
        <p:nvSpPr>
          <p:cNvPr id="1633288" name="Text Box 8">
            <a:extLst>
              <a:ext uri="{FF2B5EF4-FFF2-40B4-BE49-F238E27FC236}">
                <a16:creationId xmlns:a16="http://schemas.microsoft.com/office/drawing/2014/main" id="{AED26548-FDE0-4BEB-843D-592AC80CBAD2}"/>
              </a:ext>
            </a:extLst>
          </p:cNvPr>
          <p:cNvSpPr txBox="1">
            <a:spLocks noChangeArrowheads="1"/>
          </p:cNvSpPr>
          <p:nvPr/>
        </p:nvSpPr>
        <p:spPr bwMode="auto">
          <a:xfrm>
            <a:off x="687388" y="5000625"/>
            <a:ext cx="979487"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3181" tIns="51590" rIns="103181" bIns="51590">
            <a:spAutoFit/>
          </a:bodyPr>
          <a:lstStyle>
            <a:lvl1pPr defTabSz="1031875">
              <a:defRPr sz="2400">
                <a:solidFill>
                  <a:schemeClr val="tx1"/>
                </a:solidFill>
                <a:latin typeface="Times New Roman" panose="02020603050405020304" pitchFamily="18" charset="0"/>
              </a:defRPr>
            </a:lvl1pPr>
            <a:lvl2pPr marL="515938" defTabSz="1031875">
              <a:defRPr sz="2400">
                <a:solidFill>
                  <a:schemeClr val="tx1"/>
                </a:solidFill>
                <a:latin typeface="Times New Roman" panose="02020603050405020304" pitchFamily="18" charset="0"/>
              </a:defRPr>
            </a:lvl2pPr>
            <a:lvl3pPr marL="1031875" defTabSz="1031875">
              <a:defRPr sz="2400">
                <a:solidFill>
                  <a:schemeClr val="tx1"/>
                </a:solidFill>
                <a:latin typeface="Times New Roman" panose="02020603050405020304" pitchFamily="18" charset="0"/>
              </a:defRPr>
            </a:lvl3pPr>
            <a:lvl4pPr marL="1547813" defTabSz="1031875">
              <a:defRPr sz="2400">
                <a:solidFill>
                  <a:schemeClr val="tx1"/>
                </a:solidFill>
                <a:latin typeface="Times New Roman" panose="02020603050405020304" pitchFamily="18" charset="0"/>
              </a:defRPr>
            </a:lvl4pPr>
            <a:lvl5pPr marL="2063750" defTabSz="1031875">
              <a:defRPr sz="2400">
                <a:solidFill>
                  <a:schemeClr val="tx1"/>
                </a:solidFill>
                <a:latin typeface="Times New Roman" panose="02020603050405020304" pitchFamily="18" charset="0"/>
              </a:defRPr>
            </a:lvl5pPr>
            <a:lvl6pPr marL="2520950" defTabSz="1031875" eaLnBrk="0" fontAlgn="base" hangingPunct="0">
              <a:spcBef>
                <a:spcPct val="0"/>
              </a:spcBef>
              <a:spcAft>
                <a:spcPct val="0"/>
              </a:spcAft>
              <a:defRPr sz="2400">
                <a:solidFill>
                  <a:schemeClr val="tx1"/>
                </a:solidFill>
                <a:latin typeface="Times New Roman" panose="02020603050405020304" pitchFamily="18" charset="0"/>
              </a:defRPr>
            </a:lvl6pPr>
            <a:lvl7pPr marL="2978150" defTabSz="1031875" eaLnBrk="0" fontAlgn="base" hangingPunct="0">
              <a:spcBef>
                <a:spcPct val="0"/>
              </a:spcBef>
              <a:spcAft>
                <a:spcPct val="0"/>
              </a:spcAft>
              <a:defRPr sz="2400">
                <a:solidFill>
                  <a:schemeClr val="tx1"/>
                </a:solidFill>
                <a:latin typeface="Times New Roman" panose="02020603050405020304" pitchFamily="18" charset="0"/>
              </a:defRPr>
            </a:lvl7pPr>
            <a:lvl8pPr marL="3435350" defTabSz="1031875" eaLnBrk="0" fontAlgn="base" hangingPunct="0">
              <a:spcBef>
                <a:spcPct val="0"/>
              </a:spcBef>
              <a:spcAft>
                <a:spcPct val="0"/>
              </a:spcAft>
              <a:defRPr sz="2400">
                <a:solidFill>
                  <a:schemeClr val="tx1"/>
                </a:solidFill>
                <a:latin typeface="Times New Roman" panose="02020603050405020304" pitchFamily="18" charset="0"/>
              </a:defRPr>
            </a:lvl8pPr>
            <a:lvl9pPr marL="3892550" defTabSz="1031875" eaLnBrk="0" fontAlgn="base" hangingPunct="0">
              <a:spcBef>
                <a:spcPct val="0"/>
              </a:spcBef>
              <a:spcAft>
                <a:spcPct val="0"/>
              </a:spcAft>
              <a:defRPr sz="2400">
                <a:solidFill>
                  <a:schemeClr val="tx1"/>
                </a:solidFill>
                <a:latin typeface="Times New Roman" panose="02020603050405020304" pitchFamily="18" charset="0"/>
              </a:defRPr>
            </a:lvl9pPr>
          </a:lstStyle>
          <a:p>
            <a:pPr algn="r">
              <a:defRPr/>
            </a:pPr>
            <a:r>
              <a:rPr lang="en-US" altLang="it-IT" sz="2000" b="1">
                <a:solidFill>
                  <a:schemeClr val="accent1"/>
                </a:solidFill>
                <a:effectLst>
                  <a:outerShdw blurRad="38100" dist="38100" dir="2700000" algn="tl">
                    <a:srgbClr val="000000"/>
                  </a:outerShdw>
                </a:effectLst>
                <a:latin typeface="Tempus Sans ITC" panose="04020404030D07020202" pitchFamily="82" charset="0"/>
              </a:rPr>
              <a:t>Shorter</a:t>
            </a:r>
          </a:p>
        </p:txBody>
      </p:sp>
      <p:sp>
        <p:nvSpPr>
          <p:cNvPr id="1633289" name="Text Box 9">
            <a:extLst>
              <a:ext uri="{FF2B5EF4-FFF2-40B4-BE49-F238E27FC236}">
                <a16:creationId xmlns:a16="http://schemas.microsoft.com/office/drawing/2014/main" id="{E8C7E02A-1CDB-4B26-A098-669555A9CF31}"/>
              </a:ext>
            </a:extLst>
          </p:cNvPr>
          <p:cNvSpPr txBox="1">
            <a:spLocks noChangeArrowheads="1"/>
          </p:cNvSpPr>
          <p:nvPr/>
        </p:nvSpPr>
        <p:spPr bwMode="auto">
          <a:xfrm>
            <a:off x="647700" y="3698875"/>
            <a:ext cx="101917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3181" tIns="51590" rIns="103181" bIns="51590">
            <a:spAutoFit/>
          </a:bodyPr>
          <a:lstStyle>
            <a:lvl1pPr defTabSz="1031875">
              <a:defRPr sz="2400">
                <a:solidFill>
                  <a:schemeClr val="tx1"/>
                </a:solidFill>
                <a:latin typeface="Times New Roman" panose="02020603050405020304" pitchFamily="18" charset="0"/>
              </a:defRPr>
            </a:lvl1pPr>
            <a:lvl2pPr marL="515938" defTabSz="1031875">
              <a:defRPr sz="2400">
                <a:solidFill>
                  <a:schemeClr val="tx1"/>
                </a:solidFill>
                <a:latin typeface="Times New Roman" panose="02020603050405020304" pitchFamily="18" charset="0"/>
              </a:defRPr>
            </a:lvl2pPr>
            <a:lvl3pPr marL="1031875" defTabSz="1031875">
              <a:defRPr sz="2400">
                <a:solidFill>
                  <a:schemeClr val="tx1"/>
                </a:solidFill>
                <a:latin typeface="Times New Roman" panose="02020603050405020304" pitchFamily="18" charset="0"/>
              </a:defRPr>
            </a:lvl3pPr>
            <a:lvl4pPr marL="1547813" defTabSz="1031875">
              <a:defRPr sz="2400">
                <a:solidFill>
                  <a:schemeClr val="tx1"/>
                </a:solidFill>
                <a:latin typeface="Times New Roman" panose="02020603050405020304" pitchFamily="18" charset="0"/>
              </a:defRPr>
            </a:lvl4pPr>
            <a:lvl5pPr marL="2063750" defTabSz="1031875">
              <a:defRPr sz="2400">
                <a:solidFill>
                  <a:schemeClr val="tx1"/>
                </a:solidFill>
                <a:latin typeface="Times New Roman" panose="02020603050405020304" pitchFamily="18" charset="0"/>
              </a:defRPr>
            </a:lvl5pPr>
            <a:lvl6pPr marL="2520950" defTabSz="1031875" eaLnBrk="0" fontAlgn="base" hangingPunct="0">
              <a:spcBef>
                <a:spcPct val="0"/>
              </a:spcBef>
              <a:spcAft>
                <a:spcPct val="0"/>
              </a:spcAft>
              <a:defRPr sz="2400">
                <a:solidFill>
                  <a:schemeClr val="tx1"/>
                </a:solidFill>
                <a:latin typeface="Times New Roman" panose="02020603050405020304" pitchFamily="18" charset="0"/>
              </a:defRPr>
            </a:lvl6pPr>
            <a:lvl7pPr marL="2978150" defTabSz="1031875" eaLnBrk="0" fontAlgn="base" hangingPunct="0">
              <a:spcBef>
                <a:spcPct val="0"/>
              </a:spcBef>
              <a:spcAft>
                <a:spcPct val="0"/>
              </a:spcAft>
              <a:defRPr sz="2400">
                <a:solidFill>
                  <a:schemeClr val="tx1"/>
                </a:solidFill>
                <a:latin typeface="Times New Roman" panose="02020603050405020304" pitchFamily="18" charset="0"/>
              </a:defRPr>
            </a:lvl7pPr>
            <a:lvl8pPr marL="3435350" defTabSz="1031875" eaLnBrk="0" fontAlgn="base" hangingPunct="0">
              <a:spcBef>
                <a:spcPct val="0"/>
              </a:spcBef>
              <a:spcAft>
                <a:spcPct val="0"/>
              </a:spcAft>
              <a:defRPr sz="2400">
                <a:solidFill>
                  <a:schemeClr val="tx1"/>
                </a:solidFill>
                <a:latin typeface="Times New Roman" panose="02020603050405020304" pitchFamily="18" charset="0"/>
              </a:defRPr>
            </a:lvl8pPr>
            <a:lvl9pPr marL="3892550" defTabSz="1031875" eaLnBrk="0" fontAlgn="base" hangingPunct="0">
              <a:spcBef>
                <a:spcPct val="0"/>
              </a:spcBef>
              <a:spcAft>
                <a:spcPct val="0"/>
              </a:spcAft>
              <a:defRPr sz="2400">
                <a:solidFill>
                  <a:schemeClr val="tx1"/>
                </a:solidFill>
                <a:latin typeface="Times New Roman" panose="02020603050405020304" pitchFamily="18" charset="0"/>
              </a:defRPr>
            </a:lvl9pPr>
          </a:lstStyle>
          <a:p>
            <a:pPr algn="r">
              <a:defRPr/>
            </a:pPr>
            <a:r>
              <a:rPr lang="en-US" altLang="it-IT" sz="2000" b="1">
                <a:solidFill>
                  <a:schemeClr val="accent1"/>
                </a:solidFill>
                <a:effectLst>
                  <a:outerShdw blurRad="38100" dist="38100" dir="2700000" algn="tl">
                    <a:srgbClr val="000000"/>
                  </a:outerShdw>
                </a:effectLst>
                <a:latin typeface="Tempus Sans ITC" panose="04020404030D07020202" pitchFamily="82" charset="0"/>
              </a:rPr>
              <a:t>Relaxed</a:t>
            </a:r>
          </a:p>
        </p:txBody>
      </p:sp>
      <p:sp>
        <p:nvSpPr>
          <p:cNvPr id="1633290" name="Text Box 10">
            <a:extLst>
              <a:ext uri="{FF2B5EF4-FFF2-40B4-BE49-F238E27FC236}">
                <a16:creationId xmlns:a16="http://schemas.microsoft.com/office/drawing/2014/main" id="{C00087D5-6C30-478D-92CA-A3D635B54E79}"/>
              </a:ext>
            </a:extLst>
          </p:cNvPr>
          <p:cNvSpPr txBox="1">
            <a:spLocks noChangeArrowheads="1"/>
          </p:cNvSpPr>
          <p:nvPr/>
        </p:nvSpPr>
        <p:spPr bwMode="auto">
          <a:xfrm>
            <a:off x="3346450" y="2201863"/>
            <a:ext cx="1046163"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3181" tIns="51590" rIns="103181" bIns="51590">
            <a:spAutoFit/>
          </a:bodyPr>
          <a:lstStyle>
            <a:lvl1pPr defTabSz="1031875">
              <a:defRPr sz="2400">
                <a:solidFill>
                  <a:schemeClr val="tx1"/>
                </a:solidFill>
                <a:latin typeface="Times New Roman" panose="02020603050405020304" pitchFamily="18" charset="0"/>
              </a:defRPr>
            </a:lvl1pPr>
            <a:lvl2pPr marL="515938" defTabSz="1031875">
              <a:defRPr sz="2400">
                <a:solidFill>
                  <a:schemeClr val="tx1"/>
                </a:solidFill>
                <a:latin typeface="Times New Roman" panose="02020603050405020304" pitchFamily="18" charset="0"/>
              </a:defRPr>
            </a:lvl2pPr>
            <a:lvl3pPr marL="1031875" defTabSz="1031875">
              <a:defRPr sz="2400">
                <a:solidFill>
                  <a:schemeClr val="tx1"/>
                </a:solidFill>
                <a:latin typeface="Times New Roman" panose="02020603050405020304" pitchFamily="18" charset="0"/>
              </a:defRPr>
            </a:lvl3pPr>
            <a:lvl4pPr marL="1547813" defTabSz="1031875">
              <a:defRPr sz="2400">
                <a:solidFill>
                  <a:schemeClr val="tx1"/>
                </a:solidFill>
                <a:latin typeface="Times New Roman" panose="02020603050405020304" pitchFamily="18" charset="0"/>
              </a:defRPr>
            </a:lvl4pPr>
            <a:lvl5pPr marL="2063750" defTabSz="1031875">
              <a:defRPr sz="2400">
                <a:solidFill>
                  <a:schemeClr val="tx1"/>
                </a:solidFill>
                <a:latin typeface="Times New Roman" panose="02020603050405020304" pitchFamily="18" charset="0"/>
              </a:defRPr>
            </a:lvl5pPr>
            <a:lvl6pPr marL="2520950" defTabSz="1031875" eaLnBrk="0" fontAlgn="base" hangingPunct="0">
              <a:spcBef>
                <a:spcPct val="0"/>
              </a:spcBef>
              <a:spcAft>
                <a:spcPct val="0"/>
              </a:spcAft>
              <a:defRPr sz="2400">
                <a:solidFill>
                  <a:schemeClr val="tx1"/>
                </a:solidFill>
                <a:latin typeface="Times New Roman" panose="02020603050405020304" pitchFamily="18" charset="0"/>
              </a:defRPr>
            </a:lvl6pPr>
            <a:lvl7pPr marL="2978150" defTabSz="1031875" eaLnBrk="0" fontAlgn="base" hangingPunct="0">
              <a:spcBef>
                <a:spcPct val="0"/>
              </a:spcBef>
              <a:spcAft>
                <a:spcPct val="0"/>
              </a:spcAft>
              <a:defRPr sz="2400">
                <a:solidFill>
                  <a:schemeClr val="tx1"/>
                </a:solidFill>
                <a:latin typeface="Times New Roman" panose="02020603050405020304" pitchFamily="18" charset="0"/>
              </a:defRPr>
            </a:lvl7pPr>
            <a:lvl8pPr marL="3435350" defTabSz="1031875" eaLnBrk="0" fontAlgn="base" hangingPunct="0">
              <a:spcBef>
                <a:spcPct val="0"/>
              </a:spcBef>
              <a:spcAft>
                <a:spcPct val="0"/>
              </a:spcAft>
              <a:defRPr sz="2400">
                <a:solidFill>
                  <a:schemeClr val="tx1"/>
                </a:solidFill>
                <a:latin typeface="Times New Roman" panose="02020603050405020304" pitchFamily="18" charset="0"/>
              </a:defRPr>
            </a:lvl8pPr>
            <a:lvl9pPr marL="3892550" defTabSz="1031875"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it-IT" sz="1800" b="1">
                <a:solidFill>
                  <a:schemeClr val="bg1"/>
                </a:solidFill>
                <a:effectLst>
                  <a:outerShdw blurRad="38100" dist="38100" dir="2700000" algn="tl">
                    <a:srgbClr val="000000"/>
                  </a:outerShdw>
                </a:effectLst>
                <a:latin typeface="Tempus Sans ITC" panose="04020404030D07020202" pitchFamily="82" charset="0"/>
              </a:rPr>
              <a:t>SEPTUM</a:t>
            </a:r>
          </a:p>
        </p:txBody>
      </p:sp>
      <p:sp>
        <p:nvSpPr>
          <p:cNvPr id="86027" name="Line 11">
            <a:extLst>
              <a:ext uri="{FF2B5EF4-FFF2-40B4-BE49-F238E27FC236}">
                <a16:creationId xmlns:a16="http://schemas.microsoft.com/office/drawing/2014/main" id="{CA3071C9-2086-4E87-B9D0-09AF22EBCA16}"/>
              </a:ext>
            </a:extLst>
          </p:cNvPr>
          <p:cNvSpPr>
            <a:spLocks noChangeShapeType="1"/>
          </p:cNvSpPr>
          <p:nvPr/>
        </p:nvSpPr>
        <p:spPr bwMode="auto">
          <a:xfrm>
            <a:off x="4511675" y="2373313"/>
            <a:ext cx="190500" cy="1052512"/>
          </a:xfrm>
          <a:prstGeom prst="line">
            <a:avLst/>
          </a:prstGeom>
          <a:noFill/>
          <a:ln w="1905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33292" name="Text Box 12">
            <a:extLst>
              <a:ext uri="{FF2B5EF4-FFF2-40B4-BE49-F238E27FC236}">
                <a16:creationId xmlns:a16="http://schemas.microsoft.com/office/drawing/2014/main" id="{599CFCBE-2ACE-4C84-BE57-725BFED1D25D}"/>
              </a:ext>
            </a:extLst>
          </p:cNvPr>
          <p:cNvSpPr txBox="1">
            <a:spLocks noChangeArrowheads="1"/>
          </p:cNvSpPr>
          <p:nvPr/>
        </p:nvSpPr>
        <p:spPr bwMode="auto">
          <a:xfrm>
            <a:off x="2133600" y="2201863"/>
            <a:ext cx="720725"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3181" tIns="51590" rIns="103181" bIns="51590">
            <a:spAutoFit/>
          </a:bodyPr>
          <a:lstStyle>
            <a:lvl1pPr defTabSz="1031875">
              <a:defRPr sz="2400">
                <a:solidFill>
                  <a:schemeClr val="tx1"/>
                </a:solidFill>
                <a:latin typeface="Times New Roman" panose="02020603050405020304" pitchFamily="18" charset="0"/>
              </a:defRPr>
            </a:lvl1pPr>
            <a:lvl2pPr marL="515938" defTabSz="1031875">
              <a:defRPr sz="2400">
                <a:solidFill>
                  <a:schemeClr val="tx1"/>
                </a:solidFill>
                <a:latin typeface="Times New Roman" panose="02020603050405020304" pitchFamily="18" charset="0"/>
              </a:defRPr>
            </a:lvl2pPr>
            <a:lvl3pPr marL="1031875" defTabSz="1031875">
              <a:defRPr sz="2400">
                <a:solidFill>
                  <a:schemeClr val="tx1"/>
                </a:solidFill>
                <a:latin typeface="Times New Roman" panose="02020603050405020304" pitchFamily="18" charset="0"/>
              </a:defRPr>
            </a:lvl3pPr>
            <a:lvl4pPr marL="1547813" defTabSz="1031875">
              <a:defRPr sz="2400">
                <a:solidFill>
                  <a:schemeClr val="tx1"/>
                </a:solidFill>
                <a:latin typeface="Times New Roman" panose="02020603050405020304" pitchFamily="18" charset="0"/>
              </a:defRPr>
            </a:lvl4pPr>
            <a:lvl5pPr marL="2063750" defTabSz="1031875">
              <a:defRPr sz="2400">
                <a:solidFill>
                  <a:schemeClr val="tx1"/>
                </a:solidFill>
                <a:latin typeface="Times New Roman" panose="02020603050405020304" pitchFamily="18" charset="0"/>
              </a:defRPr>
            </a:lvl5pPr>
            <a:lvl6pPr marL="2520950" defTabSz="1031875" eaLnBrk="0" fontAlgn="base" hangingPunct="0">
              <a:spcBef>
                <a:spcPct val="0"/>
              </a:spcBef>
              <a:spcAft>
                <a:spcPct val="0"/>
              </a:spcAft>
              <a:defRPr sz="2400">
                <a:solidFill>
                  <a:schemeClr val="tx1"/>
                </a:solidFill>
                <a:latin typeface="Times New Roman" panose="02020603050405020304" pitchFamily="18" charset="0"/>
              </a:defRPr>
            </a:lvl6pPr>
            <a:lvl7pPr marL="2978150" defTabSz="1031875" eaLnBrk="0" fontAlgn="base" hangingPunct="0">
              <a:spcBef>
                <a:spcPct val="0"/>
              </a:spcBef>
              <a:spcAft>
                <a:spcPct val="0"/>
              </a:spcAft>
              <a:defRPr sz="2400">
                <a:solidFill>
                  <a:schemeClr val="tx1"/>
                </a:solidFill>
                <a:latin typeface="Times New Roman" panose="02020603050405020304" pitchFamily="18" charset="0"/>
              </a:defRPr>
            </a:lvl7pPr>
            <a:lvl8pPr marL="3435350" defTabSz="1031875" eaLnBrk="0" fontAlgn="base" hangingPunct="0">
              <a:spcBef>
                <a:spcPct val="0"/>
              </a:spcBef>
              <a:spcAft>
                <a:spcPct val="0"/>
              </a:spcAft>
              <a:defRPr sz="2400">
                <a:solidFill>
                  <a:schemeClr val="tx1"/>
                </a:solidFill>
                <a:latin typeface="Times New Roman" panose="02020603050405020304" pitchFamily="18" charset="0"/>
              </a:defRPr>
            </a:lvl8pPr>
            <a:lvl9pPr marL="3892550" defTabSz="1031875"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it-IT" sz="1800" b="1">
                <a:solidFill>
                  <a:schemeClr val="bg1"/>
                </a:solidFill>
                <a:effectLst>
                  <a:outerShdw blurRad="38100" dist="38100" dir="2700000" algn="tl">
                    <a:srgbClr val="000000"/>
                  </a:outerShdw>
                </a:effectLst>
                <a:latin typeface="Tempus Sans ITC" panose="04020404030D07020202" pitchFamily="82" charset="0"/>
              </a:rPr>
              <a:t>BASE</a:t>
            </a:r>
          </a:p>
        </p:txBody>
      </p:sp>
      <p:sp>
        <p:nvSpPr>
          <p:cNvPr id="1633293" name="Text Box 13">
            <a:extLst>
              <a:ext uri="{FF2B5EF4-FFF2-40B4-BE49-F238E27FC236}">
                <a16:creationId xmlns:a16="http://schemas.microsoft.com/office/drawing/2014/main" id="{6BA0B498-BA7C-4C98-942B-CC98EB94E96E}"/>
              </a:ext>
            </a:extLst>
          </p:cNvPr>
          <p:cNvSpPr txBox="1">
            <a:spLocks noChangeArrowheads="1"/>
          </p:cNvSpPr>
          <p:nvPr/>
        </p:nvSpPr>
        <p:spPr bwMode="auto">
          <a:xfrm>
            <a:off x="4065588" y="4984750"/>
            <a:ext cx="82867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3181" tIns="51590" rIns="103181" bIns="51590">
            <a:spAutoFit/>
          </a:bodyPr>
          <a:lstStyle>
            <a:lvl1pPr defTabSz="1031875">
              <a:defRPr sz="2400">
                <a:solidFill>
                  <a:schemeClr val="tx1"/>
                </a:solidFill>
                <a:latin typeface="Times New Roman" panose="02020603050405020304" pitchFamily="18" charset="0"/>
              </a:defRPr>
            </a:lvl1pPr>
            <a:lvl2pPr marL="515938" defTabSz="1031875">
              <a:defRPr sz="2400">
                <a:solidFill>
                  <a:schemeClr val="tx1"/>
                </a:solidFill>
                <a:latin typeface="Times New Roman" panose="02020603050405020304" pitchFamily="18" charset="0"/>
              </a:defRPr>
            </a:lvl2pPr>
            <a:lvl3pPr marL="1031875" defTabSz="1031875">
              <a:defRPr sz="2400">
                <a:solidFill>
                  <a:schemeClr val="tx1"/>
                </a:solidFill>
                <a:latin typeface="Times New Roman" panose="02020603050405020304" pitchFamily="18" charset="0"/>
              </a:defRPr>
            </a:lvl3pPr>
            <a:lvl4pPr marL="1547813" defTabSz="1031875">
              <a:defRPr sz="2400">
                <a:solidFill>
                  <a:schemeClr val="tx1"/>
                </a:solidFill>
                <a:latin typeface="Times New Roman" panose="02020603050405020304" pitchFamily="18" charset="0"/>
              </a:defRPr>
            </a:lvl4pPr>
            <a:lvl5pPr marL="2063750" defTabSz="1031875">
              <a:defRPr sz="2400">
                <a:solidFill>
                  <a:schemeClr val="tx1"/>
                </a:solidFill>
                <a:latin typeface="Times New Roman" panose="02020603050405020304" pitchFamily="18" charset="0"/>
              </a:defRPr>
            </a:lvl5pPr>
            <a:lvl6pPr marL="2520950" defTabSz="1031875" eaLnBrk="0" fontAlgn="base" hangingPunct="0">
              <a:spcBef>
                <a:spcPct val="0"/>
              </a:spcBef>
              <a:spcAft>
                <a:spcPct val="0"/>
              </a:spcAft>
              <a:defRPr sz="2400">
                <a:solidFill>
                  <a:schemeClr val="tx1"/>
                </a:solidFill>
                <a:latin typeface="Times New Roman" panose="02020603050405020304" pitchFamily="18" charset="0"/>
              </a:defRPr>
            </a:lvl6pPr>
            <a:lvl7pPr marL="2978150" defTabSz="1031875" eaLnBrk="0" fontAlgn="base" hangingPunct="0">
              <a:spcBef>
                <a:spcPct val="0"/>
              </a:spcBef>
              <a:spcAft>
                <a:spcPct val="0"/>
              </a:spcAft>
              <a:defRPr sz="2400">
                <a:solidFill>
                  <a:schemeClr val="tx1"/>
                </a:solidFill>
                <a:latin typeface="Times New Roman" panose="02020603050405020304" pitchFamily="18" charset="0"/>
              </a:defRPr>
            </a:lvl7pPr>
            <a:lvl8pPr marL="3435350" defTabSz="1031875" eaLnBrk="0" fontAlgn="base" hangingPunct="0">
              <a:spcBef>
                <a:spcPct val="0"/>
              </a:spcBef>
              <a:spcAft>
                <a:spcPct val="0"/>
              </a:spcAft>
              <a:defRPr sz="2400">
                <a:solidFill>
                  <a:schemeClr val="tx1"/>
                </a:solidFill>
                <a:latin typeface="Times New Roman" panose="02020603050405020304" pitchFamily="18" charset="0"/>
              </a:defRPr>
            </a:lvl8pPr>
            <a:lvl9pPr marL="3892550" defTabSz="1031875"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it-IT" sz="1800" b="1">
                <a:solidFill>
                  <a:schemeClr val="bg1"/>
                </a:solidFill>
                <a:effectLst>
                  <a:outerShdw blurRad="38100" dist="38100" dir="2700000" algn="tl">
                    <a:srgbClr val="000000"/>
                  </a:outerShdw>
                </a:effectLst>
                <a:latin typeface="Arial" panose="020B0604020202020204" pitchFamily="34" charset="0"/>
              </a:rPr>
              <a:t>APEX</a:t>
            </a:r>
          </a:p>
        </p:txBody>
      </p:sp>
      <p:sp>
        <p:nvSpPr>
          <p:cNvPr id="1633294" name="Rectangle 14">
            <a:extLst>
              <a:ext uri="{FF2B5EF4-FFF2-40B4-BE49-F238E27FC236}">
                <a16:creationId xmlns:a16="http://schemas.microsoft.com/office/drawing/2014/main" id="{15ED3383-9991-48E9-A657-5399CD721589}"/>
              </a:ext>
            </a:extLst>
          </p:cNvPr>
          <p:cNvSpPr>
            <a:spLocks noGrp="1" noChangeArrowheads="1"/>
          </p:cNvSpPr>
          <p:nvPr>
            <p:ph type="title"/>
          </p:nvPr>
        </p:nvSpPr>
        <p:spPr>
          <a:xfrm>
            <a:off x="685800" y="884238"/>
            <a:ext cx="7772400" cy="349250"/>
          </a:xfrm>
        </p:spPr>
        <p:txBody>
          <a:bodyPr lIns="91432" tIns="45716" rIns="91432" bIns="45716" anchor="t"/>
          <a:lstStyle/>
          <a:p>
            <a:pPr>
              <a:defRPr/>
            </a:pPr>
            <a:r>
              <a:rPr lang="en-US" altLang="it-IT">
                <a:latin typeface="Tempus Sans ITC" panose="04020404030D07020202" pitchFamily="82" charset="0"/>
              </a:rPr>
              <a:t>Abnormal Local Wall </a:t>
            </a:r>
            <a:r>
              <a:rPr lang="fr-BE" altLang="it-IT">
                <a:latin typeface="Tempus Sans ITC" panose="04020404030D07020202" pitchFamily="82" charset="0"/>
              </a:rPr>
              <a:t>Motion &amp; </a:t>
            </a:r>
            <a:r>
              <a:rPr lang="en-US" altLang="it-IT">
                <a:latin typeface="Tempus Sans ITC" panose="04020404030D07020202" pitchFamily="82" charset="0"/>
              </a:rPr>
              <a:t>Strain</a:t>
            </a:r>
          </a:p>
        </p:txBody>
      </p:sp>
      <p:pic>
        <p:nvPicPr>
          <p:cNvPr id="1633295" name="Kass Dcm00.avi">
            <a:hlinkClick r:id="" action="ppaction://media"/>
            <a:extLst>
              <a:ext uri="{FF2B5EF4-FFF2-40B4-BE49-F238E27FC236}">
                <a16:creationId xmlns:a16="http://schemas.microsoft.com/office/drawing/2014/main" id="{A905EF40-D65A-4E97-A0B1-C1291A6D07FC}"/>
              </a:ext>
            </a:extLst>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t="3720" r="1451" b="1877"/>
          <a:stretch>
            <a:fillRect/>
          </a:stretch>
        </p:blipFill>
        <p:spPr bwMode="auto">
          <a:xfrm>
            <a:off x="5260975" y="2147888"/>
            <a:ext cx="3405188"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32" name="Rectangle 16">
            <a:extLst>
              <a:ext uri="{FF2B5EF4-FFF2-40B4-BE49-F238E27FC236}">
                <a16:creationId xmlns:a16="http://schemas.microsoft.com/office/drawing/2014/main" id="{112FA10C-5469-4460-A4AD-FEEC53238E86}"/>
              </a:ext>
            </a:extLst>
          </p:cNvPr>
          <p:cNvSpPr>
            <a:spLocks noChangeArrowheads="1"/>
          </p:cNvSpPr>
          <p:nvPr/>
        </p:nvSpPr>
        <p:spPr bwMode="auto">
          <a:xfrm>
            <a:off x="5257800" y="2147888"/>
            <a:ext cx="3419475" cy="3513137"/>
          </a:xfrm>
          <a:prstGeom prst="rect">
            <a:avLst/>
          </a:prstGeom>
          <a:noFill/>
          <a:ln w="25400">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86033" name="Line 17">
            <a:extLst>
              <a:ext uri="{FF2B5EF4-FFF2-40B4-BE49-F238E27FC236}">
                <a16:creationId xmlns:a16="http://schemas.microsoft.com/office/drawing/2014/main" id="{5D5B81D8-CC13-44AA-ABB7-012E0F0A33F6}"/>
              </a:ext>
            </a:extLst>
          </p:cNvPr>
          <p:cNvSpPr>
            <a:spLocks noChangeShapeType="1"/>
          </p:cNvSpPr>
          <p:nvPr/>
        </p:nvSpPr>
        <p:spPr bwMode="auto">
          <a:xfrm>
            <a:off x="4413250" y="2374900"/>
            <a:ext cx="104775"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163328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 fill="hold"/>
                                        <p:tgtEl>
                                          <p:spTgt spid="16332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Prev" delay="0">
                      <p:tgtEl>
                        <p:sldTgt/>
                      </p:tgtEl>
                    </p:cond>
                  </p:endCondLst>
                </p:cTn>
                <p:tgtEl>
                  <p:spTgt spid="1633282"/>
                </p:tgtEl>
              </p:cMediaNode>
            </p:video>
            <p:seq concurrent="1" nextAc="seek">
              <p:cTn id="12" restart="whenNotActive" fill="hold" evtFilter="cancelBubble" nodeType="interactiveSeq">
                <p:stCondLst>
                  <p:cond evt="onClick" delay="0">
                    <p:tgtEl>
                      <p:spTgt spid="163328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1633282"/>
                                        </p:tgtEl>
                                      </p:cBhvr>
                                    </p:cmd>
                                  </p:childTnLst>
                                </p:cTn>
                              </p:par>
                            </p:childTnLst>
                          </p:cTn>
                        </p:par>
                      </p:childTnLst>
                    </p:cTn>
                  </p:par>
                </p:childTnLst>
              </p:cTn>
              <p:nextCondLst>
                <p:cond evt="onClick" delay="0">
                  <p:tgtEl>
                    <p:spTgt spid="1633282"/>
                  </p:tgtEl>
                </p:cond>
              </p:nextCondLst>
            </p:seq>
            <p:video>
              <p:cMediaNode>
                <p:cTn id="17" repeatCount="indefinite" fill="hold" display="0">
                  <p:stCondLst>
                    <p:cond delay="indefinite"/>
                  </p:stCondLst>
                  <p:endCondLst>
                    <p:cond evt="onPrev" delay="0">
                      <p:tgtEl>
                        <p:sldTgt/>
                      </p:tgtEl>
                    </p:cond>
                  </p:endCondLst>
                </p:cTn>
                <p:tgtEl>
                  <p:spTgt spid="1633295"/>
                </p:tgtEl>
              </p:cMediaNode>
            </p:video>
            <p:seq concurrent="1" nextAc="seek">
              <p:cTn id="18" restart="whenNotActive" fill="hold" evtFilter="cancelBubble" nodeType="interactiveSeq">
                <p:stCondLst>
                  <p:cond evt="onClick" delay="0">
                    <p:tgtEl>
                      <p:spTgt spid="163329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1633295"/>
                                        </p:tgtEl>
                                      </p:cBhvr>
                                    </p:cmd>
                                  </p:childTnLst>
                                </p:cTn>
                              </p:par>
                            </p:childTnLst>
                          </p:cTn>
                        </p:par>
                      </p:childTnLst>
                    </p:cTn>
                  </p:par>
                </p:childTnLst>
              </p:cTn>
              <p:nextCondLst>
                <p:cond evt="onClick" delay="0">
                  <p:tgtEl>
                    <p:spTgt spid="163329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B4D7391-ED28-436A-AAF6-7BFDB8B1BB23}"/>
              </a:ext>
            </a:extLst>
          </p:cNvPr>
          <p:cNvSpPr>
            <a:spLocks noGrp="1" noChangeArrowheads="1"/>
          </p:cNvSpPr>
          <p:nvPr>
            <p:ph type="title"/>
          </p:nvPr>
        </p:nvSpPr>
        <p:spPr>
          <a:xfrm>
            <a:off x="0" y="0"/>
            <a:ext cx="9144000" cy="609600"/>
          </a:xfrm>
        </p:spPr>
        <p:txBody>
          <a:bodyPr/>
          <a:lstStyle/>
          <a:p>
            <a:pPr algn="ctr"/>
            <a:r>
              <a:rPr lang="it-IT" altLang="it-IT" sz="3600">
                <a:effectLst/>
              </a:rPr>
              <a:t>Risultati: Indice Apoptotico</a:t>
            </a:r>
          </a:p>
        </p:txBody>
      </p:sp>
      <p:pic>
        <p:nvPicPr>
          <p:cNvPr id="9219" name="Picture 4" descr="apoptosi pre">
            <a:extLst>
              <a:ext uri="{FF2B5EF4-FFF2-40B4-BE49-F238E27FC236}">
                <a16:creationId xmlns:a16="http://schemas.microsoft.com/office/drawing/2014/main" id="{8594ADFE-B8CC-4506-A376-F61F84879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562100"/>
            <a:ext cx="3586162" cy="32162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5" descr="apoptosi post">
            <a:extLst>
              <a:ext uri="{FF2B5EF4-FFF2-40B4-BE49-F238E27FC236}">
                <a16:creationId xmlns:a16="http://schemas.microsoft.com/office/drawing/2014/main" id="{FB423C8A-F809-4B26-9290-F71A2F0E0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5" y="1579563"/>
            <a:ext cx="3587750" cy="31845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1" name="Rectangle 8">
            <a:extLst>
              <a:ext uri="{FF2B5EF4-FFF2-40B4-BE49-F238E27FC236}">
                <a16:creationId xmlns:a16="http://schemas.microsoft.com/office/drawing/2014/main" id="{7A7F1C89-126B-4181-9E37-C7187A11C9D8}"/>
              </a:ext>
            </a:extLst>
          </p:cNvPr>
          <p:cNvSpPr>
            <a:spLocks noChangeArrowheads="1"/>
          </p:cNvSpPr>
          <p:nvPr/>
        </p:nvSpPr>
        <p:spPr bwMode="auto">
          <a:xfrm>
            <a:off x="0" y="5014913"/>
            <a:ext cx="9144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chemeClr val="bg1"/>
                </a:solidFill>
              </a:rPr>
              <a:t>Nuclei apoptotici marcati con sonda DAB (freccia rossa)</a:t>
            </a:r>
          </a:p>
          <a:p>
            <a:pPr algn="ctr"/>
            <a:r>
              <a:rPr lang="it-IT" altLang="it-IT">
                <a:solidFill>
                  <a:schemeClr val="bg1"/>
                </a:solidFill>
              </a:rPr>
              <a:t>Immunoreazione per l’attivazione della CASPASI 3, marcata in luce rossa (freccia nera)</a:t>
            </a:r>
          </a:p>
          <a:p>
            <a:pPr algn="ctr"/>
            <a:r>
              <a:rPr lang="it-IT" altLang="it-IT">
                <a:solidFill>
                  <a:schemeClr val="bg1"/>
                </a:solidFill>
              </a:rPr>
              <a:t>Nella seconda immagine non si evidenzia apoptosi</a:t>
            </a:r>
          </a:p>
        </p:txBody>
      </p:sp>
      <p:sp>
        <p:nvSpPr>
          <p:cNvPr id="9222" name="Text Box 9">
            <a:extLst>
              <a:ext uri="{FF2B5EF4-FFF2-40B4-BE49-F238E27FC236}">
                <a16:creationId xmlns:a16="http://schemas.microsoft.com/office/drawing/2014/main" id="{F624D82F-9322-4842-A210-B39B2FBF42D9}"/>
              </a:ext>
            </a:extLst>
          </p:cNvPr>
          <p:cNvSpPr txBox="1">
            <a:spLocks noChangeArrowheads="1"/>
          </p:cNvSpPr>
          <p:nvPr/>
        </p:nvSpPr>
        <p:spPr bwMode="auto">
          <a:xfrm>
            <a:off x="0" y="955675"/>
            <a:ext cx="9144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chemeClr val="bg1"/>
                </a:solidFill>
              </a:rPr>
              <a:t>Immagine istologica di tessuto miocardico prima e 6 mesi post CRT</a:t>
            </a:r>
          </a:p>
          <a:p>
            <a:pPr>
              <a:spcBef>
                <a:spcPct val="50000"/>
              </a:spcBef>
            </a:pPr>
            <a:endParaRPr lang="it-IT" altLang="it-IT"/>
          </a:p>
        </p:txBody>
      </p:sp>
      <p:sp>
        <p:nvSpPr>
          <p:cNvPr id="9223" name="AutoShape 10">
            <a:extLst>
              <a:ext uri="{FF2B5EF4-FFF2-40B4-BE49-F238E27FC236}">
                <a16:creationId xmlns:a16="http://schemas.microsoft.com/office/drawing/2014/main" id="{14B3856A-964A-4AC6-B15E-FDDB1DBDDCB3}"/>
              </a:ext>
            </a:extLst>
          </p:cNvPr>
          <p:cNvSpPr>
            <a:spLocks noChangeArrowheads="1"/>
          </p:cNvSpPr>
          <p:nvPr/>
        </p:nvSpPr>
        <p:spPr bwMode="auto">
          <a:xfrm>
            <a:off x="2974975" y="1698625"/>
            <a:ext cx="900113" cy="131763"/>
          </a:xfrm>
          <a:prstGeom prst="rightArrow">
            <a:avLst>
              <a:gd name="adj1" fmla="val 50000"/>
              <a:gd name="adj2" fmla="val 170783"/>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224" name="AutoShape 11">
            <a:extLst>
              <a:ext uri="{FF2B5EF4-FFF2-40B4-BE49-F238E27FC236}">
                <a16:creationId xmlns:a16="http://schemas.microsoft.com/office/drawing/2014/main" id="{5DEAF50B-C9F9-4804-9591-255F19B04EA0}"/>
              </a:ext>
            </a:extLst>
          </p:cNvPr>
          <p:cNvSpPr>
            <a:spLocks noChangeArrowheads="1"/>
          </p:cNvSpPr>
          <p:nvPr/>
        </p:nvSpPr>
        <p:spPr bwMode="auto">
          <a:xfrm>
            <a:off x="1552575" y="2655888"/>
            <a:ext cx="88900" cy="668337"/>
          </a:xfrm>
          <a:prstGeom prst="upArrow">
            <a:avLst>
              <a:gd name="adj1" fmla="val 50000"/>
              <a:gd name="adj2" fmla="val 187946"/>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225" name="AutoShape 12">
            <a:extLst>
              <a:ext uri="{FF2B5EF4-FFF2-40B4-BE49-F238E27FC236}">
                <a16:creationId xmlns:a16="http://schemas.microsoft.com/office/drawing/2014/main" id="{97A5F0B8-36AF-4EBD-9966-9D7863681637}"/>
              </a:ext>
            </a:extLst>
          </p:cNvPr>
          <p:cNvSpPr>
            <a:spLocks noChangeArrowheads="1"/>
          </p:cNvSpPr>
          <p:nvPr/>
        </p:nvSpPr>
        <p:spPr bwMode="auto">
          <a:xfrm>
            <a:off x="1930400" y="2149475"/>
            <a:ext cx="869950" cy="100013"/>
          </a:xfrm>
          <a:prstGeom prst="leftArrow">
            <a:avLst>
              <a:gd name="adj1" fmla="val 50000"/>
              <a:gd name="adj2" fmla="val 217459"/>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226" name="AutoShape 13">
            <a:extLst>
              <a:ext uri="{FF2B5EF4-FFF2-40B4-BE49-F238E27FC236}">
                <a16:creationId xmlns:a16="http://schemas.microsoft.com/office/drawing/2014/main" id="{459EAFE4-2504-4FD6-AEE5-399548611F26}"/>
              </a:ext>
            </a:extLst>
          </p:cNvPr>
          <p:cNvSpPr>
            <a:spLocks noChangeArrowheads="1"/>
          </p:cNvSpPr>
          <p:nvPr/>
        </p:nvSpPr>
        <p:spPr bwMode="auto">
          <a:xfrm>
            <a:off x="3440113" y="2235200"/>
            <a:ext cx="115887" cy="609600"/>
          </a:xfrm>
          <a:prstGeom prst="downArrow">
            <a:avLst>
              <a:gd name="adj1" fmla="val 50000"/>
              <a:gd name="adj2" fmla="val 131507"/>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227" name="AutoShape 14">
            <a:extLst>
              <a:ext uri="{FF2B5EF4-FFF2-40B4-BE49-F238E27FC236}">
                <a16:creationId xmlns:a16="http://schemas.microsoft.com/office/drawing/2014/main" id="{B6170194-7712-45F7-B847-E8E26E2DC067}"/>
              </a:ext>
            </a:extLst>
          </p:cNvPr>
          <p:cNvSpPr>
            <a:spLocks noChangeArrowheads="1"/>
          </p:cNvSpPr>
          <p:nvPr/>
        </p:nvSpPr>
        <p:spPr bwMode="auto">
          <a:xfrm>
            <a:off x="4122738" y="1770063"/>
            <a:ext cx="101600" cy="885825"/>
          </a:xfrm>
          <a:prstGeom prst="upArrow">
            <a:avLst>
              <a:gd name="adj1" fmla="val 50000"/>
              <a:gd name="adj2" fmla="val 217969"/>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7474" name="Clip1-Vdysynchrony.mpg">
            <a:hlinkClick r:id="" action="ppaction://media"/>
            <a:extLst>
              <a:ext uri="{FF2B5EF4-FFF2-40B4-BE49-F238E27FC236}">
                <a16:creationId xmlns:a16="http://schemas.microsoft.com/office/drawing/2014/main" id="{A7EA511A-1D55-4743-90A4-A9841E40A404}"/>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8978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974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97474"/>
                </p:tgtEl>
              </p:cMediaNode>
            </p:video>
            <p:seq concurrent="1" nextAc="seek">
              <p:cTn id="8" restart="whenNotActive" fill="hold" evtFilter="cancelBubble" nodeType="interactiveSeq">
                <p:stCondLst>
                  <p:cond evt="onClick" delay="0">
                    <p:tgtEl>
                      <p:spTgt spid="189747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97474"/>
                                        </p:tgtEl>
                                      </p:cBhvr>
                                    </p:cmd>
                                  </p:childTnLst>
                                </p:cTn>
                              </p:par>
                            </p:childTnLst>
                          </p:cTn>
                        </p:par>
                      </p:childTnLst>
                    </p:cTn>
                  </p:par>
                </p:childTnLst>
              </p:cTn>
              <p:nextCondLst>
                <p:cond evt="onClick" delay="0">
                  <p:tgtEl>
                    <p:spTgt spid="189747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piè di pagina 4">
            <a:extLst>
              <a:ext uri="{FF2B5EF4-FFF2-40B4-BE49-F238E27FC236}">
                <a16:creationId xmlns:a16="http://schemas.microsoft.com/office/drawing/2014/main" id="{85C841DE-52BD-43FE-B6F9-E34892068576}"/>
              </a:ext>
            </a:extLst>
          </p:cNvPr>
          <p:cNvSpPr>
            <a:spLocks noGrp="1"/>
          </p:cNvSpPr>
          <p:nvPr>
            <p:ph type="ftr" sz="quarter" idx="11"/>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a:t>Overview of Device Therapy</a:t>
            </a:r>
          </a:p>
        </p:txBody>
      </p:sp>
      <p:sp>
        <p:nvSpPr>
          <p:cNvPr id="89091" name="Segnaposto numero diapositiva 5">
            <a:extLst>
              <a:ext uri="{FF2B5EF4-FFF2-40B4-BE49-F238E27FC236}">
                <a16:creationId xmlns:a16="http://schemas.microsoft.com/office/drawing/2014/main" id="{B89FE60A-F466-41FF-9957-181A5DF09A60}"/>
              </a:ext>
            </a:extLst>
          </p:cNvPr>
          <p:cNvSpPr>
            <a:spLocks noGrp="1"/>
          </p:cNvSpPr>
          <p:nvPr>
            <p:ph type="sldNum" sz="quarter" idx="12"/>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20BE9F-026B-4889-8F30-BA630A01FA5E}" type="slidenum">
              <a:rPr lang="en-US" altLang="en-US" sz="1400"/>
              <a:pPr/>
              <a:t>51</a:t>
            </a:fld>
            <a:endParaRPr lang="en-US" altLang="en-US" sz="1400"/>
          </a:p>
        </p:txBody>
      </p:sp>
      <p:sp>
        <p:nvSpPr>
          <p:cNvPr id="1898498" name="Rectangle 4098">
            <a:extLst>
              <a:ext uri="{FF2B5EF4-FFF2-40B4-BE49-F238E27FC236}">
                <a16:creationId xmlns:a16="http://schemas.microsoft.com/office/drawing/2014/main" id="{057D45A7-1E7C-44C6-AED8-79672E1EDF7E}"/>
              </a:ext>
            </a:extLst>
          </p:cNvPr>
          <p:cNvSpPr>
            <a:spLocks noGrp="1" noChangeArrowheads="1"/>
          </p:cNvSpPr>
          <p:nvPr>
            <p:ph type="title"/>
          </p:nvPr>
        </p:nvSpPr>
        <p:spPr>
          <a:xfrm>
            <a:off x="0" y="0"/>
            <a:ext cx="8763000" cy="762000"/>
          </a:xfrm>
        </p:spPr>
        <p:txBody>
          <a:bodyPr/>
          <a:lstStyle/>
          <a:p>
            <a:pPr>
              <a:defRPr/>
            </a:pPr>
            <a:r>
              <a:rPr lang="en-US" altLang="it-IT" i="1" u="sng">
                <a:solidFill>
                  <a:srgbClr val="FFFF00"/>
                </a:solidFill>
                <a:latin typeface="Tempus Sans ITC" panose="04020404030D07020202" pitchFamily="82" charset="0"/>
              </a:rPr>
              <a:t>Obbiettivi della CRT</a:t>
            </a:r>
          </a:p>
        </p:txBody>
      </p:sp>
      <p:sp>
        <p:nvSpPr>
          <p:cNvPr id="89093" name="Rectangle 4099">
            <a:extLst>
              <a:ext uri="{FF2B5EF4-FFF2-40B4-BE49-F238E27FC236}">
                <a16:creationId xmlns:a16="http://schemas.microsoft.com/office/drawing/2014/main" id="{2F5255F2-E122-47B8-A549-BB41BF5A5251}"/>
              </a:ext>
            </a:extLst>
          </p:cNvPr>
          <p:cNvSpPr>
            <a:spLocks noGrp="1" noChangeArrowheads="1"/>
          </p:cNvSpPr>
          <p:nvPr>
            <p:ph type="body" idx="1"/>
          </p:nvPr>
        </p:nvSpPr>
        <p:spPr>
          <a:xfrm>
            <a:off x="0" y="673100"/>
            <a:ext cx="4038600" cy="5867400"/>
          </a:xfrm>
        </p:spPr>
        <p:txBody>
          <a:bodyPr/>
          <a:lstStyle/>
          <a:p>
            <a:pPr marL="285750" indent="-285750" defTabSz="966788">
              <a:lnSpc>
                <a:spcPct val="80000"/>
              </a:lnSpc>
              <a:spcBef>
                <a:spcPct val="30000"/>
              </a:spcBef>
              <a:spcAft>
                <a:spcPct val="30000"/>
              </a:spcAft>
              <a:tabLst>
                <a:tab pos="3660775" algn="l"/>
              </a:tabLst>
            </a:pPr>
            <a:r>
              <a:rPr lang="en-US" altLang="it-IT" sz="2000" i="0">
                <a:latin typeface="Tempus Sans ITC" panose="04020404030D07020202" pitchFamily="82" charset="0"/>
              </a:rPr>
              <a:t>Ottimizzare il ritardo  AV per migliorare il riempimento diastolico ventricolare e ridurre il rigurgito mitralico diastolico</a:t>
            </a:r>
          </a:p>
          <a:p>
            <a:pPr marL="285750" indent="-285750" defTabSz="966788">
              <a:lnSpc>
                <a:spcPct val="80000"/>
              </a:lnSpc>
              <a:spcBef>
                <a:spcPct val="30000"/>
              </a:spcBef>
              <a:spcAft>
                <a:spcPct val="30000"/>
              </a:spcAft>
              <a:tabLst>
                <a:tab pos="3660775" algn="l"/>
              </a:tabLst>
            </a:pPr>
            <a:r>
              <a:rPr lang="en-US" altLang="it-IT" sz="2000" i="0">
                <a:latin typeface="Tempus Sans ITC" panose="04020404030D07020202" pitchFamily="82" charset="0"/>
              </a:rPr>
              <a:t>Annullare o Ottimizzare il ritardo interventricolare ed intraventricolare, migliorando l’ asinergia di contrazione tra i 2 ventricolari e tra le pareti settali,laterale e posteriore</a:t>
            </a:r>
            <a:r>
              <a:rPr lang="en-US" altLang="it-IT" sz="2000">
                <a:latin typeface="Tempus Sans ITC" panose="04020404030D07020202" pitchFamily="82" charset="0"/>
              </a:rPr>
              <a:t>(cordinando e anticipando la contrazione di esse,e la chiusura dei papillari)</a:t>
            </a:r>
          </a:p>
          <a:p>
            <a:pPr marL="285750" indent="-285750" defTabSz="966788">
              <a:lnSpc>
                <a:spcPct val="80000"/>
              </a:lnSpc>
              <a:spcBef>
                <a:spcPct val="30000"/>
              </a:spcBef>
              <a:spcAft>
                <a:spcPct val="30000"/>
              </a:spcAft>
              <a:tabLst>
                <a:tab pos="3660775" algn="l"/>
              </a:tabLst>
            </a:pPr>
            <a:endParaRPr lang="en-US" altLang="it-IT" sz="2400" i="0">
              <a:latin typeface="Tempus Sans ITC" panose="04020404030D07020202" pitchFamily="82" charset="0"/>
            </a:endParaRPr>
          </a:p>
          <a:p>
            <a:pPr marL="285750" indent="-285750" defTabSz="966788">
              <a:lnSpc>
                <a:spcPct val="80000"/>
              </a:lnSpc>
              <a:spcBef>
                <a:spcPct val="30000"/>
              </a:spcBef>
              <a:spcAft>
                <a:spcPct val="30000"/>
              </a:spcAft>
              <a:tabLst>
                <a:tab pos="3660775" algn="l"/>
              </a:tabLst>
            </a:pPr>
            <a:endParaRPr lang="en-US" altLang="it-IT" sz="2400" i="0">
              <a:latin typeface="Tempus Sans ITC" panose="04020404030D07020202" pitchFamily="82" charset="0"/>
            </a:endParaRPr>
          </a:p>
          <a:p>
            <a:pPr marL="285750" indent="-285750" defTabSz="966788">
              <a:lnSpc>
                <a:spcPct val="80000"/>
              </a:lnSpc>
              <a:spcBef>
                <a:spcPct val="30000"/>
              </a:spcBef>
              <a:spcAft>
                <a:spcPct val="30000"/>
              </a:spcAft>
              <a:tabLst>
                <a:tab pos="3660775" algn="l"/>
              </a:tabLst>
            </a:pPr>
            <a:r>
              <a:rPr lang="en-US" altLang="it-IT" sz="2400" i="0">
                <a:latin typeface="Tempus Sans ITC" panose="04020404030D07020202" pitchFamily="82" charset="0"/>
              </a:rPr>
              <a:t>Migliorare la gittata cardiaca.</a:t>
            </a:r>
          </a:p>
        </p:txBody>
      </p:sp>
      <p:grpSp>
        <p:nvGrpSpPr>
          <p:cNvPr id="89094" name="Group 4100">
            <a:extLst>
              <a:ext uri="{FF2B5EF4-FFF2-40B4-BE49-F238E27FC236}">
                <a16:creationId xmlns:a16="http://schemas.microsoft.com/office/drawing/2014/main" id="{7546DE6B-4E83-42C6-B7B6-0B3FADF30A73}"/>
              </a:ext>
            </a:extLst>
          </p:cNvPr>
          <p:cNvGrpSpPr>
            <a:grpSpLocks/>
          </p:cNvGrpSpPr>
          <p:nvPr/>
        </p:nvGrpSpPr>
        <p:grpSpPr bwMode="auto">
          <a:xfrm>
            <a:off x="4191000" y="3733800"/>
            <a:ext cx="4741863" cy="2212975"/>
            <a:chOff x="2278" y="2281"/>
            <a:chExt cx="3227" cy="1394"/>
          </a:xfrm>
        </p:grpSpPr>
        <p:pic>
          <p:nvPicPr>
            <p:cNvPr id="89098" name="Picture 4101">
              <a:extLst>
                <a:ext uri="{FF2B5EF4-FFF2-40B4-BE49-F238E27FC236}">
                  <a16:creationId xmlns:a16="http://schemas.microsoft.com/office/drawing/2014/main" id="{53F7E6B2-AD57-4A4B-BA43-90599605E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 y="2281"/>
              <a:ext cx="3227" cy="971"/>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8502" name="Text Box 4102">
              <a:extLst>
                <a:ext uri="{FF2B5EF4-FFF2-40B4-BE49-F238E27FC236}">
                  <a16:creationId xmlns:a16="http://schemas.microsoft.com/office/drawing/2014/main" id="{352870EC-D5BE-4380-B327-95939A699F72}"/>
                </a:ext>
              </a:extLst>
            </p:cNvPr>
            <p:cNvSpPr txBox="1">
              <a:spLocks noChangeArrowheads="1"/>
            </p:cNvSpPr>
            <p:nvPr/>
          </p:nvSpPr>
          <p:spPr bwMode="auto">
            <a:xfrm>
              <a:off x="2280" y="3271"/>
              <a:ext cx="307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it-IT" sz="1800" b="1">
                  <a:solidFill>
                    <a:srgbClr val="FFFF00"/>
                  </a:solidFill>
                  <a:latin typeface="Comic Sans MS" panose="030F0702030302020204" pitchFamily="66" charset="0"/>
                </a:rPr>
                <a:t>ECG depicting cardiac resynchronization</a:t>
              </a:r>
              <a:endParaRPr lang="en-US" altLang="it-IT" sz="1800" b="1">
                <a:solidFill>
                  <a:srgbClr val="FFFF00"/>
                </a:solidFill>
                <a:effectLst>
                  <a:outerShdw blurRad="38100" dist="38100" dir="2700000" algn="tl">
                    <a:srgbClr val="000000"/>
                  </a:outerShdw>
                </a:effectLst>
                <a:latin typeface="Arial" panose="020B0604020202020204" pitchFamily="34" charset="0"/>
              </a:endParaRPr>
            </a:p>
          </p:txBody>
        </p:sp>
      </p:grpSp>
      <p:pic>
        <p:nvPicPr>
          <p:cNvPr id="89095" name="Picture 4103">
            <a:extLst>
              <a:ext uri="{FF2B5EF4-FFF2-40B4-BE49-F238E27FC236}">
                <a16:creationId xmlns:a16="http://schemas.microsoft.com/office/drawing/2014/main" id="{017B21DE-018C-4AE1-BF19-C8DA375D9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219200"/>
            <a:ext cx="4708525" cy="1384300"/>
          </a:xfrm>
          <a:prstGeom prst="rect">
            <a:avLst/>
          </a:prstGeom>
          <a:noFill/>
          <a:ln w="254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6" name="Text Box 4104">
            <a:extLst>
              <a:ext uri="{FF2B5EF4-FFF2-40B4-BE49-F238E27FC236}">
                <a16:creationId xmlns:a16="http://schemas.microsoft.com/office/drawing/2014/main" id="{BCF2BD9F-5E42-4968-8891-59635A2E11E2}"/>
              </a:ext>
            </a:extLst>
          </p:cNvPr>
          <p:cNvSpPr txBox="1">
            <a:spLocks noChangeArrowheads="1"/>
          </p:cNvSpPr>
          <p:nvPr/>
        </p:nvSpPr>
        <p:spPr bwMode="auto">
          <a:xfrm>
            <a:off x="4038600" y="2667000"/>
            <a:ext cx="4886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it-IT" sz="1800" b="1">
                <a:solidFill>
                  <a:srgbClr val="FFFF00"/>
                </a:solidFill>
                <a:latin typeface="Comic Sans MS" panose="030F0702030302020204" pitchFamily="66" charset="0"/>
              </a:rPr>
              <a:t>ECG depicting interventricular conduction delay (IVCD)</a:t>
            </a:r>
            <a:endParaRPr lang="en-US" altLang="it-IT" sz="1800" b="1">
              <a:solidFill>
                <a:srgbClr val="FFFF00"/>
              </a:solidFill>
              <a:latin typeface="Arial" panose="020B0604020202020204" pitchFamily="34" charset="0"/>
            </a:endParaRPr>
          </a:p>
        </p:txBody>
      </p:sp>
      <p:sp>
        <p:nvSpPr>
          <p:cNvPr id="89097" name="Line 4105">
            <a:extLst>
              <a:ext uri="{FF2B5EF4-FFF2-40B4-BE49-F238E27FC236}">
                <a16:creationId xmlns:a16="http://schemas.microsoft.com/office/drawing/2014/main" id="{1A6502BE-F03D-4407-A779-6F09382EDCF2}"/>
              </a:ext>
            </a:extLst>
          </p:cNvPr>
          <p:cNvSpPr>
            <a:spLocks noChangeShapeType="1"/>
          </p:cNvSpPr>
          <p:nvPr/>
        </p:nvSpPr>
        <p:spPr bwMode="auto">
          <a:xfrm rot="7520096" flipV="1">
            <a:off x="1728788" y="5165725"/>
            <a:ext cx="503237" cy="366713"/>
          </a:xfrm>
          <a:prstGeom prst="line">
            <a:avLst/>
          </a:prstGeom>
          <a:noFill/>
          <a:ln w="762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86A234B-B268-4F4D-9D22-FA7791FF789D}"/>
              </a:ext>
            </a:extLst>
          </p:cNvPr>
          <p:cNvSpPr>
            <a:spLocks noChangeArrowheads="1"/>
          </p:cNvSpPr>
          <p:nvPr/>
        </p:nvSpPr>
        <p:spPr bwMode="auto">
          <a:xfrm>
            <a:off x="0" y="1501775"/>
            <a:ext cx="9144000" cy="3211513"/>
          </a:xfrm>
          <a:prstGeom prst="rect">
            <a:avLst/>
          </a:prstGeom>
          <a:solidFill>
            <a:schemeClr val="tx2"/>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4000" b="1">
                <a:solidFill>
                  <a:srgbClr val="FFFF00"/>
                </a:solidFill>
              </a:rPr>
              <a:t>               </a:t>
            </a:r>
            <a:r>
              <a:rPr lang="it-IT" altLang="it-IT" sz="2800" b="1">
                <a:solidFill>
                  <a:srgbClr val="FFFF00"/>
                </a:solidFill>
                <a:latin typeface="Tempus Sans ITC" panose="04020404030D07020202" pitchFamily="82" charset="0"/>
              </a:rPr>
              <a:t>Evoluzione storica del </a:t>
            </a:r>
          </a:p>
          <a:p>
            <a:r>
              <a:rPr lang="it-IT" altLang="it-IT" sz="2800" b="1">
                <a:solidFill>
                  <a:srgbClr val="FFFF00"/>
                </a:solidFill>
                <a:latin typeface="Tempus Sans ITC" panose="04020404030D07020202" pitchFamily="82" charset="0"/>
              </a:rPr>
              <a:t>                trattamento elettrico</a:t>
            </a:r>
          </a:p>
          <a:p>
            <a:endParaRPr lang="it-IT" altLang="it-IT" sz="2800" b="1">
              <a:solidFill>
                <a:schemeClr val="bg1"/>
              </a:solidFill>
              <a:latin typeface="Tempus Sans ITC" panose="04020404030D07020202" pitchFamily="82" charset="0"/>
            </a:endParaRPr>
          </a:p>
          <a:p>
            <a:endParaRPr lang="it-IT" altLang="it-IT" sz="2800" b="1">
              <a:solidFill>
                <a:schemeClr val="bg1"/>
              </a:solidFill>
              <a:latin typeface="Tempus Sans ITC" panose="04020404030D07020202" pitchFamily="82" charset="0"/>
            </a:endParaRPr>
          </a:p>
          <a:p>
            <a:r>
              <a:rPr lang="it-IT" altLang="it-IT" sz="3600" b="1" i="1">
                <a:solidFill>
                  <a:schemeClr val="accent1"/>
                </a:solidFill>
                <a:latin typeface="Tempus Sans ITC" panose="04020404030D07020202" pitchFamily="82" charset="0"/>
              </a:rPr>
              <a:t>                        </a:t>
            </a:r>
            <a:r>
              <a:rPr lang="it-IT" altLang="it-IT" sz="4000" b="1" i="1">
                <a:solidFill>
                  <a:schemeClr val="bg1"/>
                </a:solidFill>
                <a:latin typeface="Tempus Sans ITC" panose="04020404030D07020202" pitchFamily="82" charset="0"/>
              </a:rPr>
              <a:t>Risultati in acuto</a:t>
            </a:r>
          </a:p>
          <a:p>
            <a:pPr algn="ctr"/>
            <a:endParaRPr lang="it-IT" altLang="it-IT" sz="4000" b="1" i="1">
              <a:solidFill>
                <a:schemeClr val="bg1"/>
              </a:solidFill>
              <a:latin typeface="Tempus Sans ITC" panose="04020404030D07020202" pitchFamily="82"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ext Box 2">
            <a:extLst>
              <a:ext uri="{FF2B5EF4-FFF2-40B4-BE49-F238E27FC236}">
                <a16:creationId xmlns:a16="http://schemas.microsoft.com/office/drawing/2014/main" id="{4C62180D-CE91-40EE-AA8A-02D09977C899}"/>
              </a:ext>
            </a:extLst>
          </p:cNvPr>
          <p:cNvSpPr txBox="1">
            <a:spLocks noChangeArrowheads="1"/>
          </p:cNvSpPr>
          <p:nvPr/>
        </p:nvSpPr>
        <p:spPr bwMode="auto">
          <a:xfrm>
            <a:off x="160338" y="393700"/>
            <a:ext cx="8858250" cy="1323975"/>
          </a:xfrm>
          <a:prstGeom prst="rect">
            <a:avLst/>
          </a:prstGeom>
          <a:solidFill>
            <a:schemeClr val="tx2"/>
          </a:solidFill>
          <a:ln w="1270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3200">
                <a:solidFill>
                  <a:srgbClr val="FFFF00"/>
                </a:solidFill>
                <a:latin typeface="Tempus Sans ITC" panose="04020404030D07020202" pitchFamily="82" charset="0"/>
              </a:rPr>
              <a:t>Influenza variazioni intervallo AV/</a:t>
            </a:r>
            <a:r>
              <a:rPr lang="it-IT" altLang="it-IT" sz="2800" b="1">
                <a:solidFill>
                  <a:srgbClr val="FFFF00"/>
                </a:solidFill>
                <a:latin typeface="Tempus Sans ITC" panose="04020404030D07020202" pitchFamily="82" charset="0"/>
              </a:rPr>
              <a:t>Funzione sistolica</a:t>
            </a:r>
            <a:r>
              <a:rPr lang="it-IT" altLang="it-IT" sz="2800" b="1">
                <a:solidFill>
                  <a:schemeClr val="bg1"/>
                </a:solidFill>
                <a:latin typeface="Tempus Sans ITC" panose="04020404030D07020202" pitchFamily="82" charset="0"/>
              </a:rPr>
              <a:t> </a:t>
            </a:r>
          </a:p>
          <a:p>
            <a:pPr algn="ctr"/>
            <a:r>
              <a:rPr lang="it-IT" altLang="it-IT" sz="2000" b="1">
                <a:solidFill>
                  <a:schemeClr val="bg1"/>
                </a:solidFill>
                <a:latin typeface="Tempus Sans ITC" panose="04020404030D07020202" pitchFamily="82" charset="0"/>
              </a:rPr>
              <a:t>PATH CHF study group</a:t>
            </a:r>
          </a:p>
          <a:p>
            <a:pPr algn="ctr"/>
            <a:endParaRPr lang="it-IT" altLang="it-IT" sz="2800" b="1">
              <a:solidFill>
                <a:schemeClr val="bg1"/>
              </a:solidFill>
              <a:latin typeface="Tempus Sans ITC" panose="04020404030D07020202" pitchFamily="82" charset="0"/>
            </a:endParaRPr>
          </a:p>
        </p:txBody>
      </p:sp>
      <p:sp>
        <p:nvSpPr>
          <p:cNvPr id="93187" name="Text Box 3">
            <a:extLst>
              <a:ext uri="{FF2B5EF4-FFF2-40B4-BE49-F238E27FC236}">
                <a16:creationId xmlns:a16="http://schemas.microsoft.com/office/drawing/2014/main" id="{CCBB07FD-F91E-4844-90AE-0BD6C330E472}"/>
              </a:ext>
            </a:extLst>
          </p:cNvPr>
          <p:cNvSpPr txBox="1">
            <a:spLocks noChangeArrowheads="1"/>
          </p:cNvSpPr>
          <p:nvPr/>
        </p:nvSpPr>
        <p:spPr bwMode="auto">
          <a:xfrm>
            <a:off x="203200" y="14288"/>
            <a:ext cx="1985963"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000" b="1" i="1">
                <a:solidFill>
                  <a:schemeClr val="bg1"/>
                </a:solidFill>
              </a:rPr>
              <a:t>Risultati in acuto</a:t>
            </a:r>
            <a:endParaRPr lang="it-IT" altLang="it-IT" sz="2000">
              <a:solidFill>
                <a:schemeClr val="bg1"/>
              </a:solidFill>
            </a:endParaRPr>
          </a:p>
          <a:p>
            <a:pPr algn="just"/>
            <a:endParaRPr lang="it-IT" altLang="it-IT" sz="1800">
              <a:solidFill>
                <a:srgbClr val="FFFF00"/>
              </a:solidFill>
              <a:latin typeface="Tempus Sans ITC" panose="04020404030D07020202" pitchFamily="82" charset="0"/>
            </a:endParaRPr>
          </a:p>
        </p:txBody>
      </p:sp>
      <p:grpSp>
        <p:nvGrpSpPr>
          <p:cNvPr id="1244164" name="Group 4">
            <a:extLst>
              <a:ext uri="{FF2B5EF4-FFF2-40B4-BE49-F238E27FC236}">
                <a16:creationId xmlns:a16="http://schemas.microsoft.com/office/drawing/2014/main" id="{D482F74D-6324-4446-9A72-9BADB0A5519F}"/>
              </a:ext>
            </a:extLst>
          </p:cNvPr>
          <p:cNvGrpSpPr>
            <a:grpSpLocks/>
          </p:cNvGrpSpPr>
          <p:nvPr/>
        </p:nvGrpSpPr>
        <p:grpSpPr bwMode="auto">
          <a:xfrm>
            <a:off x="327025" y="1968500"/>
            <a:ext cx="8537575" cy="4470400"/>
            <a:chOff x="206" y="1216"/>
            <a:chExt cx="5378" cy="2816"/>
          </a:xfrm>
        </p:grpSpPr>
        <p:grpSp>
          <p:nvGrpSpPr>
            <p:cNvPr id="93326" name="Group 5">
              <a:extLst>
                <a:ext uri="{FF2B5EF4-FFF2-40B4-BE49-F238E27FC236}">
                  <a16:creationId xmlns:a16="http://schemas.microsoft.com/office/drawing/2014/main" id="{954EFF8A-2B9F-41BF-8ECA-42BD908C9186}"/>
                </a:ext>
              </a:extLst>
            </p:cNvPr>
            <p:cNvGrpSpPr>
              <a:grpSpLocks/>
            </p:cNvGrpSpPr>
            <p:nvPr/>
          </p:nvGrpSpPr>
          <p:grpSpPr bwMode="auto">
            <a:xfrm>
              <a:off x="5106" y="2382"/>
              <a:ext cx="47" cy="78"/>
              <a:chOff x="1299" y="2232"/>
              <a:chExt cx="60" cy="111"/>
            </a:xfrm>
          </p:grpSpPr>
          <p:sp>
            <p:nvSpPr>
              <p:cNvPr id="93454" name="Rectangle 6">
                <a:extLst>
                  <a:ext uri="{FF2B5EF4-FFF2-40B4-BE49-F238E27FC236}">
                    <a16:creationId xmlns:a16="http://schemas.microsoft.com/office/drawing/2014/main" id="{0F0C7C05-A1A2-4F10-AB8E-854E06F6BE54}"/>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455" name="Line 7">
                <a:extLst>
                  <a:ext uri="{FF2B5EF4-FFF2-40B4-BE49-F238E27FC236}">
                    <a16:creationId xmlns:a16="http://schemas.microsoft.com/office/drawing/2014/main" id="{71222867-7227-401D-B34D-1EAE2C9B27C9}"/>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56" name="Line 8">
                <a:extLst>
                  <a:ext uri="{FF2B5EF4-FFF2-40B4-BE49-F238E27FC236}">
                    <a16:creationId xmlns:a16="http://schemas.microsoft.com/office/drawing/2014/main" id="{F0710FC9-86C3-43AF-8AE8-33DBF000836E}"/>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57" name="Line 9">
                <a:extLst>
                  <a:ext uri="{FF2B5EF4-FFF2-40B4-BE49-F238E27FC236}">
                    <a16:creationId xmlns:a16="http://schemas.microsoft.com/office/drawing/2014/main" id="{908BDBCB-39DA-4EE4-B35A-DA2A778C55C6}"/>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327" name="Group 10">
              <a:extLst>
                <a:ext uri="{FF2B5EF4-FFF2-40B4-BE49-F238E27FC236}">
                  <a16:creationId xmlns:a16="http://schemas.microsoft.com/office/drawing/2014/main" id="{69539C75-57A3-4454-BBC3-E9F673674F76}"/>
                </a:ext>
              </a:extLst>
            </p:cNvPr>
            <p:cNvGrpSpPr>
              <a:grpSpLocks/>
            </p:cNvGrpSpPr>
            <p:nvPr/>
          </p:nvGrpSpPr>
          <p:grpSpPr bwMode="auto">
            <a:xfrm>
              <a:off x="4704" y="2136"/>
              <a:ext cx="47" cy="78"/>
              <a:chOff x="1299" y="2232"/>
              <a:chExt cx="60" cy="111"/>
            </a:xfrm>
          </p:grpSpPr>
          <p:sp>
            <p:nvSpPr>
              <p:cNvPr id="93450" name="Rectangle 11">
                <a:extLst>
                  <a:ext uri="{FF2B5EF4-FFF2-40B4-BE49-F238E27FC236}">
                    <a16:creationId xmlns:a16="http://schemas.microsoft.com/office/drawing/2014/main" id="{51DE3F9A-51EB-4FEE-B16D-9FC17F9B04F1}"/>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451" name="Line 12">
                <a:extLst>
                  <a:ext uri="{FF2B5EF4-FFF2-40B4-BE49-F238E27FC236}">
                    <a16:creationId xmlns:a16="http://schemas.microsoft.com/office/drawing/2014/main" id="{7760CD7E-1A02-4D39-A5A9-021E700799B9}"/>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52" name="Line 13">
                <a:extLst>
                  <a:ext uri="{FF2B5EF4-FFF2-40B4-BE49-F238E27FC236}">
                    <a16:creationId xmlns:a16="http://schemas.microsoft.com/office/drawing/2014/main" id="{A56FA41A-ED8F-4AA9-896A-7FFFCB77D8FE}"/>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53" name="Line 14">
                <a:extLst>
                  <a:ext uri="{FF2B5EF4-FFF2-40B4-BE49-F238E27FC236}">
                    <a16:creationId xmlns:a16="http://schemas.microsoft.com/office/drawing/2014/main" id="{50080E16-CC74-41A0-84BC-E4098877011B}"/>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328" name="Group 15">
              <a:extLst>
                <a:ext uri="{FF2B5EF4-FFF2-40B4-BE49-F238E27FC236}">
                  <a16:creationId xmlns:a16="http://schemas.microsoft.com/office/drawing/2014/main" id="{9788F951-79D5-4E96-89E0-78FF78DFA8F6}"/>
                </a:ext>
              </a:extLst>
            </p:cNvPr>
            <p:cNvGrpSpPr>
              <a:grpSpLocks/>
            </p:cNvGrpSpPr>
            <p:nvPr/>
          </p:nvGrpSpPr>
          <p:grpSpPr bwMode="auto">
            <a:xfrm>
              <a:off x="4302" y="2070"/>
              <a:ext cx="47" cy="78"/>
              <a:chOff x="1299" y="2232"/>
              <a:chExt cx="60" cy="111"/>
            </a:xfrm>
          </p:grpSpPr>
          <p:sp>
            <p:nvSpPr>
              <p:cNvPr id="93446" name="Rectangle 16">
                <a:extLst>
                  <a:ext uri="{FF2B5EF4-FFF2-40B4-BE49-F238E27FC236}">
                    <a16:creationId xmlns:a16="http://schemas.microsoft.com/office/drawing/2014/main" id="{142CFF40-5B3A-4BB5-8299-E586A4B51FEF}"/>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447" name="Line 17">
                <a:extLst>
                  <a:ext uri="{FF2B5EF4-FFF2-40B4-BE49-F238E27FC236}">
                    <a16:creationId xmlns:a16="http://schemas.microsoft.com/office/drawing/2014/main" id="{F197C510-0919-4260-BD54-E255FDE1E737}"/>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48" name="Line 18">
                <a:extLst>
                  <a:ext uri="{FF2B5EF4-FFF2-40B4-BE49-F238E27FC236}">
                    <a16:creationId xmlns:a16="http://schemas.microsoft.com/office/drawing/2014/main" id="{FDEAF904-C1DA-434D-8F99-B8911C0CE39F}"/>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49" name="Line 19">
                <a:extLst>
                  <a:ext uri="{FF2B5EF4-FFF2-40B4-BE49-F238E27FC236}">
                    <a16:creationId xmlns:a16="http://schemas.microsoft.com/office/drawing/2014/main" id="{BE8D926D-1FF3-423D-B326-BB38F6BEEBC5}"/>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329" name="Group 20">
              <a:extLst>
                <a:ext uri="{FF2B5EF4-FFF2-40B4-BE49-F238E27FC236}">
                  <a16:creationId xmlns:a16="http://schemas.microsoft.com/office/drawing/2014/main" id="{3924367F-634D-4743-B849-6A86D2CDD122}"/>
                </a:ext>
              </a:extLst>
            </p:cNvPr>
            <p:cNvGrpSpPr>
              <a:grpSpLocks/>
            </p:cNvGrpSpPr>
            <p:nvPr/>
          </p:nvGrpSpPr>
          <p:grpSpPr bwMode="auto">
            <a:xfrm>
              <a:off x="3906" y="2208"/>
              <a:ext cx="47" cy="78"/>
              <a:chOff x="1299" y="2232"/>
              <a:chExt cx="60" cy="111"/>
            </a:xfrm>
          </p:grpSpPr>
          <p:sp>
            <p:nvSpPr>
              <p:cNvPr id="93442" name="Rectangle 21">
                <a:extLst>
                  <a:ext uri="{FF2B5EF4-FFF2-40B4-BE49-F238E27FC236}">
                    <a16:creationId xmlns:a16="http://schemas.microsoft.com/office/drawing/2014/main" id="{A0C57FF8-FC6E-40CD-8989-65E7DD4CDB4E}"/>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443" name="Line 22">
                <a:extLst>
                  <a:ext uri="{FF2B5EF4-FFF2-40B4-BE49-F238E27FC236}">
                    <a16:creationId xmlns:a16="http://schemas.microsoft.com/office/drawing/2014/main" id="{83657EE5-51B4-4A64-8943-070B5C974D89}"/>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44" name="Line 23">
                <a:extLst>
                  <a:ext uri="{FF2B5EF4-FFF2-40B4-BE49-F238E27FC236}">
                    <a16:creationId xmlns:a16="http://schemas.microsoft.com/office/drawing/2014/main" id="{851551AA-6B32-40FF-956D-857FFC7B8914}"/>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45" name="Line 24">
                <a:extLst>
                  <a:ext uri="{FF2B5EF4-FFF2-40B4-BE49-F238E27FC236}">
                    <a16:creationId xmlns:a16="http://schemas.microsoft.com/office/drawing/2014/main" id="{1491A2C4-FE0E-420F-AEA8-22BDBE110C5B}"/>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330" name="Group 25">
              <a:extLst>
                <a:ext uri="{FF2B5EF4-FFF2-40B4-BE49-F238E27FC236}">
                  <a16:creationId xmlns:a16="http://schemas.microsoft.com/office/drawing/2014/main" id="{C4F048C9-8B5F-4AC5-A4AA-EF0436DFB932}"/>
                </a:ext>
              </a:extLst>
            </p:cNvPr>
            <p:cNvGrpSpPr>
              <a:grpSpLocks/>
            </p:cNvGrpSpPr>
            <p:nvPr/>
          </p:nvGrpSpPr>
          <p:grpSpPr bwMode="auto">
            <a:xfrm>
              <a:off x="3036" y="1514"/>
              <a:ext cx="2230" cy="1459"/>
              <a:chOff x="366" y="1516"/>
              <a:chExt cx="2230" cy="1459"/>
            </a:xfrm>
          </p:grpSpPr>
          <p:grpSp>
            <p:nvGrpSpPr>
              <p:cNvPr id="93428" name="Group 26">
                <a:extLst>
                  <a:ext uri="{FF2B5EF4-FFF2-40B4-BE49-F238E27FC236}">
                    <a16:creationId xmlns:a16="http://schemas.microsoft.com/office/drawing/2014/main" id="{7D2126E6-6646-4560-9D28-CE5571B11496}"/>
                  </a:ext>
                </a:extLst>
              </p:cNvPr>
              <p:cNvGrpSpPr>
                <a:grpSpLocks/>
              </p:cNvGrpSpPr>
              <p:nvPr/>
            </p:nvGrpSpPr>
            <p:grpSpPr bwMode="auto">
              <a:xfrm>
                <a:off x="592" y="1620"/>
                <a:ext cx="2004" cy="1248"/>
                <a:chOff x="592" y="1620"/>
                <a:chExt cx="2004" cy="1248"/>
              </a:xfrm>
            </p:grpSpPr>
            <p:sp>
              <p:nvSpPr>
                <p:cNvPr id="93435" name="Line 27">
                  <a:extLst>
                    <a:ext uri="{FF2B5EF4-FFF2-40B4-BE49-F238E27FC236}">
                      <a16:creationId xmlns:a16="http://schemas.microsoft.com/office/drawing/2014/main" id="{D64B633D-B140-4818-A7CE-ACA901319789}"/>
                    </a:ext>
                  </a:extLst>
                </p:cNvPr>
                <p:cNvSpPr>
                  <a:spLocks noChangeShapeType="1"/>
                </p:cNvSpPr>
                <p:nvPr/>
              </p:nvSpPr>
              <p:spPr bwMode="auto">
                <a:xfrm>
                  <a:off x="652" y="1620"/>
                  <a:ext cx="0" cy="12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36" name="Line 28">
                  <a:extLst>
                    <a:ext uri="{FF2B5EF4-FFF2-40B4-BE49-F238E27FC236}">
                      <a16:creationId xmlns:a16="http://schemas.microsoft.com/office/drawing/2014/main" id="{AB793ECB-B379-4FF7-A40A-664264D412B8}"/>
                    </a:ext>
                  </a:extLst>
                </p:cNvPr>
                <p:cNvSpPr>
                  <a:spLocks noChangeShapeType="1"/>
                </p:cNvSpPr>
                <p:nvPr/>
              </p:nvSpPr>
              <p:spPr bwMode="auto">
                <a:xfrm>
                  <a:off x="620" y="2616"/>
                  <a:ext cx="197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37" name="Line 29">
                  <a:extLst>
                    <a:ext uri="{FF2B5EF4-FFF2-40B4-BE49-F238E27FC236}">
                      <a16:creationId xmlns:a16="http://schemas.microsoft.com/office/drawing/2014/main" id="{17C13A2F-C269-4535-AF60-28DD3656B5F9}"/>
                    </a:ext>
                  </a:extLst>
                </p:cNvPr>
                <p:cNvSpPr>
                  <a:spLocks noChangeShapeType="1"/>
                </p:cNvSpPr>
                <p:nvPr/>
              </p:nvSpPr>
              <p:spPr bwMode="auto">
                <a:xfrm>
                  <a:off x="608" y="1620"/>
                  <a:ext cx="5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38" name="Line 30">
                  <a:extLst>
                    <a:ext uri="{FF2B5EF4-FFF2-40B4-BE49-F238E27FC236}">
                      <a16:creationId xmlns:a16="http://schemas.microsoft.com/office/drawing/2014/main" id="{5EC85BFE-2614-4F26-8404-CB14AB523490}"/>
                    </a:ext>
                  </a:extLst>
                </p:cNvPr>
                <p:cNvSpPr>
                  <a:spLocks noChangeShapeType="1"/>
                </p:cNvSpPr>
                <p:nvPr/>
              </p:nvSpPr>
              <p:spPr bwMode="auto">
                <a:xfrm>
                  <a:off x="604" y="1876"/>
                  <a:ext cx="5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39" name="Line 31">
                  <a:extLst>
                    <a:ext uri="{FF2B5EF4-FFF2-40B4-BE49-F238E27FC236}">
                      <a16:creationId xmlns:a16="http://schemas.microsoft.com/office/drawing/2014/main" id="{5B5736E6-940A-4266-B171-BBA61D5F9EE3}"/>
                    </a:ext>
                  </a:extLst>
                </p:cNvPr>
                <p:cNvSpPr>
                  <a:spLocks noChangeShapeType="1"/>
                </p:cNvSpPr>
                <p:nvPr/>
              </p:nvSpPr>
              <p:spPr bwMode="auto">
                <a:xfrm>
                  <a:off x="600" y="2120"/>
                  <a:ext cx="5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40" name="Line 32">
                  <a:extLst>
                    <a:ext uri="{FF2B5EF4-FFF2-40B4-BE49-F238E27FC236}">
                      <a16:creationId xmlns:a16="http://schemas.microsoft.com/office/drawing/2014/main" id="{9174DA78-78BC-48EE-B09E-53EBCFD96BEE}"/>
                    </a:ext>
                  </a:extLst>
                </p:cNvPr>
                <p:cNvSpPr>
                  <a:spLocks noChangeShapeType="1"/>
                </p:cNvSpPr>
                <p:nvPr/>
              </p:nvSpPr>
              <p:spPr bwMode="auto">
                <a:xfrm>
                  <a:off x="592" y="2360"/>
                  <a:ext cx="5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41" name="Line 33">
                  <a:extLst>
                    <a:ext uri="{FF2B5EF4-FFF2-40B4-BE49-F238E27FC236}">
                      <a16:creationId xmlns:a16="http://schemas.microsoft.com/office/drawing/2014/main" id="{7B1AC3B3-8275-4CBB-93F2-985EAB4C5C77}"/>
                    </a:ext>
                  </a:extLst>
                </p:cNvPr>
                <p:cNvSpPr>
                  <a:spLocks noChangeShapeType="1"/>
                </p:cNvSpPr>
                <p:nvPr/>
              </p:nvSpPr>
              <p:spPr bwMode="auto">
                <a:xfrm>
                  <a:off x="596" y="2864"/>
                  <a:ext cx="5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429" name="Text Box 34">
                <a:extLst>
                  <a:ext uri="{FF2B5EF4-FFF2-40B4-BE49-F238E27FC236}">
                    <a16:creationId xmlns:a16="http://schemas.microsoft.com/office/drawing/2014/main" id="{F41DB428-52C6-41CC-B643-F9964EEBF3E1}"/>
                  </a:ext>
                </a:extLst>
              </p:cNvPr>
              <p:cNvSpPr txBox="1">
                <a:spLocks noChangeArrowheads="1"/>
              </p:cNvSpPr>
              <p:nvPr/>
            </p:nvSpPr>
            <p:spPr bwMode="auto">
              <a:xfrm>
                <a:off x="366" y="1516"/>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20</a:t>
                </a:r>
              </a:p>
            </p:txBody>
          </p:sp>
          <p:sp>
            <p:nvSpPr>
              <p:cNvPr id="93430" name="Text Box 35">
                <a:extLst>
                  <a:ext uri="{FF2B5EF4-FFF2-40B4-BE49-F238E27FC236}">
                    <a16:creationId xmlns:a16="http://schemas.microsoft.com/office/drawing/2014/main" id="{2CD8F458-2E82-4157-8E0B-DB27D2B99877}"/>
                  </a:ext>
                </a:extLst>
              </p:cNvPr>
              <p:cNvSpPr txBox="1">
                <a:spLocks noChangeArrowheads="1"/>
              </p:cNvSpPr>
              <p:nvPr/>
            </p:nvSpPr>
            <p:spPr bwMode="auto">
              <a:xfrm>
                <a:off x="366" y="1764"/>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15</a:t>
                </a:r>
              </a:p>
            </p:txBody>
          </p:sp>
          <p:sp>
            <p:nvSpPr>
              <p:cNvPr id="93431" name="Text Box 36">
                <a:extLst>
                  <a:ext uri="{FF2B5EF4-FFF2-40B4-BE49-F238E27FC236}">
                    <a16:creationId xmlns:a16="http://schemas.microsoft.com/office/drawing/2014/main" id="{E990CE9A-0723-4FFD-8D90-17092EAAC8B6}"/>
                  </a:ext>
                </a:extLst>
              </p:cNvPr>
              <p:cNvSpPr txBox="1">
                <a:spLocks noChangeArrowheads="1"/>
              </p:cNvSpPr>
              <p:nvPr/>
            </p:nvSpPr>
            <p:spPr bwMode="auto">
              <a:xfrm>
                <a:off x="366" y="2020"/>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10</a:t>
                </a:r>
              </a:p>
            </p:txBody>
          </p:sp>
          <p:sp>
            <p:nvSpPr>
              <p:cNvPr id="93432" name="Text Box 37">
                <a:extLst>
                  <a:ext uri="{FF2B5EF4-FFF2-40B4-BE49-F238E27FC236}">
                    <a16:creationId xmlns:a16="http://schemas.microsoft.com/office/drawing/2014/main" id="{8E85DFBF-116D-4737-8816-E6AC43767807}"/>
                  </a:ext>
                </a:extLst>
              </p:cNvPr>
              <p:cNvSpPr txBox="1">
                <a:spLocks noChangeArrowheads="1"/>
              </p:cNvSpPr>
              <p:nvPr/>
            </p:nvSpPr>
            <p:spPr bwMode="auto">
              <a:xfrm>
                <a:off x="438" y="2256"/>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5</a:t>
                </a:r>
              </a:p>
            </p:txBody>
          </p:sp>
          <p:sp>
            <p:nvSpPr>
              <p:cNvPr id="93433" name="Text Box 38">
                <a:extLst>
                  <a:ext uri="{FF2B5EF4-FFF2-40B4-BE49-F238E27FC236}">
                    <a16:creationId xmlns:a16="http://schemas.microsoft.com/office/drawing/2014/main" id="{D1816A35-79D4-4C4A-A747-A7A4BD5731AB}"/>
                  </a:ext>
                </a:extLst>
              </p:cNvPr>
              <p:cNvSpPr txBox="1">
                <a:spLocks noChangeArrowheads="1"/>
              </p:cNvSpPr>
              <p:nvPr/>
            </p:nvSpPr>
            <p:spPr bwMode="auto">
              <a:xfrm>
                <a:off x="438" y="2512"/>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a:t>
                </a:r>
              </a:p>
            </p:txBody>
          </p:sp>
          <p:sp>
            <p:nvSpPr>
              <p:cNvPr id="93434" name="Text Box 39">
                <a:extLst>
                  <a:ext uri="{FF2B5EF4-FFF2-40B4-BE49-F238E27FC236}">
                    <a16:creationId xmlns:a16="http://schemas.microsoft.com/office/drawing/2014/main" id="{2F725B40-F077-4F81-9F54-74D4ED78ECE7}"/>
                  </a:ext>
                </a:extLst>
              </p:cNvPr>
              <p:cNvSpPr txBox="1">
                <a:spLocks noChangeArrowheads="1"/>
              </p:cNvSpPr>
              <p:nvPr/>
            </p:nvSpPr>
            <p:spPr bwMode="auto">
              <a:xfrm>
                <a:off x="390" y="2744"/>
                <a:ext cx="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-5</a:t>
                </a:r>
              </a:p>
            </p:txBody>
          </p:sp>
        </p:grpSp>
        <p:sp>
          <p:nvSpPr>
            <p:cNvPr id="93331" name="AutoShape 40">
              <a:extLst>
                <a:ext uri="{FF2B5EF4-FFF2-40B4-BE49-F238E27FC236}">
                  <a16:creationId xmlns:a16="http://schemas.microsoft.com/office/drawing/2014/main" id="{57E0C0E2-3712-4F03-90BA-AAD65D725648}"/>
                </a:ext>
              </a:extLst>
            </p:cNvPr>
            <p:cNvSpPr>
              <a:spLocks noChangeArrowheads="1"/>
            </p:cNvSpPr>
            <p:nvPr/>
          </p:nvSpPr>
          <p:spPr bwMode="auto">
            <a:xfrm>
              <a:off x="4314" y="2109"/>
              <a:ext cx="666" cy="576"/>
            </a:xfrm>
            <a:prstGeom prst="triangle">
              <a:avLst>
                <a:gd name="adj"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332" name="Line 41">
              <a:extLst>
                <a:ext uri="{FF2B5EF4-FFF2-40B4-BE49-F238E27FC236}">
                  <a16:creationId xmlns:a16="http://schemas.microsoft.com/office/drawing/2014/main" id="{E5AFE3B3-69DF-49D1-9C4B-2DA7AFD1526B}"/>
                </a:ext>
              </a:extLst>
            </p:cNvPr>
            <p:cNvSpPr>
              <a:spLocks noChangeShapeType="1"/>
            </p:cNvSpPr>
            <p:nvPr/>
          </p:nvSpPr>
          <p:spPr bwMode="auto">
            <a:xfrm flipV="1">
              <a:off x="3508" y="2249"/>
              <a:ext cx="409" cy="381"/>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33" name="Line 42">
              <a:extLst>
                <a:ext uri="{FF2B5EF4-FFF2-40B4-BE49-F238E27FC236}">
                  <a16:creationId xmlns:a16="http://schemas.microsoft.com/office/drawing/2014/main" id="{2B16B640-DAA9-4C24-8FC0-A0BF1117CA0D}"/>
                </a:ext>
              </a:extLst>
            </p:cNvPr>
            <p:cNvSpPr>
              <a:spLocks noChangeShapeType="1"/>
            </p:cNvSpPr>
            <p:nvPr/>
          </p:nvSpPr>
          <p:spPr bwMode="auto">
            <a:xfrm flipV="1">
              <a:off x="3917" y="2126"/>
              <a:ext cx="386" cy="120"/>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34" name="Line 43">
              <a:extLst>
                <a:ext uri="{FF2B5EF4-FFF2-40B4-BE49-F238E27FC236}">
                  <a16:creationId xmlns:a16="http://schemas.microsoft.com/office/drawing/2014/main" id="{E115DEF1-37D3-4120-A4EE-F63502D6F420}"/>
                </a:ext>
              </a:extLst>
            </p:cNvPr>
            <p:cNvSpPr>
              <a:spLocks noChangeShapeType="1"/>
            </p:cNvSpPr>
            <p:nvPr/>
          </p:nvSpPr>
          <p:spPr bwMode="auto">
            <a:xfrm>
              <a:off x="4306" y="2121"/>
              <a:ext cx="418" cy="65"/>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93335" name="Group 44">
              <a:extLst>
                <a:ext uri="{FF2B5EF4-FFF2-40B4-BE49-F238E27FC236}">
                  <a16:creationId xmlns:a16="http://schemas.microsoft.com/office/drawing/2014/main" id="{8C88A552-B23A-4100-B6C0-53119A25BCE6}"/>
                </a:ext>
              </a:extLst>
            </p:cNvPr>
            <p:cNvGrpSpPr>
              <a:grpSpLocks/>
            </p:cNvGrpSpPr>
            <p:nvPr/>
          </p:nvGrpSpPr>
          <p:grpSpPr bwMode="auto">
            <a:xfrm>
              <a:off x="3490" y="2675"/>
              <a:ext cx="49" cy="77"/>
              <a:chOff x="1552" y="1974"/>
              <a:chExt cx="49" cy="78"/>
            </a:xfrm>
          </p:grpSpPr>
          <p:sp>
            <p:nvSpPr>
              <p:cNvPr id="93424" name="Line 45">
                <a:extLst>
                  <a:ext uri="{FF2B5EF4-FFF2-40B4-BE49-F238E27FC236}">
                    <a16:creationId xmlns:a16="http://schemas.microsoft.com/office/drawing/2014/main" id="{8E507586-27E5-496D-BE29-63FBF1E420F9}"/>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25" name="Line 46">
                <a:extLst>
                  <a:ext uri="{FF2B5EF4-FFF2-40B4-BE49-F238E27FC236}">
                    <a16:creationId xmlns:a16="http://schemas.microsoft.com/office/drawing/2014/main" id="{04ECE0D1-C421-49F6-9A65-36F9B7E41863}"/>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26" name="Line 47">
                <a:extLst>
                  <a:ext uri="{FF2B5EF4-FFF2-40B4-BE49-F238E27FC236}">
                    <a16:creationId xmlns:a16="http://schemas.microsoft.com/office/drawing/2014/main" id="{A364BBC3-0CE0-4EA7-BF16-53DA1086C928}"/>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27" name="Oval 48">
                <a:extLst>
                  <a:ext uri="{FF2B5EF4-FFF2-40B4-BE49-F238E27FC236}">
                    <a16:creationId xmlns:a16="http://schemas.microsoft.com/office/drawing/2014/main" id="{DADA93A9-D6E9-45EC-9424-7D15E09AC323}"/>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336" name="Group 49">
              <a:extLst>
                <a:ext uri="{FF2B5EF4-FFF2-40B4-BE49-F238E27FC236}">
                  <a16:creationId xmlns:a16="http://schemas.microsoft.com/office/drawing/2014/main" id="{AEB9BA13-5A98-44D0-A031-19B9825DE4C8}"/>
                </a:ext>
              </a:extLst>
            </p:cNvPr>
            <p:cNvGrpSpPr>
              <a:grpSpLocks/>
            </p:cNvGrpSpPr>
            <p:nvPr/>
          </p:nvGrpSpPr>
          <p:grpSpPr bwMode="auto">
            <a:xfrm>
              <a:off x="3901" y="2273"/>
              <a:ext cx="49" cy="77"/>
              <a:chOff x="1552" y="1974"/>
              <a:chExt cx="49" cy="78"/>
            </a:xfrm>
          </p:grpSpPr>
          <p:sp>
            <p:nvSpPr>
              <p:cNvPr id="93420" name="Line 50">
                <a:extLst>
                  <a:ext uri="{FF2B5EF4-FFF2-40B4-BE49-F238E27FC236}">
                    <a16:creationId xmlns:a16="http://schemas.microsoft.com/office/drawing/2014/main" id="{F2053DB7-0F21-4DE8-AB61-B2ADBBAB7D6F}"/>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21" name="Line 51">
                <a:extLst>
                  <a:ext uri="{FF2B5EF4-FFF2-40B4-BE49-F238E27FC236}">
                    <a16:creationId xmlns:a16="http://schemas.microsoft.com/office/drawing/2014/main" id="{119D16DE-9413-4C9E-B1C3-39BB0DF43AB4}"/>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22" name="Line 52">
                <a:extLst>
                  <a:ext uri="{FF2B5EF4-FFF2-40B4-BE49-F238E27FC236}">
                    <a16:creationId xmlns:a16="http://schemas.microsoft.com/office/drawing/2014/main" id="{B015D3A8-A0F0-4130-B151-948D684CD442}"/>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23" name="Oval 53">
                <a:extLst>
                  <a:ext uri="{FF2B5EF4-FFF2-40B4-BE49-F238E27FC236}">
                    <a16:creationId xmlns:a16="http://schemas.microsoft.com/office/drawing/2014/main" id="{99F9F278-A279-4EBC-9D62-3E4DC56C5595}"/>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337" name="Group 54">
              <a:extLst>
                <a:ext uri="{FF2B5EF4-FFF2-40B4-BE49-F238E27FC236}">
                  <a16:creationId xmlns:a16="http://schemas.microsoft.com/office/drawing/2014/main" id="{FE8C9EF4-473E-4E92-AA8C-D4C1A53E69F4}"/>
                </a:ext>
              </a:extLst>
            </p:cNvPr>
            <p:cNvGrpSpPr>
              <a:grpSpLocks/>
            </p:cNvGrpSpPr>
            <p:nvPr/>
          </p:nvGrpSpPr>
          <p:grpSpPr bwMode="auto">
            <a:xfrm>
              <a:off x="4301" y="2110"/>
              <a:ext cx="48" cy="77"/>
              <a:chOff x="1552" y="1974"/>
              <a:chExt cx="49" cy="78"/>
            </a:xfrm>
          </p:grpSpPr>
          <p:sp>
            <p:nvSpPr>
              <p:cNvPr id="93416" name="Line 55">
                <a:extLst>
                  <a:ext uri="{FF2B5EF4-FFF2-40B4-BE49-F238E27FC236}">
                    <a16:creationId xmlns:a16="http://schemas.microsoft.com/office/drawing/2014/main" id="{59D68D5A-AFF3-4684-8917-EE80DD0D7085}"/>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17" name="Line 56">
                <a:extLst>
                  <a:ext uri="{FF2B5EF4-FFF2-40B4-BE49-F238E27FC236}">
                    <a16:creationId xmlns:a16="http://schemas.microsoft.com/office/drawing/2014/main" id="{E2611389-E140-47B6-A378-44E4C832E88E}"/>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18" name="Line 57">
                <a:extLst>
                  <a:ext uri="{FF2B5EF4-FFF2-40B4-BE49-F238E27FC236}">
                    <a16:creationId xmlns:a16="http://schemas.microsoft.com/office/drawing/2014/main" id="{15E08F2E-B483-48DE-8010-D9CD0D791E2A}"/>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19" name="Oval 58">
                <a:extLst>
                  <a:ext uri="{FF2B5EF4-FFF2-40B4-BE49-F238E27FC236}">
                    <a16:creationId xmlns:a16="http://schemas.microsoft.com/office/drawing/2014/main" id="{1FFEF6C1-1B58-4D83-9AF3-817CE6A4246F}"/>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338" name="Group 59">
              <a:extLst>
                <a:ext uri="{FF2B5EF4-FFF2-40B4-BE49-F238E27FC236}">
                  <a16:creationId xmlns:a16="http://schemas.microsoft.com/office/drawing/2014/main" id="{65BC9065-646F-45AB-B374-6F6721DCF74E}"/>
                </a:ext>
              </a:extLst>
            </p:cNvPr>
            <p:cNvGrpSpPr>
              <a:grpSpLocks/>
            </p:cNvGrpSpPr>
            <p:nvPr/>
          </p:nvGrpSpPr>
          <p:grpSpPr bwMode="auto">
            <a:xfrm>
              <a:off x="4712" y="2190"/>
              <a:ext cx="49" cy="77"/>
              <a:chOff x="1552" y="1974"/>
              <a:chExt cx="49" cy="78"/>
            </a:xfrm>
          </p:grpSpPr>
          <p:sp>
            <p:nvSpPr>
              <p:cNvPr id="93412" name="Line 60">
                <a:extLst>
                  <a:ext uri="{FF2B5EF4-FFF2-40B4-BE49-F238E27FC236}">
                    <a16:creationId xmlns:a16="http://schemas.microsoft.com/office/drawing/2014/main" id="{8B194B4C-DA82-491A-B964-3100B2DA85E2}"/>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13" name="Line 61">
                <a:extLst>
                  <a:ext uri="{FF2B5EF4-FFF2-40B4-BE49-F238E27FC236}">
                    <a16:creationId xmlns:a16="http://schemas.microsoft.com/office/drawing/2014/main" id="{B5A7FB0B-D46D-426C-9B09-2072BAC9313A}"/>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14" name="Line 62">
                <a:extLst>
                  <a:ext uri="{FF2B5EF4-FFF2-40B4-BE49-F238E27FC236}">
                    <a16:creationId xmlns:a16="http://schemas.microsoft.com/office/drawing/2014/main" id="{BFD3F5F5-B7DD-4E05-9DD8-D6388B0AE706}"/>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15" name="Oval 63">
                <a:extLst>
                  <a:ext uri="{FF2B5EF4-FFF2-40B4-BE49-F238E27FC236}">
                    <a16:creationId xmlns:a16="http://schemas.microsoft.com/office/drawing/2014/main" id="{8A95FC97-2E80-4FB7-9A11-2EDD7F3F0719}"/>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sp>
          <p:nvSpPr>
            <p:cNvPr id="93339" name="Line 64">
              <a:extLst>
                <a:ext uri="{FF2B5EF4-FFF2-40B4-BE49-F238E27FC236}">
                  <a16:creationId xmlns:a16="http://schemas.microsoft.com/office/drawing/2014/main" id="{1DF50B8F-B38C-4716-B99E-0B8212EDCF5A}"/>
                </a:ext>
              </a:extLst>
            </p:cNvPr>
            <p:cNvSpPr>
              <a:spLocks noChangeShapeType="1"/>
            </p:cNvSpPr>
            <p:nvPr/>
          </p:nvSpPr>
          <p:spPr bwMode="auto">
            <a:xfrm>
              <a:off x="4732" y="2190"/>
              <a:ext cx="388" cy="242"/>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40" name="Line 65">
              <a:extLst>
                <a:ext uri="{FF2B5EF4-FFF2-40B4-BE49-F238E27FC236}">
                  <a16:creationId xmlns:a16="http://schemas.microsoft.com/office/drawing/2014/main" id="{C49B5EBD-F5E9-4750-A212-F016B7FC0A74}"/>
                </a:ext>
              </a:extLst>
            </p:cNvPr>
            <p:cNvSpPr>
              <a:spLocks noChangeShapeType="1"/>
            </p:cNvSpPr>
            <p:nvPr/>
          </p:nvSpPr>
          <p:spPr bwMode="auto">
            <a:xfrm flipV="1">
              <a:off x="3514" y="2324"/>
              <a:ext cx="408" cy="40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41" name="Line 66">
              <a:extLst>
                <a:ext uri="{FF2B5EF4-FFF2-40B4-BE49-F238E27FC236}">
                  <a16:creationId xmlns:a16="http://schemas.microsoft.com/office/drawing/2014/main" id="{E48C2C87-6E04-46E2-824C-EDE302B3A08E}"/>
                </a:ext>
              </a:extLst>
            </p:cNvPr>
            <p:cNvSpPr>
              <a:spLocks noChangeShapeType="1"/>
            </p:cNvSpPr>
            <p:nvPr/>
          </p:nvSpPr>
          <p:spPr bwMode="auto">
            <a:xfrm flipV="1">
              <a:off x="3924" y="2153"/>
              <a:ext cx="396" cy="1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42" name="Line 67">
              <a:extLst>
                <a:ext uri="{FF2B5EF4-FFF2-40B4-BE49-F238E27FC236}">
                  <a16:creationId xmlns:a16="http://schemas.microsoft.com/office/drawing/2014/main" id="{6949B181-895D-4148-A0C1-9856CE8A9DB9}"/>
                </a:ext>
              </a:extLst>
            </p:cNvPr>
            <p:cNvSpPr>
              <a:spLocks noChangeShapeType="1"/>
            </p:cNvSpPr>
            <p:nvPr/>
          </p:nvSpPr>
          <p:spPr bwMode="auto">
            <a:xfrm>
              <a:off x="4323" y="2156"/>
              <a:ext cx="414" cy="76"/>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43" name="Line 68">
              <a:extLst>
                <a:ext uri="{FF2B5EF4-FFF2-40B4-BE49-F238E27FC236}">
                  <a16:creationId xmlns:a16="http://schemas.microsoft.com/office/drawing/2014/main" id="{7B2CAC9E-C67E-4A73-8662-A62CD0D074F9}"/>
                </a:ext>
              </a:extLst>
            </p:cNvPr>
            <p:cNvSpPr>
              <a:spLocks noChangeShapeType="1"/>
            </p:cNvSpPr>
            <p:nvPr/>
          </p:nvSpPr>
          <p:spPr bwMode="auto">
            <a:xfrm>
              <a:off x="4728" y="2228"/>
              <a:ext cx="398" cy="214"/>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93344" name="Group 69">
              <a:extLst>
                <a:ext uri="{FF2B5EF4-FFF2-40B4-BE49-F238E27FC236}">
                  <a16:creationId xmlns:a16="http://schemas.microsoft.com/office/drawing/2014/main" id="{07366DC1-0214-439B-93CB-8F6EB039459D}"/>
                </a:ext>
              </a:extLst>
            </p:cNvPr>
            <p:cNvGrpSpPr>
              <a:grpSpLocks/>
            </p:cNvGrpSpPr>
            <p:nvPr/>
          </p:nvGrpSpPr>
          <p:grpSpPr bwMode="auto">
            <a:xfrm>
              <a:off x="5102" y="2392"/>
              <a:ext cx="49" cy="77"/>
              <a:chOff x="1552" y="1974"/>
              <a:chExt cx="49" cy="78"/>
            </a:xfrm>
          </p:grpSpPr>
          <p:sp>
            <p:nvSpPr>
              <p:cNvPr id="93408" name="Line 70">
                <a:extLst>
                  <a:ext uri="{FF2B5EF4-FFF2-40B4-BE49-F238E27FC236}">
                    <a16:creationId xmlns:a16="http://schemas.microsoft.com/office/drawing/2014/main" id="{63276589-C8B7-495A-B2F5-7CB931018A7B}"/>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09" name="Line 71">
                <a:extLst>
                  <a:ext uri="{FF2B5EF4-FFF2-40B4-BE49-F238E27FC236}">
                    <a16:creationId xmlns:a16="http://schemas.microsoft.com/office/drawing/2014/main" id="{8D8CAF52-F823-441A-922C-EB0E2940E98F}"/>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10" name="Line 72">
                <a:extLst>
                  <a:ext uri="{FF2B5EF4-FFF2-40B4-BE49-F238E27FC236}">
                    <a16:creationId xmlns:a16="http://schemas.microsoft.com/office/drawing/2014/main" id="{D7E78FC1-274C-4CCA-A22E-3FFCEA1CF48B}"/>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11" name="Oval 73">
                <a:extLst>
                  <a:ext uri="{FF2B5EF4-FFF2-40B4-BE49-F238E27FC236}">
                    <a16:creationId xmlns:a16="http://schemas.microsoft.com/office/drawing/2014/main" id="{3EE09759-AF33-462C-848A-66B40D2C7928}"/>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345" name="Group 74">
              <a:extLst>
                <a:ext uri="{FF2B5EF4-FFF2-40B4-BE49-F238E27FC236}">
                  <a16:creationId xmlns:a16="http://schemas.microsoft.com/office/drawing/2014/main" id="{1CBDAA1F-A63E-48F3-936F-3AB703E6BA04}"/>
                </a:ext>
              </a:extLst>
            </p:cNvPr>
            <p:cNvGrpSpPr>
              <a:grpSpLocks/>
            </p:cNvGrpSpPr>
            <p:nvPr/>
          </p:nvGrpSpPr>
          <p:grpSpPr bwMode="auto">
            <a:xfrm>
              <a:off x="3525" y="2495"/>
              <a:ext cx="1599" cy="346"/>
              <a:chOff x="3525" y="2495"/>
              <a:chExt cx="1599" cy="346"/>
            </a:xfrm>
          </p:grpSpPr>
          <p:sp>
            <p:nvSpPr>
              <p:cNvPr id="93404" name="Line 75">
                <a:extLst>
                  <a:ext uri="{FF2B5EF4-FFF2-40B4-BE49-F238E27FC236}">
                    <a16:creationId xmlns:a16="http://schemas.microsoft.com/office/drawing/2014/main" id="{46C19FB9-E315-404A-8F34-C2CD61AF91D0}"/>
                  </a:ext>
                </a:extLst>
              </p:cNvPr>
              <p:cNvSpPr>
                <a:spLocks noChangeShapeType="1"/>
              </p:cNvSpPr>
              <p:nvPr/>
            </p:nvSpPr>
            <p:spPr bwMode="auto">
              <a:xfrm flipV="1">
                <a:off x="3525" y="2543"/>
                <a:ext cx="392" cy="298"/>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05" name="Line 76">
                <a:extLst>
                  <a:ext uri="{FF2B5EF4-FFF2-40B4-BE49-F238E27FC236}">
                    <a16:creationId xmlns:a16="http://schemas.microsoft.com/office/drawing/2014/main" id="{5F031399-6619-4B1D-8B88-27A890530E47}"/>
                  </a:ext>
                </a:extLst>
              </p:cNvPr>
              <p:cNvSpPr>
                <a:spLocks noChangeShapeType="1"/>
              </p:cNvSpPr>
              <p:nvPr/>
            </p:nvSpPr>
            <p:spPr bwMode="auto">
              <a:xfrm flipV="1">
                <a:off x="3916" y="2496"/>
                <a:ext cx="404" cy="4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06" name="Line 77">
                <a:extLst>
                  <a:ext uri="{FF2B5EF4-FFF2-40B4-BE49-F238E27FC236}">
                    <a16:creationId xmlns:a16="http://schemas.microsoft.com/office/drawing/2014/main" id="{23E09A81-F843-4E20-A0D6-9A7A29FCF84A}"/>
                  </a:ext>
                </a:extLst>
              </p:cNvPr>
              <p:cNvSpPr>
                <a:spLocks noChangeShapeType="1"/>
              </p:cNvSpPr>
              <p:nvPr/>
            </p:nvSpPr>
            <p:spPr bwMode="auto">
              <a:xfrm>
                <a:off x="4317" y="2495"/>
                <a:ext cx="389"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07" name="Line 78">
                <a:extLst>
                  <a:ext uri="{FF2B5EF4-FFF2-40B4-BE49-F238E27FC236}">
                    <a16:creationId xmlns:a16="http://schemas.microsoft.com/office/drawing/2014/main" id="{F6F5BA3A-E796-4C9E-B5D5-14DDC3CF272A}"/>
                  </a:ext>
                </a:extLst>
              </p:cNvPr>
              <p:cNvSpPr>
                <a:spLocks noChangeShapeType="1"/>
              </p:cNvSpPr>
              <p:nvPr/>
            </p:nvSpPr>
            <p:spPr bwMode="auto">
              <a:xfrm>
                <a:off x="4715" y="2499"/>
                <a:ext cx="409" cy="69"/>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346" name="Group 79">
              <a:extLst>
                <a:ext uri="{FF2B5EF4-FFF2-40B4-BE49-F238E27FC236}">
                  <a16:creationId xmlns:a16="http://schemas.microsoft.com/office/drawing/2014/main" id="{B5F033FD-4A1F-4469-8FD9-BBA2CE1B7A7F}"/>
                </a:ext>
              </a:extLst>
            </p:cNvPr>
            <p:cNvGrpSpPr>
              <a:grpSpLocks/>
            </p:cNvGrpSpPr>
            <p:nvPr/>
          </p:nvGrpSpPr>
          <p:grpSpPr bwMode="auto">
            <a:xfrm>
              <a:off x="3494" y="2807"/>
              <a:ext cx="48" cy="71"/>
              <a:chOff x="1934" y="2304"/>
              <a:chExt cx="48" cy="71"/>
            </a:xfrm>
          </p:grpSpPr>
          <p:grpSp>
            <p:nvGrpSpPr>
              <p:cNvPr id="93399" name="Group 80">
                <a:extLst>
                  <a:ext uri="{FF2B5EF4-FFF2-40B4-BE49-F238E27FC236}">
                    <a16:creationId xmlns:a16="http://schemas.microsoft.com/office/drawing/2014/main" id="{4DFC46FF-BAB2-4B7D-AD1F-C91A4218F2C2}"/>
                  </a:ext>
                </a:extLst>
              </p:cNvPr>
              <p:cNvGrpSpPr>
                <a:grpSpLocks/>
              </p:cNvGrpSpPr>
              <p:nvPr/>
            </p:nvGrpSpPr>
            <p:grpSpPr bwMode="auto">
              <a:xfrm>
                <a:off x="1939" y="2304"/>
                <a:ext cx="43" cy="71"/>
                <a:chOff x="1939" y="2304"/>
                <a:chExt cx="43" cy="71"/>
              </a:xfrm>
            </p:grpSpPr>
            <p:sp>
              <p:nvSpPr>
                <p:cNvPr id="93401" name="Line 81">
                  <a:extLst>
                    <a:ext uri="{FF2B5EF4-FFF2-40B4-BE49-F238E27FC236}">
                      <a16:creationId xmlns:a16="http://schemas.microsoft.com/office/drawing/2014/main" id="{531C0B63-BF34-4D6F-8943-EF8F11A138FD}"/>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02" name="Line 82">
                  <a:extLst>
                    <a:ext uri="{FF2B5EF4-FFF2-40B4-BE49-F238E27FC236}">
                      <a16:creationId xmlns:a16="http://schemas.microsoft.com/office/drawing/2014/main" id="{296FEA1F-8AA6-48A2-9761-DF3FF0954631}"/>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403" name="Line 83">
                  <a:extLst>
                    <a:ext uri="{FF2B5EF4-FFF2-40B4-BE49-F238E27FC236}">
                      <a16:creationId xmlns:a16="http://schemas.microsoft.com/office/drawing/2014/main" id="{9151F712-7F2A-48E3-840D-9E3B1E618518}"/>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400" name="AutoShape 84">
                <a:extLst>
                  <a:ext uri="{FF2B5EF4-FFF2-40B4-BE49-F238E27FC236}">
                    <a16:creationId xmlns:a16="http://schemas.microsoft.com/office/drawing/2014/main" id="{FD278CCE-8B82-45B6-8DE7-B585520F968A}"/>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347" name="Group 85">
              <a:extLst>
                <a:ext uri="{FF2B5EF4-FFF2-40B4-BE49-F238E27FC236}">
                  <a16:creationId xmlns:a16="http://schemas.microsoft.com/office/drawing/2014/main" id="{06A44F24-4F30-45E6-B365-2FFF459BA872}"/>
                </a:ext>
              </a:extLst>
            </p:cNvPr>
            <p:cNvGrpSpPr>
              <a:grpSpLocks/>
            </p:cNvGrpSpPr>
            <p:nvPr/>
          </p:nvGrpSpPr>
          <p:grpSpPr bwMode="auto">
            <a:xfrm>
              <a:off x="3905" y="2498"/>
              <a:ext cx="48" cy="71"/>
              <a:chOff x="1934" y="2304"/>
              <a:chExt cx="48" cy="71"/>
            </a:xfrm>
          </p:grpSpPr>
          <p:grpSp>
            <p:nvGrpSpPr>
              <p:cNvPr id="93394" name="Group 86">
                <a:extLst>
                  <a:ext uri="{FF2B5EF4-FFF2-40B4-BE49-F238E27FC236}">
                    <a16:creationId xmlns:a16="http://schemas.microsoft.com/office/drawing/2014/main" id="{756E5FF4-595C-4F4D-B350-E52C3386844C}"/>
                  </a:ext>
                </a:extLst>
              </p:cNvPr>
              <p:cNvGrpSpPr>
                <a:grpSpLocks/>
              </p:cNvGrpSpPr>
              <p:nvPr/>
            </p:nvGrpSpPr>
            <p:grpSpPr bwMode="auto">
              <a:xfrm>
                <a:off x="1939" y="2304"/>
                <a:ext cx="43" cy="71"/>
                <a:chOff x="1939" y="2304"/>
                <a:chExt cx="43" cy="71"/>
              </a:xfrm>
            </p:grpSpPr>
            <p:sp>
              <p:nvSpPr>
                <p:cNvPr id="93396" name="Line 87">
                  <a:extLst>
                    <a:ext uri="{FF2B5EF4-FFF2-40B4-BE49-F238E27FC236}">
                      <a16:creationId xmlns:a16="http://schemas.microsoft.com/office/drawing/2014/main" id="{42C553F2-38D4-4AB5-B864-0B1AD78918DD}"/>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97" name="Line 88">
                  <a:extLst>
                    <a:ext uri="{FF2B5EF4-FFF2-40B4-BE49-F238E27FC236}">
                      <a16:creationId xmlns:a16="http://schemas.microsoft.com/office/drawing/2014/main" id="{54733A4F-3413-4340-B9A2-9781649355F3}"/>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98" name="Line 89">
                  <a:extLst>
                    <a:ext uri="{FF2B5EF4-FFF2-40B4-BE49-F238E27FC236}">
                      <a16:creationId xmlns:a16="http://schemas.microsoft.com/office/drawing/2014/main" id="{0B8B4C9D-8AA6-4CC1-9F17-5FAB4D87ABD9}"/>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395" name="AutoShape 90">
                <a:extLst>
                  <a:ext uri="{FF2B5EF4-FFF2-40B4-BE49-F238E27FC236}">
                    <a16:creationId xmlns:a16="http://schemas.microsoft.com/office/drawing/2014/main" id="{4CF8246E-DDFB-46A2-9C96-6EF8F4D5E867}"/>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348" name="Group 91">
              <a:extLst>
                <a:ext uri="{FF2B5EF4-FFF2-40B4-BE49-F238E27FC236}">
                  <a16:creationId xmlns:a16="http://schemas.microsoft.com/office/drawing/2014/main" id="{26B87C62-B5C1-4E8B-8653-99A94F2D567C}"/>
                </a:ext>
              </a:extLst>
            </p:cNvPr>
            <p:cNvGrpSpPr>
              <a:grpSpLocks/>
            </p:cNvGrpSpPr>
            <p:nvPr/>
          </p:nvGrpSpPr>
          <p:grpSpPr bwMode="auto">
            <a:xfrm>
              <a:off x="4280" y="2453"/>
              <a:ext cx="48" cy="71"/>
              <a:chOff x="1934" y="2304"/>
              <a:chExt cx="48" cy="71"/>
            </a:xfrm>
          </p:grpSpPr>
          <p:grpSp>
            <p:nvGrpSpPr>
              <p:cNvPr id="93389" name="Group 92">
                <a:extLst>
                  <a:ext uri="{FF2B5EF4-FFF2-40B4-BE49-F238E27FC236}">
                    <a16:creationId xmlns:a16="http://schemas.microsoft.com/office/drawing/2014/main" id="{5653C0CC-BA4B-424C-9243-1AE53B764D77}"/>
                  </a:ext>
                </a:extLst>
              </p:cNvPr>
              <p:cNvGrpSpPr>
                <a:grpSpLocks/>
              </p:cNvGrpSpPr>
              <p:nvPr/>
            </p:nvGrpSpPr>
            <p:grpSpPr bwMode="auto">
              <a:xfrm>
                <a:off x="1939" y="2304"/>
                <a:ext cx="43" cy="71"/>
                <a:chOff x="1939" y="2304"/>
                <a:chExt cx="43" cy="71"/>
              </a:xfrm>
            </p:grpSpPr>
            <p:sp>
              <p:nvSpPr>
                <p:cNvPr id="93391" name="Line 93">
                  <a:extLst>
                    <a:ext uri="{FF2B5EF4-FFF2-40B4-BE49-F238E27FC236}">
                      <a16:creationId xmlns:a16="http://schemas.microsoft.com/office/drawing/2014/main" id="{32480777-CAF3-4F79-B21B-7DF3085BD34E}"/>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92" name="Line 94">
                  <a:extLst>
                    <a:ext uri="{FF2B5EF4-FFF2-40B4-BE49-F238E27FC236}">
                      <a16:creationId xmlns:a16="http://schemas.microsoft.com/office/drawing/2014/main" id="{9FFC19A4-88EE-4614-8806-13E9C74E5D2A}"/>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93" name="Line 95">
                  <a:extLst>
                    <a:ext uri="{FF2B5EF4-FFF2-40B4-BE49-F238E27FC236}">
                      <a16:creationId xmlns:a16="http://schemas.microsoft.com/office/drawing/2014/main" id="{FD04F4D4-083D-41C2-B78D-90DC0DC3CB27}"/>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390" name="AutoShape 96">
                <a:extLst>
                  <a:ext uri="{FF2B5EF4-FFF2-40B4-BE49-F238E27FC236}">
                    <a16:creationId xmlns:a16="http://schemas.microsoft.com/office/drawing/2014/main" id="{F1DFA8C8-C8D0-482C-92D5-4E8BE311B53D}"/>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349" name="Group 97">
              <a:extLst>
                <a:ext uri="{FF2B5EF4-FFF2-40B4-BE49-F238E27FC236}">
                  <a16:creationId xmlns:a16="http://schemas.microsoft.com/office/drawing/2014/main" id="{DC8F1953-5544-4491-9B6C-E8C2E2EAC5CA}"/>
                </a:ext>
              </a:extLst>
            </p:cNvPr>
            <p:cNvGrpSpPr>
              <a:grpSpLocks/>
            </p:cNvGrpSpPr>
            <p:nvPr/>
          </p:nvGrpSpPr>
          <p:grpSpPr bwMode="auto">
            <a:xfrm>
              <a:off x="4685" y="2456"/>
              <a:ext cx="48" cy="71"/>
              <a:chOff x="1934" y="2304"/>
              <a:chExt cx="48" cy="71"/>
            </a:xfrm>
          </p:grpSpPr>
          <p:grpSp>
            <p:nvGrpSpPr>
              <p:cNvPr id="93384" name="Group 98">
                <a:extLst>
                  <a:ext uri="{FF2B5EF4-FFF2-40B4-BE49-F238E27FC236}">
                    <a16:creationId xmlns:a16="http://schemas.microsoft.com/office/drawing/2014/main" id="{6605CB52-4AD2-473C-BD0C-A339234D7551}"/>
                  </a:ext>
                </a:extLst>
              </p:cNvPr>
              <p:cNvGrpSpPr>
                <a:grpSpLocks/>
              </p:cNvGrpSpPr>
              <p:nvPr/>
            </p:nvGrpSpPr>
            <p:grpSpPr bwMode="auto">
              <a:xfrm>
                <a:off x="1939" y="2304"/>
                <a:ext cx="43" cy="71"/>
                <a:chOff x="1939" y="2304"/>
                <a:chExt cx="43" cy="71"/>
              </a:xfrm>
            </p:grpSpPr>
            <p:sp>
              <p:nvSpPr>
                <p:cNvPr id="93386" name="Line 99">
                  <a:extLst>
                    <a:ext uri="{FF2B5EF4-FFF2-40B4-BE49-F238E27FC236}">
                      <a16:creationId xmlns:a16="http://schemas.microsoft.com/office/drawing/2014/main" id="{1A6B5189-04A2-4BC1-AFC1-0B11DDD3B6E1}"/>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87" name="Line 100">
                  <a:extLst>
                    <a:ext uri="{FF2B5EF4-FFF2-40B4-BE49-F238E27FC236}">
                      <a16:creationId xmlns:a16="http://schemas.microsoft.com/office/drawing/2014/main" id="{69FFB6EC-2967-4E75-907D-C0906E997060}"/>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88" name="Line 101">
                  <a:extLst>
                    <a:ext uri="{FF2B5EF4-FFF2-40B4-BE49-F238E27FC236}">
                      <a16:creationId xmlns:a16="http://schemas.microsoft.com/office/drawing/2014/main" id="{E9B8BE51-B2C5-4561-BC2A-D7C0218D4AE4}"/>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385" name="AutoShape 102">
                <a:extLst>
                  <a:ext uri="{FF2B5EF4-FFF2-40B4-BE49-F238E27FC236}">
                    <a16:creationId xmlns:a16="http://schemas.microsoft.com/office/drawing/2014/main" id="{B55C159F-128B-4C58-834F-0F25419787C8}"/>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350" name="Group 103">
              <a:extLst>
                <a:ext uri="{FF2B5EF4-FFF2-40B4-BE49-F238E27FC236}">
                  <a16:creationId xmlns:a16="http://schemas.microsoft.com/office/drawing/2014/main" id="{6D8E8025-FED6-4E17-B718-276778809485}"/>
                </a:ext>
              </a:extLst>
            </p:cNvPr>
            <p:cNvGrpSpPr>
              <a:grpSpLocks/>
            </p:cNvGrpSpPr>
            <p:nvPr/>
          </p:nvGrpSpPr>
          <p:grpSpPr bwMode="auto">
            <a:xfrm>
              <a:off x="5096" y="2528"/>
              <a:ext cx="48" cy="71"/>
              <a:chOff x="1934" y="2304"/>
              <a:chExt cx="48" cy="71"/>
            </a:xfrm>
          </p:grpSpPr>
          <p:grpSp>
            <p:nvGrpSpPr>
              <p:cNvPr id="93379" name="Group 104">
                <a:extLst>
                  <a:ext uri="{FF2B5EF4-FFF2-40B4-BE49-F238E27FC236}">
                    <a16:creationId xmlns:a16="http://schemas.microsoft.com/office/drawing/2014/main" id="{E1CF6363-1891-4DD3-8DBB-AE5B5ADCD119}"/>
                  </a:ext>
                </a:extLst>
              </p:cNvPr>
              <p:cNvGrpSpPr>
                <a:grpSpLocks/>
              </p:cNvGrpSpPr>
              <p:nvPr/>
            </p:nvGrpSpPr>
            <p:grpSpPr bwMode="auto">
              <a:xfrm>
                <a:off x="1939" y="2304"/>
                <a:ext cx="43" cy="71"/>
                <a:chOff x="1939" y="2304"/>
                <a:chExt cx="43" cy="71"/>
              </a:xfrm>
            </p:grpSpPr>
            <p:sp>
              <p:nvSpPr>
                <p:cNvPr id="93381" name="Line 105">
                  <a:extLst>
                    <a:ext uri="{FF2B5EF4-FFF2-40B4-BE49-F238E27FC236}">
                      <a16:creationId xmlns:a16="http://schemas.microsoft.com/office/drawing/2014/main" id="{C1224A40-E19F-4C76-BA0B-9F7FD48E3E50}"/>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82" name="Line 106">
                  <a:extLst>
                    <a:ext uri="{FF2B5EF4-FFF2-40B4-BE49-F238E27FC236}">
                      <a16:creationId xmlns:a16="http://schemas.microsoft.com/office/drawing/2014/main" id="{3C2E1ECC-0573-4E93-ACBA-81D386228BA9}"/>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83" name="Line 107">
                  <a:extLst>
                    <a:ext uri="{FF2B5EF4-FFF2-40B4-BE49-F238E27FC236}">
                      <a16:creationId xmlns:a16="http://schemas.microsoft.com/office/drawing/2014/main" id="{A97FB612-7183-4A23-B694-25E3584E600D}"/>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380" name="AutoShape 108">
                <a:extLst>
                  <a:ext uri="{FF2B5EF4-FFF2-40B4-BE49-F238E27FC236}">
                    <a16:creationId xmlns:a16="http://schemas.microsoft.com/office/drawing/2014/main" id="{28A2DE7F-F956-4FCA-B58C-1DB51B81B1B0}"/>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sp>
          <p:nvSpPr>
            <p:cNvPr id="93351" name="Text Box 109">
              <a:extLst>
                <a:ext uri="{FF2B5EF4-FFF2-40B4-BE49-F238E27FC236}">
                  <a16:creationId xmlns:a16="http://schemas.microsoft.com/office/drawing/2014/main" id="{DCAA160F-C351-44D7-83D4-5B62DE81BC55}"/>
                </a:ext>
              </a:extLst>
            </p:cNvPr>
            <p:cNvSpPr txBox="1">
              <a:spLocks noChangeArrowheads="1"/>
            </p:cNvSpPr>
            <p:nvPr/>
          </p:nvSpPr>
          <p:spPr bwMode="auto">
            <a:xfrm>
              <a:off x="3495" y="1216"/>
              <a:ext cx="141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a:solidFill>
                    <a:schemeClr val="bg1"/>
                  </a:solidFill>
                  <a:latin typeface="Tempus Sans ITC" panose="04020404030D07020202" pitchFamily="82" charset="0"/>
                </a:rPr>
                <a:t>Pulse pressure</a:t>
              </a:r>
            </a:p>
          </p:txBody>
        </p:sp>
        <p:grpSp>
          <p:nvGrpSpPr>
            <p:cNvPr id="93352" name="Group 110">
              <a:extLst>
                <a:ext uri="{FF2B5EF4-FFF2-40B4-BE49-F238E27FC236}">
                  <a16:creationId xmlns:a16="http://schemas.microsoft.com/office/drawing/2014/main" id="{1086BF6A-261F-4C83-B8D3-885F28106581}"/>
                </a:ext>
              </a:extLst>
            </p:cNvPr>
            <p:cNvGrpSpPr>
              <a:grpSpLocks/>
            </p:cNvGrpSpPr>
            <p:nvPr/>
          </p:nvGrpSpPr>
          <p:grpSpPr bwMode="auto">
            <a:xfrm>
              <a:off x="3419" y="2910"/>
              <a:ext cx="1826" cy="231"/>
              <a:chOff x="3419" y="2910"/>
              <a:chExt cx="1826" cy="231"/>
            </a:xfrm>
          </p:grpSpPr>
          <p:sp>
            <p:nvSpPr>
              <p:cNvPr id="93374" name="Text Box 111">
                <a:extLst>
                  <a:ext uri="{FF2B5EF4-FFF2-40B4-BE49-F238E27FC236}">
                    <a16:creationId xmlns:a16="http://schemas.microsoft.com/office/drawing/2014/main" id="{563C28D5-9DDB-4663-85A8-628D6948F66A}"/>
                  </a:ext>
                </a:extLst>
              </p:cNvPr>
              <p:cNvSpPr txBox="1">
                <a:spLocks noChangeArrowheads="1"/>
              </p:cNvSpPr>
              <p:nvPr/>
            </p:nvSpPr>
            <p:spPr bwMode="auto">
              <a:xfrm>
                <a:off x="3419" y="2910"/>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a:t>
                </a:r>
              </a:p>
            </p:txBody>
          </p:sp>
          <p:sp>
            <p:nvSpPr>
              <p:cNvPr id="93375" name="Text Box 112">
                <a:extLst>
                  <a:ext uri="{FF2B5EF4-FFF2-40B4-BE49-F238E27FC236}">
                    <a16:creationId xmlns:a16="http://schemas.microsoft.com/office/drawing/2014/main" id="{AB9533A5-FB54-42D9-9C6C-AB363C174795}"/>
                  </a:ext>
                </a:extLst>
              </p:cNvPr>
              <p:cNvSpPr txBox="1">
                <a:spLocks noChangeArrowheads="1"/>
              </p:cNvSpPr>
              <p:nvPr/>
            </p:nvSpPr>
            <p:spPr bwMode="auto">
              <a:xfrm>
                <a:off x="3684" y="2910"/>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0.25</a:t>
                </a:r>
              </a:p>
            </p:txBody>
          </p:sp>
          <p:sp>
            <p:nvSpPr>
              <p:cNvPr id="93376" name="Text Box 113">
                <a:extLst>
                  <a:ext uri="{FF2B5EF4-FFF2-40B4-BE49-F238E27FC236}">
                    <a16:creationId xmlns:a16="http://schemas.microsoft.com/office/drawing/2014/main" id="{091832B3-8E7D-46DB-BB1A-8E789D0DBDE2}"/>
                  </a:ext>
                </a:extLst>
              </p:cNvPr>
              <p:cNvSpPr txBox="1">
                <a:spLocks noChangeArrowheads="1"/>
              </p:cNvSpPr>
              <p:nvPr/>
            </p:nvSpPr>
            <p:spPr bwMode="auto">
              <a:xfrm>
                <a:off x="4130" y="2910"/>
                <a:ext cx="2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0.5</a:t>
                </a:r>
              </a:p>
            </p:txBody>
          </p:sp>
          <p:sp>
            <p:nvSpPr>
              <p:cNvPr id="93377" name="Text Box 114">
                <a:extLst>
                  <a:ext uri="{FF2B5EF4-FFF2-40B4-BE49-F238E27FC236}">
                    <a16:creationId xmlns:a16="http://schemas.microsoft.com/office/drawing/2014/main" id="{AC7C2C65-EC38-4ADA-B202-604DBE934895}"/>
                  </a:ext>
                </a:extLst>
              </p:cNvPr>
              <p:cNvSpPr txBox="1">
                <a:spLocks noChangeArrowheads="1"/>
              </p:cNvSpPr>
              <p:nvPr/>
            </p:nvSpPr>
            <p:spPr bwMode="auto">
              <a:xfrm>
                <a:off x="4503" y="2910"/>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0.75</a:t>
                </a:r>
              </a:p>
            </p:txBody>
          </p:sp>
          <p:sp>
            <p:nvSpPr>
              <p:cNvPr id="93378" name="Text Box 115">
                <a:extLst>
                  <a:ext uri="{FF2B5EF4-FFF2-40B4-BE49-F238E27FC236}">
                    <a16:creationId xmlns:a16="http://schemas.microsoft.com/office/drawing/2014/main" id="{5C817768-E5AB-45AB-8DE6-F519605B9DCA}"/>
                  </a:ext>
                </a:extLst>
              </p:cNvPr>
              <p:cNvSpPr txBox="1">
                <a:spLocks noChangeArrowheads="1"/>
              </p:cNvSpPr>
              <p:nvPr/>
            </p:nvSpPr>
            <p:spPr bwMode="auto">
              <a:xfrm>
                <a:off x="4949" y="2910"/>
                <a:ext cx="2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0.1</a:t>
                </a:r>
              </a:p>
            </p:txBody>
          </p:sp>
        </p:grpSp>
        <p:sp>
          <p:nvSpPr>
            <p:cNvPr id="93353" name="Text Box 116">
              <a:extLst>
                <a:ext uri="{FF2B5EF4-FFF2-40B4-BE49-F238E27FC236}">
                  <a16:creationId xmlns:a16="http://schemas.microsoft.com/office/drawing/2014/main" id="{EBE6BC68-4D7E-4BD2-A091-E0725F599B71}"/>
                </a:ext>
              </a:extLst>
            </p:cNvPr>
            <p:cNvSpPr txBox="1">
              <a:spLocks noChangeArrowheads="1"/>
            </p:cNvSpPr>
            <p:nvPr/>
          </p:nvSpPr>
          <p:spPr bwMode="auto">
            <a:xfrm>
              <a:off x="3877" y="3097"/>
              <a:ext cx="1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1800">
                  <a:solidFill>
                    <a:schemeClr val="bg1"/>
                  </a:solidFill>
                </a:rPr>
                <a:t>Ritardo AV/PR</a:t>
              </a:r>
            </a:p>
          </p:txBody>
        </p:sp>
        <p:sp>
          <p:nvSpPr>
            <p:cNvPr id="93354" name="Text Box 117">
              <a:extLst>
                <a:ext uri="{FF2B5EF4-FFF2-40B4-BE49-F238E27FC236}">
                  <a16:creationId xmlns:a16="http://schemas.microsoft.com/office/drawing/2014/main" id="{4B4BA200-3F2A-48E0-8553-CA84BD4FA5A9}"/>
                </a:ext>
              </a:extLst>
            </p:cNvPr>
            <p:cNvSpPr txBox="1">
              <a:spLocks noChangeArrowheads="1"/>
            </p:cNvSpPr>
            <p:nvPr/>
          </p:nvSpPr>
          <p:spPr bwMode="auto">
            <a:xfrm>
              <a:off x="2037" y="3391"/>
              <a:ext cx="129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1800">
                  <a:solidFill>
                    <a:schemeClr val="bg1"/>
                  </a:solidFill>
                  <a:sym typeface="Symbol" panose="05050102010706020507" pitchFamily="18" charset="2"/>
                </a:rPr>
                <a:t>BVVdx,  p0.0001</a:t>
              </a:r>
            </a:p>
            <a:p>
              <a:pPr algn="just"/>
              <a:r>
                <a:rPr lang="it-IT" altLang="it-IT" sz="1800">
                  <a:solidFill>
                    <a:schemeClr val="bg1"/>
                  </a:solidFill>
                  <a:sym typeface="Symbol" panose="05050102010706020507" pitchFamily="18" charset="2"/>
                </a:rPr>
                <a:t>VsnVdx, p0.0001</a:t>
              </a:r>
              <a:endParaRPr lang="it-IT" altLang="it-IT" sz="1800">
                <a:solidFill>
                  <a:schemeClr val="bg1"/>
                </a:solidFill>
              </a:endParaRPr>
            </a:p>
          </p:txBody>
        </p:sp>
        <p:sp>
          <p:nvSpPr>
            <p:cNvPr id="93355" name="Text Box 118">
              <a:extLst>
                <a:ext uri="{FF2B5EF4-FFF2-40B4-BE49-F238E27FC236}">
                  <a16:creationId xmlns:a16="http://schemas.microsoft.com/office/drawing/2014/main" id="{2785ECAD-3ABD-4326-AF03-919397979574}"/>
                </a:ext>
              </a:extLst>
            </p:cNvPr>
            <p:cNvSpPr txBox="1">
              <a:spLocks noChangeArrowheads="1"/>
            </p:cNvSpPr>
            <p:nvPr/>
          </p:nvSpPr>
          <p:spPr bwMode="auto">
            <a:xfrm>
              <a:off x="284" y="3391"/>
              <a:ext cx="81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1800">
                  <a:solidFill>
                    <a:schemeClr val="bg1"/>
                  </a:solidFill>
                </a:rPr>
                <a:t>Media </a:t>
              </a:r>
              <a:r>
                <a:rPr lang="it-IT" altLang="it-IT" sz="1800">
                  <a:solidFill>
                    <a:schemeClr val="bg1"/>
                  </a:solidFill>
                  <a:sym typeface="Symbol" panose="05050102010706020507" pitchFamily="18" charset="2"/>
                </a:rPr>
                <a:t> DS</a:t>
              </a:r>
            </a:p>
            <a:p>
              <a:pPr algn="just"/>
              <a:r>
                <a:rPr lang="it-IT" altLang="it-IT" sz="1800">
                  <a:solidFill>
                    <a:schemeClr val="bg1"/>
                  </a:solidFill>
                </a:rPr>
                <a:t>n</a:t>
              </a:r>
              <a:r>
                <a:rPr lang="it-IT" altLang="it-IT" sz="1800">
                  <a:solidFill>
                    <a:schemeClr val="bg1"/>
                  </a:solidFill>
                  <a:sym typeface="Symbol" panose="05050102010706020507" pitchFamily="18" charset="2"/>
                </a:rPr>
                <a:t>40</a:t>
              </a:r>
              <a:endParaRPr lang="it-IT" altLang="it-IT" sz="1800">
                <a:solidFill>
                  <a:schemeClr val="bg1"/>
                </a:solidFill>
              </a:endParaRPr>
            </a:p>
          </p:txBody>
        </p:sp>
        <p:sp>
          <p:nvSpPr>
            <p:cNvPr id="93356" name="Text Box 119">
              <a:extLst>
                <a:ext uri="{FF2B5EF4-FFF2-40B4-BE49-F238E27FC236}">
                  <a16:creationId xmlns:a16="http://schemas.microsoft.com/office/drawing/2014/main" id="{07DF7C58-F88B-4D29-9725-C0ACE5AD340C}"/>
                </a:ext>
              </a:extLst>
            </p:cNvPr>
            <p:cNvSpPr txBox="1">
              <a:spLocks noChangeArrowheads="1"/>
            </p:cNvSpPr>
            <p:nvPr/>
          </p:nvSpPr>
          <p:spPr bwMode="auto">
            <a:xfrm>
              <a:off x="206" y="3820"/>
              <a:ext cx="19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1400">
                  <a:solidFill>
                    <a:srgbClr val="FF3399"/>
                  </a:solidFill>
                </a:rPr>
                <a:t>PATH-</a:t>
              </a:r>
              <a:r>
                <a:rPr lang="it-IT" altLang="it-IT" sz="1600">
                  <a:solidFill>
                    <a:srgbClr val="FF3399"/>
                  </a:solidFill>
                </a:rPr>
                <a:t>CHF</a:t>
              </a:r>
              <a:r>
                <a:rPr lang="it-IT" altLang="it-IT" sz="1400">
                  <a:solidFill>
                    <a:srgbClr val="FF3399"/>
                  </a:solidFill>
                </a:rPr>
                <a:t> Study Group, NASPE 1999</a:t>
              </a:r>
              <a:endParaRPr lang="it-IT" altLang="it-IT" sz="1400">
                <a:solidFill>
                  <a:schemeClr val="bg1"/>
                </a:solidFill>
              </a:endParaRPr>
            </a:p>
          </p:txBody>
        </p:sp>
        <p:sp>
          <p:nvSpPr>
            <p:cNvPr id="93357" name="Text Box 120">
              <a:extLst>
                <a:ext uri="{FF2B5EF4-FFF2-40B4-BE49-F238E27FC236}">
                  <a16:creationId xmlns:a16="http://schemas.microsoft.com/office/drawing/2014/main" id="{F280E06C-A319-4257-87CA-B649E2AA89C4}"/>
                </a:ext>
              </a:extLst>
            </p:cNvPr>
            <p:cNvSpPr txBox="1">
              <a:spLocks noChangeArrowheads="1"/>
            </p:cNvSpPr>
            <p:nvPr/>
          </p:nvSpPr>
          <p:spPr bwMode="auto">
            <a:xfrm>
              <a:off x="5136" y="1374"/>
              <a:ext cx="4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rgbClr val="FF0000"/>
                  </a:solidFill>
                </a:rPr>
                <a:t>Vdx</a:t>
              </a:r>
            </a:p>
          </p:txBody>
        </p:sp>
        <p:sp>
          <p:nvSpPr>
            <p:cNvPr id="93358" name="Text Box 121">
              <a:extLst>
                <a:ext uri="{FF2B5EF4-FFF2-40B4-BE49-F238E27FC236}">
                  <a16:creationId xmlns:a16="http://schemas.microsoft.com/office/drawing/2014/main" id="{C52925F4-681B-41E2-A7F4-A9A17889EAE9}"/>
                </a:ext>
              </a:extLst>
            </p:cNvPr>
            <p:cNvSpPr txBox="1">
              <a:spLocks noChangeArrowheads="1"/>
            </p:cNvSpPr>
            <p:nvPr/>
          </p:nvSpPr>
          <p:spPr bwMode="auto">
            <a:xfrm>
              <a:off x="5158" y="1566"/>
              <a:ext cx="4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rgbClr val="FF3399"/>
                  </a:solidFill>
                </a:rPr>
                <a:t>Vsn</a:t>
              </a:r>
            </a:p>
          </p:txBody>
        </p:sp>
        <p:sp>
          <p:nvSpPr>
            <p:cNvPr id="93359" name="Text Box 122">
              <a:extLst>
                <a:ext uri="{FF2B5EF4-FFF2-40B4-BE49-F238E27FC236}">
                  <a16:creationId xmlns:a16="http://schemas.microsoft.com/office/drawing/2014/main" id="{E3DF0658-6142-40A1-A6BB-356CB813097C}"/>
                </a:ext>
              </a:extLst>
            </p:cNvPr>
            <p:cNvSpPr txBox="1">
              <a:spLocks noChangeArrowheads="1"/>
            </p:cNvSpPr>
            <p:nvPr/>
          </p:nvSpPr>
          <p:spPr bwMode="auto">
            <a:xfrm>
              <a:off x="5176" y="1744"/>
              <a:ext cx="3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rgbClr val="FFFF00"/>
                  </a:solidFill>
                </a:rPr>
                <a:t>BV</a:t>
              </a:r>
              <a:endParaRPr lang="it-IT" altLang="it-IT">
                <a:solidFill>
                  <a:srgbClr val="FF3399"/>
                </a:solidFill>
              </a:endParaRPr>
            </a:p>
          </p:txBody>
        </p:sp>
        <p:grpSp>
          <p:nvGrpSpPr>
            <p:cNvPr id="93360" name="Group 123">
              <a:extLst>
                <a:ext uri="{FF2B5EF4-FFF2-40B4-BE49-F238E27FC236}">
                  <a16:creationId xmlns:a16="http://schemas.microsoft.com/office/drawing/2014/main" id="{C89B99E4-0933-4DBD-9B7F-8D6CBEF690EC}"/>
                </a:ext>
              </a:extLst>
            </p:cNvPr>
            <p:cNvGrpSpPr>
              <a:grpSpLocks/>
            </p:cNvGrpSpPr>
            <p:nvPr/>
          </p:nvGrpSpPr>
          <p:grpSpPr bwMode="auto">
            <a:xfrm>
              <a:off x="4980" y="1885"/>
              <a:ext cx="132" cy="31"/>
              <a:chOff x="2316" y="1824"/>
              <a:chExt cx="132" cy="31"/>
            </a:xfrm>
          </p:grpSpPr>
          <p:sp>
            <p:nvSpPr>
              <p:cNvPr id="93372" name="Oval 124">
                <a:extLst>
                  <a:ext uri="{FF2B5EF4-FFF2-40B4-BE49-F238E27FC236}">
                    <a16:creationId xmlns:a16="http://schemas.microsoft.com/office/drawing/2014/main" id="{ECE581F3-B457-40DD-BBAB-F33E4A46AAAF}"/>
                  </a:ext>
                </a:extLst>
              </p:cNvPr>
              <p:cNvSpPr>
                <a:spLocks noChangeArrowheads="1"/>
              </p:cNvSpPr>
              <p:nvPr/>
            </p:nvSpPr>
            <p:spPr bwMode="auto">
              <a:xfrm>
                <a:off x="2359" y="1824"/>
                <a:ext cx="45" cy="31"/>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373" name="Line 125">
                <a:extLst>
                  <a:ext uri="{FF2B5EF4-FFF2-40B4-BE49-F238E27FC236}">
                    <a16:creationId xmlns:a16="http://schemas.microsoft.com/office/drawing/2014/main" id="{EDD23B4B-F668-42FE-9485-4A2E4EDAE070}"/>
                  </a:ext>
                </a:extLst>
              </p:cNvPr>
              <p:cNvSpPr>
                <a:spLocks noChangeShapeType="1"/>
              </p:cNvSpPr>
              <p:nvPr/>
            </p:nvSpPr>
            <p:spPr bwMode="auto">
              <a:xfrm>
                <a:off x="2316" y="1842"/>
                <a:ext cx="132" cy="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361" name="Group 126">
              <a:extLst>
                <a:ext uri="{FF2B5EF4-FFF2-40B4-BE49-F238E27FC236}">
                  <a16:creationId xmlns:a16="http://schemas.microsoft.com/office/drawing/2014/main" id="{A6E3376A-7A77-4C5D-B73C-AB71F3FFD7C5}"/>
                </a:ext>
              </a:extLst>
            </p:cNvPr>
            <p:cNvGrpSpPr>
              <a:grpSpLocks/>
            </p:cNvGrpSpPr>
            <p:nvPr/>
          </p:nvGrpSpPr>
          <p:grpSpPr bwMode="auto">
            <a:xfrm>
              <a:off x="4980" y="1701"/>
              <a:ext cx="132" cy="42"/>
              <a:chOff x="2340" y="1652"/>
              <a:chExt cx="132" cy="42"/>
            </a:xfrm>
          </p:grpSpPr>
          <p:sp>
            <p:nvSpPr>
              <p:cNvPr id="93370" name="Rectangle 127">
                <a:extLst>
                  <a:ext uri="{FF2B5EF4-FFF2-40B4-BE49-F238E27FC236}">
                    <a16:creationId xmlns:a16="http://schemas.microsoft.com/office/drawing/2014/main" id="{F80E1E42-E316-421F-9215-3C7FD3BFEB3E}"/>
                  </a:ext>
                </a:extLst>
              </p:cNvPr>
              <p:cNvSpPr>
                <a:spLocks noChangeArrowheads="1"/>
              </p:cNvSpPr>
              <p:nvPr/>
            </p:nvSpPr>
            <p:spPr bwMode="auto">
              <a:xfrm>
                <a:off x="2387" y="1652"/>
                <a:ext cx="37" cy="42"/>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371" name="Line 128">
                <a:extLst>
                  <a:ext uri="{FF2B5EF4-FFF2-40B4-BE49-F238E27FC236}">
                    <a16:creationId xmlns:a16="http://schemas.microsoft.com/office/drawing/2014/main" id="{AD2D291F-2141-4D74-B5CC-81EBB21BFB61}"/>
                  </a:ext>
                </a:extLst>
              </p:cNvPr>
              <p:cNvSpPr>
                <a:spLocks noChangeShapeType="1"/>
              </p:cNvSpPr>
              <p:nvPr/>
            </p:nvSpPr>
            <p:spPr bwMode="auto">
              <a:xfrm>
                <a:off x="2340" y="1674"/>
                <a:ext cx="132" cy="0"/>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362" name="Group 129">
              <a:extLst>
                <a:ext uri="{FF2B5EF4-FFF2-40B4-BE49-F238E27FC236}">
                  <a16:creationId xmlns:a16="http://schemas.microsoft.com/office/drawing/2014/main" id="{F385D148-DC1A-4E3E-A3D8-6110E3EE97AD}"/>
                </a:ext>
              </a:extLst>
            </p:cNvPr>
            <p:cNvGrpSpPr>
              <a:grpSpLocks/>
            </p:cNvGrpSpPr>
            <p:nvPr/>
          </p:nvGrpSpPr>
          <p:grpSpPr bwMode="auto">
            <a:xfrm>
              <a:off x="4980" y="1506"/>
              <a:ext cx="132" cy="47"/>
              <a:chOff x="2334" y="1478"/>
              <a:chExt cx="132" cy="47"/>
            </a:xfrm>
          </p:grpSpPr>
          <p:sp>
            <p:nvSpPr>
              <p:cNvPr id="93368" name="AutoShape 130">
                <a:extLst>
                  <a:ext uri="{FF2B5EF4-FFF2-40B4-BE49-F238E27FC236}">
                    <a16:creationId xmlns:a16="http://schemas.microsoft.com/office/drawing/2014/main" id="{86D48057-1A97-4F82-A434-3DD46E8C18D6}"/>
                  </a:ext>
                </a:extLst>
              </p:cNvPr>
              <p:cNvSpPr>
                <a:spLocks noChangeArrowheads="1"/>
              </p:cNvSpPr>
              <p:nvPr/>
            </p:nvSpPr>
            <p:spPr bwMode="auto">
              <a:xfrm>
                <a:off x="2376" y="1478"/>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369" name="Line 131">
                <a:extLst>
                  <a:ext uri="{FF2B5EF4-FFF2-40B4-BE49-F238E27FC236}">
                    <a16:creationId xmlns:a16="http://schemas.microsoft.com/office/drawing/2014/main" id="{3FC286C3-0831-40D9-A49D-76A664EC976A}"/>
                  </a:ext>
                </a:extLst>
              </p:cNvPr>
              <p:cNvSpPr>
                <a:spLocks noChangeShapeType="1"/>
              </p:cNvSpPr>
              <p:nvPr/>
            </p:nvSpPr>
            <p:spPr bwMode="auto">
              <a:xfrm>
                <a:off x="2334" y="1500"/>
                <a:ext cx="132"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363" name="Group 132">
              <a:extLst>
                <a:ext uri="{FF2B5EF4-FFF2-40B4-BE49-F238E27FC236}">
                  <a16:creationId xmlns:a16="http://schemas.microsoft.com/office/drawing/2014/main" id="{8DB936A3-D62D-4A94-98C8-D363C6EBF8A0}"/>
                </a:ext>
              </a:extLst>
            </p:cNvPr>
            <p:cNvGrpSpPr>
              <a:grpSpLocks/>
            </p:cNvGrpSpPr>
            <p:nvPr/>
          </p:nvGrpSpPr>
          <p:grpSpPr bwMode="auto">
            <a:xfrm>
              <a:off x="3480" y="2580"/>
              <a:ext cx="47" cy="78"/>
              <a:chOff x="1299" y="2232"/>
              <a:chExt cx="60" cy="111"/>
            </a:xfrm>
          </p:grpSpPr>
          <p:sp>
            <p:nvSpPr>
              <p:cNvPr id="93364" name="Rectangle 133">
                <a:extLst>
                  <a:ext uri="{FF2B5EF4-FFF2-40B4-BE49-F238E27FC236}">
                    <a16:creationId xmlns:a16="http://schemas.microsoft.com/office/drawing/2014/main" id="{CE0CEACE-E499-4A1F-BB5F-4831A1D53824}"/>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365" name="Line 134">
                <a:extLst>
                  <a:ext uri="{FF2B5EF4-FFF2-40B4-BE49-F238E27FC236}">
                    <a16:creationId xmlns:a16="http://schemas.microsoft.com/office/drawing/2014/main" id="{D72FBEEC-19AE-4501-B1F5-FD74042B7866}"/>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66" name="Line 135">
                <a:extLst>
                  <a:ext uri="{FF2B5EF4-FFF2-40B4-BE49-F238E27FC236}">
                    <a16:creationId xmlns:a16="http://schemas.microsoft.com/office/drawing/2014/main" id="{542DB2AC-BB2B-426B-9FFB-AA3F264C5F72}"/>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67" name="Line 136">
                <a:extLst>
                  <a:ext uri="{FF2B5EF4-FFF2-40B4-BE49-F238E27FC236}">
                    <a16:creationId xmlns:a16="http://schemas.microsoft.com/office/drawing/2014/main" id="{398AE428-5F85-4530-B813-1C8E2470C116}"/>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sp>
        <p:nvSpPr>
          <p:cNvPr id="93189" name="Text Box 137">
            <a:extLst>
              <a:ext uri="{FF2B5EF4-FFF2-40B4-BE49-F238E27FC236}">
                <a16:creationId xmlns:a16="http://schemas.microsoft.com/office/drawing/2014/main" id="{EC821A0A-1767-4FCD-A2B4-92DE5BFD3FEC}"/>
              </a:ext>
            </a:extLst>
          </p:cNvPr>
          <p:cNvSpPr txBox="1">
            <a:spLocks noChangeArrowheads="1"/>
          </p:cNvSpPr>
          <p:nvPr/>
        </p:nvSpPr>
        <p:spPr bwMode="auto">
          <a:xfrm rot="-5482433">
            <a:off x="4204494" y="3296444"/>
            <a:ext cx="1155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a:solidFill>
                  <a:schemeClr val="bg1"/>
                </a:solidFill>
              </a:rPr>
              <a:t>Cambio %</a:t>
            </a:r>
          </a:p>
        </p:txBody>
      </p:sp>
      <p:grpSp>
        <p:nvGrpSpPr>
          <p:cNvPr id="93190" name="Group 138">
            <a:extLst>
              <a:ext uri="{FF2B5EF4-FFF2-40B4-BE49-F238E27FC236}">
                <a16:creationId xmlns:a16="http://schemas.microsoft.com/office/drawing/2014/main" id="{07D6222D-5E7A-44EF-B29B-76528DFD5CAE}"/>
              </a:ext>
            </a:extLst>
          </p:cNvPr>
          <p:cNvGrpSpPr>
            <a:grpSpLocks/>
          </p:cNvGrpSpPr>
          <p:nvPr/>
        </p:nvGrpSpPr>
        <p:grpSpPr bwMode="auto">
          <a:xfrm>
            <a:off x="265113" y="1911350"/>
            <a:ext cx="4313237" cy="3371850"/>
            <a:chOff x="167" y="1204"/>
            <a:chExt cx="2717" cy="2124"/>
          </a:xfrm>
        </p:grpSpPr>
        <p:grpSp>
          <p:nvGrpSpPr>
            <p:cNvPr id="93194" name="Group 139">
              <a:extLst>
                <a:ext uri="{FF2B5EF4-FFF2-40B4-BE49-F238E27FC236}">
                  <a16:creationId xmlns:a16="http://schemas.microsoft.com/office/drawing/2014/main" id="{174109F2-DAC7-45C3-A550-F13A5761BBAC}"/>
                </a:ext>
              </a:extLst>
            </p:cNvPr>
            <p:cNvGrpSpPr>
              <a:grpSpLocks/>
            </p:cNvGrpSpPr>
            <p:nvPr/>
          </p:nvGrpSpPr>
          <p:grpSpPr bwMode="auto">
            <a:xfrm>
              <a:off x="318" y="1204"/>
              <a:ext cx="2566" cy="2124"/>
              <a:chOff x="318" y="1204"/>
              <a:chExt cx="2566" cy="2124"/>
            </a:xfrm>
          </p:grpSpPr>
          <p:sp>
            <p:nvSpPr>
              <p:cNvPr id="93196" name="Line 140">
                <a:extLst>
                  <a:ext uri="{FF2B5EF4-FFF2-40B4-BE49-F238E27FC236}">
                    <a16:creationId xmlns:a16="http://schemas.microsoft.com/office/drawing/2014/main" id="{447A7154-FE61-45E9-80BF-F657AFE5039F}"/>
                  </a:ext>
                </a:extLst>
              </p:cNvPr>
              <p:cNvSpPr>
                <a:spLocks noChangeShapeType="1"/>
              </p:cNvSpPr>
              <p:nvPr/>
            </p:nvSpPr>
            <p:spPr bwMode="auto">
              <a:xfrm>
                <a:off x="1950" y="1926"/>
                <a:ext cx="414" cy="444"/>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93197" name="Group 141">
                <a:extLst>
                  <a:ext uri="{FF2B5EF4-FFF2-40B4-BE49-F238E27FC236}">
                    <a16:creationId xmlns:a16="http://schemas.microsoft.com/office/drawing/2014/main" id="{0BC096B5-45A3-45FF-BC2A-94565E7D7FA6}"/>
                  </a:ext>
                </a:extLst>
              </p:cNvPr>
              <p:cNvGrpSpPr>
                <a:grpSpLocks/>
              </p:cNvGrpSpPr>
              <p:nvPr/>
            </p:nvGrpSpPr>
            <p:grpSpPr bwMode="auto">
              <a:xfrm>
                <a:off x="318" y="1516"/>
                <a:ext cx="2230" cy="1459"/>
                <a:chOff x="366" y="1516"/>
                <a:chExt cx="2230" cy="1459"/>
              </a:xfrm>
            </p:grpSpPr>
            <p:grpSp>
              <p:nvGrpSpPr>
                <p:cNvPr id="93312" name="Group 142">
                  <a:extLst>
                    <a:ext uri="{FF2B5EF4-FFF2-40B4-BE49-F238E27FC236}">
                      <a16:creationId xmlns:a16="http://schemas.microsoft.com/office/drawing/2014/main" id="{1E38707F-284F-43AA-8F68-4EB9E10AB296}"/>
                    </a:ext>
                  </a:extLst>
                </p:cNvPr>
                <p:cNvGrpSpPr>
                  <a:grpSpLocks/>
                </p:cNvGrpSpPr>
                <p:nvPr/>
              </p:nvGrpSpPr>
              <p:grpSpPr bwMode="auto">
                <a:xfrm>
                  <a:off x="592" y="1620"/>
                  <a:ext cx="2004" cy="1248"/>
                  <a:chOff x="592" y="1620"/>
                  <a:chExt cx="2004" cy="1248"/>
                </a:xfrm>
              </p:grpSpPr>
              <p:sp>
                <p:nvSpPr>
                  <p:cNvPr id="93319" name="Line 143">
                    <a:extLst>
                      <a:ext uri="{FF2B5EF4-FFF2-40B4-BE49-F238E27FC236}">
                        <a16:creationId xmlns:a16="http://schemas.microsoft.com/office/drawing/2014/main" id="{709B320E-A6A2-43FF-BF1C-82A7BC9C2096}"/>
                      </a:ext>
                    </a:extLst>
                  </p:cNvPr>
                  <p:cNvSpPr>
                    <a:spLocks noChangeShapeType="1"/>
                  </p:cNvSpPr>
                  <p:nvPr/>
                </p:nvSpPr>
                <p:spPr bwMode="auto">
                  <a:xfrm>
                    <a:off x="652" y="1620"/>
                    <a:ext cx="0" cy="12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20" name="Line 144">
                    <a:extLst>
                      <a:ext uri="{FF2B5EF4-FFF2-40B4-BE49-F238E27FC236}">
                        <a16:creationId xmlns:a16="http://schemas.microsoft.com/office/drawing/2014/main" id="{5FD92EF9-D717-4BBC-BC4A-A02DC8D55C3A}"/>
                      </a:ext>
                    </a:extLst>
                  </p:cNvPr>
                  <p:cNvSpPr>
                    <a:spLocks noChangeShapeType="1"/>
                  </p:cNvSpPr>
                  <p:nvPr/>
                </p:nvSpPr>
                <p:spPr bwMode="auto">
                  <a:xfrm>
                    <a:off x="620" y="2616"/>
                    <a:ext cx="197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21" name="Line 145">
                    <a:extLst>
                      <a:ext uri="{FF2B5EF4-FFF2-40B4-BE49-F238E27FC236}">
                        <a16:creationId xmlns:a16="http://schemas.microsoft.com/office/drawing/2014/main" id="{74736431-0EBE-4EC2-8467-8E3D847E11BE}"/>
                      </a:ext>
                    </a:extLst>
                  </p:cNvPr>
                  <p:cNvSpPr>
                    <a:spLocks noChangeShapeType="1"/>
                  </p:cNvSpPr>
                  <p:nvPr/>
                </p:nvSpPr>
                <p:spPr bwMode="auto">
                  <a:xfrm>
                    <a:off x="608" y="1620"/>
                    <a:ext cx="5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22" name="Line 146">
                    <a:extLst>
                      <a:ext uri="{FF2B5EF4-FFF2-40B4-BE49-F238E27FC236}">
                        <a16:creationId xmlns:a16="http://schemas.microsoft.com/office/drawing/2014/main" id="{08107371-7EC8-46CC-8D94-CB4B5BFADAAF}"/>
                      </a:ext>
                    </a:extLst>
                  </p:cNvPr>
                  <p:cNvSpPr>
                    <a:spLocks noChangeShapeType="1"/>
                  </p:cNvSpPr>
                  <p:nvPr/>
                </p:nvSpPr>
                <p:spPr bwMode="auto">
                  <a:xfrm>
                    <a:off x="604" y="1876"/>
                    <a:ext cx="5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23" name="Line 147">
                    <a:extLst>
                      <a:ext uri="{FF2B5EF4-FFF2-40B4-BE49-F238E27FC236}">
                        <a16:creationId xmlns:a16="http://schemas.microsoft.com/office/drawing/2014/main" id="{FB4AAB7E-F27D-4054-AAE7-A8D8488CCF1B}"/>
                      </a:ext>
                    </a:extLst>
                  </p:cNvPr>
                  <p:cNvSpPr>
                    <a:spLocks noChangeShapeType="1"/>
                  </p:cNvSpPr>
                  <p:nvPr/>
                </p:nvSpPr>
                <p:spPr bwMode="auto">
                  <a:xfrm>
                    <a:off x="600" y="2120"/>
                    <a:ext cx="52"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24" name="Line 148">
                    <a:extLst>
                      <a:ext uri="{FF2B5EF4-FFF2-40B4-BE49-F238E27FC236}">
                        <a16:creationId xmlns:a16="http://schemas.microsoft.com/office/drawing/2014/main" id="{8246B505-BED6-49A9-95ED-3F8D34FC40FC}"/>
                      </a:ext>
                    </a:extLst>
                  </p:cNvPr>
                  <p:cNvSpPr>
                    <a:spLocks noChangeShapeType="1"/>
                  </p:cNvSpPr>
                  <p:nvPr/>
                </p:nvSpPr>
                <p:spPr bwMode="auto">
                  <a:xfrm>
                    <a:off x="592" y="2360"/>
                    <a:ext cx="5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25" name="Line 149">
                    <a:extLst>
                      <a:ext uri="{FF2B5EF4-FFF2-40B4-BE49-F238E27FC236}">
                        <a16:creationId xmlns:a16="http://schemas.microsoft.com/office/drawing/2014/main" id="{43C70CD5-65D4-4BE7-95AD-955BB67A3461}"/>
                      </a:ext>
                    </a:extLst>
                  </p:cNvPr>
                  <p:cNvSpPr>
                    <a:spLocks noChangeShapeType="1"/>
                  </p:cNvSpPr>
                  <p:nvPr/>
                </p:nvSpPr>
                <p:spPr bwMode="auto">
                  <a:xfrm>
                    <a:off x="596" y="2864"/>
                    <a:ext cx="5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313" name="Text Box 150">
                  <a:extLst>
                    <a:ext uri="{FF2B5EF4-FFF2-40B4-BE49-F238E27FC236}">
                      <a16:creationId xmlns:a16="http://schemas.microsoft.com/office/drawing/2014/main" id="{FCADA497-2A9D-4B99-821B-554AB1C742FF}"/>
                    </a:ext>
                  </a:extLst>
                </p:cNvPr>
                <p:cNvSpPr txBox="1">
                  <a:spLocks noChangeArrowheads="1"/>
                </p:cNvSpPr>
                <p:nvPr/>
              </p:nvSpPr>
              <p:spPr bwMode="auto">
                <a:xfrm>
                  <a:off x="366" y="1516"/>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20</a:t>
                  </a:r>
                </a:p>
              </p:txBody>
            </p:sp>
            <p:sp>
              <p:nvSpPr>
                <p:cNvPr id="93314" name="Text Box 151">
                  <a:extLst>
                    <a:ext uri="{FF2B5EF4-FFF2-40B4-BE49-F238E27FC236}">
                      <a16:creationId xmlns:a16="http://schemas.microsoft.com/office/drawing/2014/main" id="{585BD74F-0AE9-4C85-AAB1-3EC7C654813D}"/>
                    </a:ext>
                  </a:extLst>
                </p:cNvPr>
                <p:cNvSpPr txBox="1">
                  <a:spLocks noChangeArrowheads="1"/>
                </p:cNvSpPr>
                <p:nvPr/>
              </p:nvSpPr>
              <p:spPr bwMode="auto">
                <a:xfrm>
                  <a:off x="366" y="1764"/>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15</a:t>
                  </a:r>
                </a:p>
              </p:txBody>
            </p:sp>
            <p:sp>
              <p:nvSpPr>
                <p:cNvPr id="93315" name="Text Box 152">
                  <a:extLst>
                    <a:ext uri="{FF2B5EF4-FFF2-40B4-BE49-F238E27FC236}">
                      <a16:creationId xmlns:a16="http://schemas.microsoft.com/office/drawing/2014/main" id="{5232FC03-46B1-4AFA-9DD7-34A3ABB1C9BF}"/>
                    </a:ext>
                  </a:extLst>
                </p:cNvPr>
                <p:cNvSpPr txBox="1">
                  <a:spLocks noChangeArrowheads="1"/>
                </p:cNvSpPr>
                <p:nvPr/>
              </p:nvSpPr>
              <p:spPr bwMode="auto">
                <a:xfrm>
                  <a:off x="366" y="2020"/>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10</a:t>
                  </a:r>
                </a:p>
              </p:txBody>
            </p:sp>
            <p:sp>
              <p:nvSpPr>
                <p:cNvPr id="93316" name="Text Box 153">
                  <a:extLst>
                    <a:ext uri="{FF2B5EF4-FFF2-40B4-BE49-F238E27FC236}">
                      <a16:creationId xmlns:a16="http://schemas.microsoft.com/office/drawing/2014/main" id="{498FC223-04AC-4A58-AEB1-4DFC5952CBF1}"/>
                    </a:ext>
                  </a:extLst>
                </p:cNvPr>
                <p:cNvSpPr txBox="1">
                  <a:spLocks noChangeArrowheads="1"/>
                </p:cNvSpPr>
                <p:nvPr/>
              </p:nvSpPr>
              <p:spPr bwMode="auto">
                <a:xfrm>
                  <a:off x="438" y="2256"/>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5</a:t>
                  </a:r>
                </a:p>
              </p:txBody>
            </p:sp>
            <p:sp>
              <p:nvSpPr>
                <p:cNvPr id="93317" name="Text Box 154">
                  <a:extLst>
                    <a:ext uri="{FF2B5EF4-FFF2-40B4-BE49-F238E27FC236}">
                      <a16:creationId xmlns:a16="http://schemas.microsoft.com/office/drawing/2014/main" id="{8D27D9DC-4981-4641-911D-45C070294D50}"/>
                    </a:ext>
                  </a:extLst>
                </p:cNvPr>
                <p:cNvSpPr txBox="1">
                  <a:spLocks noChangeArrowheads="1"/>
                </p:cNvSpPr>
                <p:nvPr/>
              </p:nvSpPr>
              <p:spPr bwMode="auto">
                <a:xfrm>
                  <a:off x="438" y="2512"/>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a:t>
                  </a:r>
                </a:p>
              </p:txBody>
            </p:sp>
            <p:sp>
              <p:nvSpPr>
                <p:cNvPr id="93318" name="Text Box 155">
                  <a:extLst>
                    <a:ext uri="{FF2B5EF4-FFF2-40B4-BE49-F238E27FC236}">
                      <a16:creationId xmlns:a16="http://schemas.microsoft.com/office/drawing/2014/main" id="{564CF7F4-718D-4071-A4F9-0317188C65D8}"/>
                    </a:ext>
                  </a:extLst>
                </p:cNvPr>
                <p:cNvSpPr txBox="1">
                  <a:spLocks noChangeArrowheads="1"/>
                </p:cNvSpPr>
                <p:nvPr/>
              </p:nvSpPr>
              <p:spPr bwMode="auto">
                <a:xfrm>
                  <a:off x="390" y="2744"/>
                  <a:ext cx="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-5</a:t>
                  </a:r>
                </a:p>
              </p:txBody>
            </p:sp>
          </p:grpSp>
          <p:grpSp>
            <p:nvGrpSpPr>
              <p:cNvPr id="93198" name="Group 156">
                <a:extLst>
                  <a:ext uri="{FF2B5EF4-FFF2-40B4-BE49-F238E27FC236}">
                    <a16:creationId xmlns:a16="http://schemas.microsoft.com/office/drawing/2014/main" id="{12360B59-BC38-4812-8842-3F583EE160D8}"/>
                  </a:ext>
                </a:extLst>
              </p:cNvPr>
              <p:cNvGrpSpPr>
                <a:grpSpLocks/>
              </p:cNvGrpSpPr>
              <p:nvPr/>
            </p:nvGrpSpPr>
            <p:grpSpPr bwMode="auto">
              <a:xfrm>
                <a:off x="795" y="2439"/>
                <a:ext cx="1563" cy="189"/>
                <a:chOff x="843" y="2439"/>
                <a:chExt cx="1563" cy="189"/>
              </a:xfrm>
            </p:grpSpPr>
            <p:sp>
              <p:nvSpPr>
                <p:cNvPr id="93308" name="Line 157">
                  <a:extLst>
                    <a:ext uri="{FF2B5EF4-FFF2-40B4-BE49-F238E27FC236}">
                      <a16:creationId xmlns:a16="http://schemas.microsoft.com/office/drawing/2014/main" id="{64113927-76F8-480B-A5EC-F5E62E8EA90D}"/>
                    </a:ext>
                  </a:extLst>
                </p:cNvPr>
                <p:cNvSpPr>
                  <a:spLocks noChangeShapeType="1"/>
                </p:cNvSpPr>
                <p:nvPr/>
              </p:nvSpPr>
              <p:spPr bwMode="auto">
                <a:xfrm flipV="1">
                  <a:off x="843" y="2508"/>
                  <a:ext cx="393" cy="12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09" name="Line 158">
                  <a:extLst>
                    <a:ext uri="{FF2B5EF4-FFF2-40B4-BE49-F238E27FC236}">
                      <a16:creationId xmlns:a16="http://schemas.microsoft.com/office/drawing/2014/main" id="{7A1CF212-B756-4EB6-A1F2-6F22CD042D8D}"/>
                    </a:ext>
                  </a:extLst>
                </p:cNvPr>
                <p:cNvSpPr>
                  <a:spLocks noChangeShapeType="1"/>
                </p:cNvSpPr>
                <p:nvPr/>
              </p:nvSpPr>
              <p:spPr bwMode="auto">
                <a:xfrm flipV="1">
                  <a:off x="1233" y="2439"/>
                  <a:ext cx="393" cy="72"/>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10" name="Line 159">
                  <a:extLst>
                    <a:ext uri="{FF2B5EF4-FFF2-40B4-BE49-F238E27FC236}">
                      <a16:creationId xmlns:a16="http://schemas.microsoft.com/office/drawing/2014/main" id="{700FE101-2A9D-46A6-813B-BCFFD050D42A}"/>
                    </a:ext>
                  </a:extLst>
                </p:cNvPr>
                <p:cNvSpPr>
                  <a:spLocks noChangeShapeType="1"/>
                </p:cNvSpPr>
                <p:nvPr/>
              </p:nvSpPr>
              <p:spPr bwMode="auto">
                <a:xfrm>
                  <a:off x="1626" y="2442"/>
                  <a:ext cx="390" cy="24"/>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11" name="Line 160">
                  <a:extLst>
                    <a:ext uri="{FF2B5EF4-FFF2-40B4-BE49-F238E27FC236}">
                      <a16:creationId xmlns:a16="http://schemas.microsoft.com/office/drawing/2014/main" id="{3D6C7286-FB2E-4EE2-B6F3-43ED24208AFD}"/>
                    </a:ext>
                  </a:extLst>
                </p:cNvPr>
                <p:cNvSpPr>
                  <a:spLocks noChangeShapeType="1"/>
                </p:cNvSpPr>
                <p:nvPr/>
              </p:nvSpPr>
              <p:spPr bwMode="auto">
                <a:xfrm>
                  <a:off x="2016" y="2466"/>
                  <a:ext cx="390" cy="11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199" name="Group 161">
                <a:extLst>
                  <a:ext uri="{FF2B5EF4-FFF2-40B4-BE49-F238E27FC236}">
                    <a16:creationId xmlns:a16="http://schemas.microsoft.com/office/drawing/2014/main" id="{D4432CCB-55DC-4E1D-9080-DD7D84389020}"/>
                  </a:ext>
                </a:extLst>
              </p:cNvPr>
              <p:cNvGrpSpPr>
                <a:grpSpLocks/>
              </p:cNvGrpSpPr>
              <p:nvPr/>
            </p:nvGrpSpPr>
            <p:grpSpPr bwMode="auto">
              <a:xfrm>
                <a:off x="771" y="2076"/>
                <a:ext cx="47" cy="78"/>
                <a:chOff x="1299" y="2232"/>
                <a:chExt cx="60" cy="111"/>
              </a:xfrm>
            </p:grpSpPr>
            <p:sp>
              <p:nvSpPr>
                <p:cNvPr id="93304" name="Rectangle 162">
                  <a:extLst>
                    <a:ext uri="{FF2B5EF4-FFF2-40B4-BE49-F238E27FC236}">
                      <a16:creationId xmlns:a16="http://schemas.microsoft.com/office/drawing/2014/main" id="{29C6FD5A-783E-4199-8808-D83F002F0CA0}"/>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305" name="Line 163">
                  <a:extLst>
                    <a:ext uri="{FF2B5EF4-FFF2-40B4-BE49-F238E27FC236}">
                      <a16:creationId xmlns:a16="http://schemas.microsoft.com/office/drawing/2014/main" id="{8F0E973F-E22A-42DE-BFA7-B7587158EF9E}"/>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06" name="Line 164">
                  <a:extLst>
                    <a:ext uri="{FF2B5EF4-FFF2-40B4-BE49-F238E27FC236}">
                      <a16:creationId xmlns:a16="http://schemas.microsoft.com/office/drawing/2014/main" id="{7BB86A40-0D13-4107-8A45-B180B766363C}"/>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07" name="Line 165">
                  <a:extLst>
                    <a:ext uri="{FF2B5EF4-FFF2-40B4-BE49-F238E27FC236}">
                      <a16:creationId xmlns:a16="http://schemas.microsoft.com/office/drawing/2014/main" id="{4DEB48B0-0D64-4579-820A-A65D82707A68}"/>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200" name="Group 166">
                <a:extLst>
                  <a:ext uri="{FF2B5EF4-FFF2-40B4-BE49-F238E27FC236}">
                    <a16:creationId xmlns:a16="http://schemas.microsoft.com/office/drawing/2014/main" id="{37831437-81B8-4F39-B953-F765BD5241A9}"/>
                  </a:ext>
                </a:extLst>
              </p:cNvPr>
              <p:cNvGrpSpPr>
                <a:grpSpLocks/>
              </p:cNvGrpSpPr>
              <p:nvPr/>
            </p:nvGrpSpPr>
            <p:grpSpPr bwMode="auto">
              <a:xfrm>
                <a:off x="1158" y="1869"/>
                <a:ext cx="47" cy="78"/>
                <a:chOff x="1299" y="2232"/>
                <a:chExt cx="60" cy="111"/>
              </a:xfrm>
            </p:grpSpPr>
            <p:sp>
              <p:nvSpPr>
                <p:cNvPr id="93300" name="Rectangle 167">
                  <a:extLst>
                    <a:ext uri="{FF2B5EF4-FFF2-40B4-BE49-F238E27FC236}">
                      <a16:creationId xmlns:a16="http://schemas.microsoft.com/office/drawing/2014/main" id="{679CB983-ACD8-444C-94D9-FF2B7EE65331}"/>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301" name="Line 168">
                  <a:extLst>
                    <a:ext uri="{FF2B5EF4-FFF2-40B4-BE49-F238E27FC236}">
                      <a16:creationId xmlns:a16="http://schemas.microsoft.com/office/drawing/2014/main" id="{03086FBB-1585-418A-B48C-67200CE05380}"/>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02" name="Line 169">
                  <a:extLst>
                    <a:ext uri="{FF2B5EF4-FFF2-40B4-BE49-F238E27FC236}">
                      <a16:creationId xmlns:a16="http://schemas.microsoft.com/office/drawing/2014/main" id="{9EA27BCF-6EB6-4BC6-9703-5968F8092418}"/>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303" name="Line 170">
                  <a:extLst>
                    <a:ext uri="{FF2B5EF4-FFF2-40B4-BE49-F238E27FC236}">
                      <a16:creationId xmlns:a16="http://schemas.microsoft.com/office/drawing/2014/main" id="{8B5A0FB3-D39E-433E-868F-4A550D367321}"/>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201" name="Group 171">
                <a:extLst>
                  <a:ext uri="{FF2B5EF4-FFF2-40B4-BE49-F238E27FC236}">
                    <a16:creationId xmlns:a16="http://schemas.microsoft.com/office/drawing/2014/main" id="{FE89BE67-CBAE-42C6-83DB-D91982188437}"/>
                  </a:ext>
                </a:extLst>
              </p:cNvPr>
              <p:cNvGrpSpPr>
                <a:grpSpLocks/>
              </p:cNvGrpSpPr>
              <p:nvPr/>
            </p:nvGrpSpPr>
            <p:grpSpPr bwMode="auto">
              <a:xfrm>
                <a:off x="1560" y="1740"/>
                <a:ext cx="47" cy="78"/>
                <a:chOff x="1299" y="2232"/>
                <a:chExt cx="60" cy="111"/>
              </a:xfrm>
            </p:grpSpPr>
            <p:sp>
              <p:nvSpPr>
                <p:cNvPr id="93296" name="Rectangle 172">
                  <a:extLst>
                    <a:ext uri="{FF2B5EF4-FFF2-40B4-BE49-F238E27FC236}">
                      <a16:creationId xmlns:a16="http://schemas.microsoft.com/office/drawing/2014/main" id="{970EA7F5-D2E7-4C62-A37C-4E15AF7B8186}"/>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297" name="Line 173">
                  <a:extLst>
                    <a:ext uri="{FF2B5EF4-FFF2-40B4-BE49-F238E27FC236}">
                      <a16:creationId xmlns:a16="http://schemas.microsoft.com/office/drawing/2014/main" id="{6F35C50E-4F4D-442E-809F-754FAAC88A2D}"/>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98" name="Line 174">
                  <a:extLst>
                    <a:ext uri="{FF2B5EF4-FFF2-40B4-BE49-F238E27FC236}">
                      <a16:creationId xmlns:a16="http://schemas.microsoft.com/office/drawing/2014/main" id="{A2C07EB5-2B09-442C-88A7-2FFBF7D375FB}"/>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99" name="Line 175">
                  <a:extLst>
                    <a:ext uri="{FF2B5EF4-FFF2-40B4-BE49-F238E27FC236}">
                      <a16:creationId xmlns:a16="http://schemas.microsoft.com/office/drawing/2014/main" id="{663CAC53-89A2-4314-BD17-8733CAA30414}"/>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202" name="Group 176">
                <a:extLst>
                  <a:ext uri="{FF2B5EF4-FFF2-40B4-BE49-F238E27FC236}">
                    <a16:creationId xmlns:a16="http://schemas.microsoft.com/office/drawing/2014/main" id="{E368486F-FF03-440D-BFEF-A6FF7698D75B}"/>
                  </a:ext>
                </a:extLst>
              </p:cNvPr>
              <p:cNvGrpSpPr>
                <a:grpSpLocks/>
              </p:cNvGrpSpPr>
              <p:nvPr/>
            </p:nvGrpSpPr>
            <p:grpSpPr bwMode="auto">
              <a:xfrm>
                <a:off x="1941" y="1881"/>
                <a:ext cx="47" cy="78"/>
                <a:chOff x="1299" y="2232"/>
                <a:chExt cx="60" cy="111"/>
              </a:xfrm>
            </p:grpSpPr>
            <p:sp>
              <p:nvSpPr>
                <p:cNvPr id="93292" name="Rectangle 177">
                  <a:extLst>
                    <a:ext uri="{FF2B5EF4-FFF2-40B4-BE49-F238E27FC236}">
                      <a16:creationId xmlns:a16="http://schemas.microsoft.com/office/drawing/2014/main" id="{10B921E8-0075-4290-B926-0D51BB67464E}"/>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293" name="Line 178">
                  <a:extLst>
                    <a:ext uri="{FF2B5EF4-FFF2-40B4-BE49-F238E27FC236}">
                      <a16:creationId xmlns:a16="http://schemas.microsoft.com/office/drawing/2014/main" id="{3586162E-E321-4712-A8FC-A558E1DA0A48}"/>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94" name="Line 179">
                  <a:extLst>
                    <a:ext uri="{FF2B5EF4-FFF2-40B4-BE49-F238E27FC236}">
                      <a16:creationId xmlns:a16="http://schemas.microsoft.com/office/drawing/2014/main" id="{E7F3AF76-FC1F-463A-8A3E-2BBB754B58D0}"/>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95" name="Line 180">
                  <a:extLst>
                    <a:ext uri="{FF2B5EF4-FFF2-40B4-BE49-F238E27FC236}">
                      <a16:creationId xmlns:a16="http://schemas.microsoft.com/office/drawing/2014/main" id="{25F890A5-E5FD-47EA-BCD5-1FE17FFAB97F}"/>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203" name="Group 181">
                <a:extLst>
                  <a:ext uri="{FF2B5EF4-FFF2-40B4-BE49-F238E27FC236}">
                    <a16:creationId xmlns:a16="http://schemas.microsoft.com/office/drawing/2014/main" id="{5034AD56-D7B8-4DC8-B4E6-A698AA573D89}"/>
                  </a:ext>
                </a:extLst>
              </p:cNvPr>
              <p:cNvGrpSpPr>
                <a:grpSpLocks/>
              </p:cNvGrpSpPr>
              <p:nvPr/>
            </p:nvGrpSpPr>
            <p:grpSpPr bwMode="auto">
              <a:xfrm>
                <a:off x="2337" y="2304"/>
                <a:ext cx="47" cy="78"/>
                <a:chOff x="1299" y="2232"/>
                <a:chExt cx="60" cy="111"/>
              </a:xfrm>
            </p:grpSpPr>
            <p:sp>
              <p:nvSpPr>
                <p:cNvPr id="93288" name="Rectangle 182">
                  <a:extLst>
                    <a:ext uri="{FF2B5EF4-FFF2-40B4-BE49-F238E27FC236}">
                      <a16:creationId xmlns:a16="http://schemas.microsoft.com/office/drawing/2014/main" id="{C23631D9-47EB-4FD9-8AE0-2607563000E9}"/>
                    </a:ext>
                  </a:extLst>
                </p:cNvPr>
                <p:cNvSpPr>
                  <a:spLocks noChangeArrowheads="1"/>
                </p:cNvSpPr>
                <p:nvPr/>
              </p:nvSpPr>
              <p:spPr bwMode="auto">
                <a:xfrm>
                  <a:off x="1302" y="2259"/>
                  <a:ext cx="47" cy="60"/>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289" name="Line 183">
                  <a:extLst>
                    <a:ext uri="{FF2B5EF4-FFF2-40B4-BE49-F238E27FC236}">
                      <a16:creationId xmlns:a16="http://schemas.microsoft.com/office/drawing/2014/main" id="{AB551663-3475-4FE1-9DF5-AD569D04809D}"/>
                    </a:ext>
                  </a:extLst>
                </p:cNvPr>
                <p:cNvSpPr>
                  <a:spLocks noChangeShapeType="1"/>
                </p:cNvSpPr>
                <p:nvPr/>
              </p:nvSpPr>
              <p:spPr bwMode="auto">
                <a:xfrm>
                  <a:off x="1299" y="2232"/>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90" name="Line 184">
                  <a:extLst>
                    <a:ext uri="{FF2B5EF4-FFF2-40B4-BE49-F238E27FC236}">
                      <a16:creationId xmlns:a16="http://schemas.microsoft.com/office/drawing/2014/main" id="{A3E8761C-8712-4FD7-B586-0CCF5D843AC3}"/>
                    </a:ext>
                  </a:extLst>
                </p:cNvPr>
                <p:cNvSpPr>
                  <a:spLocks noChangeShapeType="1"/>
                </p:cNvSpPr>
                <p:nvPr/>
              </p:nvSpPr>
              <p:spPr bwMode="auto">
                <a:xfrm>
                  <a:off x="1302" y="2340"/>
                  <a:ext cx="57" cy="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91" name="Line 185">
                  <a:extLst>
                    <a:ext uri="{FF2B5EF4-FFF2-40B4-BE49-F238E27FC236}">
                      <a16:creationId xmlns:a16="http://schemas.microsoft.com/office/drawing/2014/main" id="{37B7A3B5-CD38-4D1A-BDE3-1A9BB1BF1964}"/>
                    </a:ext>
                  </a:extLst>
                </p:cNvPr>
                <p:cNvSpPr>
                  <a:spLocks noChangeShapeType="1"/>
                </p:cNvSpPr>
                <p:nvPr/>
              </p:nvSpPr>
              <p:spPr bwMode="auto">
                <a:xfrm>
                  <a:off x="1329" y="2238"/>
                  <a:ext cx="0" cy="99"/>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204" name="Group 186">
                <a:extLst>
                  <a:ext uri="{FF2B5EF4-FFF2-40B4-BE49-F238E27FC236}">
                    <a16:creationId xmlns:a16="http://schemas.microsoft.com/office/drawing/2014/main" id="{76B36B16-1795-40B8-AEB3-DEE45A1C697B}"/>
                  </a:ext>
                </a:extLst>
              </p:cNvPr>
              <p:cNvGrpSpPr>
                <a:grpSpLocks/>
              </p:cNvGrpSpPr>
              <p:nvPr/>
            </p:nvGrpSpPr>
            <p:grpSpPr bwMode="auto">
              <a:xfrm>
                <a:off x="795" y="1776"/>
                <a:ext cx="1557" cy="588"/>
                <a:chOff x="843" y="1776"/>
                <a:chExt cx="1557" cy="588"/>
              </a:xfrm>
            </p:grpSpPr>
            <p:sp>
              <p:nvSpPr>
                <p:cNvPr id="93280" name="Line 187">
                  <a:extLst>
                    <a:ext uri="{FF2B5EF4-FFF2-40B4-BE49-F238E27FC236}">
                      <a16:creationId xmlns:a16="http://schemas.microsoft.com/office/drawing/2014/main" id="{149C83B4-7C0D-4833-B2BC-182F2F90E1DE}"/>
                    </a:ext>
                  </a:extLst>
                </p:cNvPr>
                <p:cNvSpPr>
                  <a:spLocks noChangeShapeType="1"/>
                </p:cNvSpPr>
                <p:nvPr/>
              </p:nvSpPr>
              <p:spPr bwMode="auto">
                <a:xfrm flipV="1">
                  <a:off x="852" y="1896"/>
                  <a:ext cx="396" cy="216"/>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81" name="Line 188">
                  <a:extLst>
                    <a:ext uri="{FF2B5EF4-FFF2-40B4-BE49-F238E27FC236}">
                      <a16:creationId xmlns:a16="http://schemas.microsoft.com/office/drawing/2014/main" id="{04371D1C-11B8-450D-B584-2850488474CD}"/>
                    </a:ext>
                  </a:extLst>
                </p:cNvPr>
                <p:cNvSpPr>
                  <a:spLocks noChangeShapeType="1"/>
                </p:cNvSpPr>
                <p:nvPr/>
              </p:nvSpPr>
              <p:spPr bwMode="auto">
                <a:xfrm flipV="1">
                  <a:off x="1248" y="1779"/>
                  <a:ext cx="369" cy="123"/>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82" name="Line 189">
                  <a:extLst>
                    <a:ext uri="{FF2B5EF4-FFF2-40B4-BE49-F238E27FC236}">
                      <a16:creationId xmlns:a16="http://schemas.microsoft.com/office/drawing/2014/main" id="{1474083C-CDCF-416F-8051-947108985351}"/>
                    </a:ext>
                  </a:extLst>
                </p:cNvPr>
                <p:cNvSpPr>
                  <a:spLocks noChangeShapeType="1"/>
                </p:cNvSpPr>
                <p:nvPr/>
              </p:nvSpPr>
              <p:spPr bwMode="auto">
                <a:xfrm>
                  <a:off x="1620" y="1776"/>
                  <a:ext cx="390" cy="144"/>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93283" name="Group 190">
                  <a:extLst>
                    <a:ext uri="{FF2B5EF4-FFF2-40B4-BE49-F238E27FC236}">
                      <a16:creationId xmlns:a16="http://schemas.microsoft.com/office/drawing/2014/main" id="{3C79E1C5-1347-4FC4-94A1-D5C3C2337E69}"/>
                    </a:ext>
                  </a:extLst>
                </p:cNvPr>
                <p:cNvGrpSpPr>
                  <a:grpSpLocks/>
                </p:cNvGrpSpPr>
                <p:nvPr/>
              </p:nvGrpSpPr>
              <p:grpSpPr bwMode="auto">
                <a:xfrm>
                  <a:off x="843" y="1839"/>
                  <a:ext cx="1557" cy="525"/>
                  <a:chOff x="843" y="1845"/>
                  <a:chExt cx="1557" cy="525"/>
                </a:xfrm>
              </p:grpSpPr>
              <p:sp>
                <p:nvSpPr>
                  <p:cNvPr id="93284" name="Line 191">
                    <a:extLst>
                      <a:ext uri="{FF2B5EF4-FFF2-40B4-BE49-F238E27FC236}">
                        <a16:creationId xmlns:a16="http://schemas.microsoft.com/office/drawing/2014/main" id="{31A2882F-9E76-4B37-BDE0-5BA53429A937}"/>
                      </a:ext>
                    </a:extLst>
                  </p:cNvPr>
                  <p:cNvSpPr>
                    <a:spLocks noChangeShapeType="1"/>
                  </p:cNvSpPr>
                  <p:nvPr/>
                </p:nvSpPr>
                <p:spPr bwMode="auto">
                  <a:xfrm flipV="1">
                    <a:off x="843" y="1941"/>
                    <a:ext cx="396" cy="216"/>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85" name="Line 192">
                    <a:extLst>
                      <a:ext uri="{FF2B5EF4-FFF2-40B4-BE49-F238E27FC236}">
                        <a16:creationId xmlns:a16="http://schemas.microsoft.com/office/drawing/2014/main" id="{ABCCC614-4485-48D8-AEA2-DDE5491ED89A}"/>
                      </a:ext>
                    </a:extLst>
                  </p:cNvPr>
                  <p:cNvSpPr>
                    <a:spLocks noChangeShapeType="1"/>
                  </p:cNvSpPr>
                  <p:nvPr/>
                </p:nvSpPr>
                <p:spPr bwMode="auto">
                  <a:xfrm flipV="1">
                    <a:off x="1230" y="1845"/>
                    <a:ext cx="387" cy="99"/>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86" name="Line 193">
                    <a:extLst>
                      <a:ext uri="{FF2B5EF4-FFF2-40B4-BE49-F238E27FC236}">
                        <a16:creationId xmlns:a16="http://schemas.microsoft.com/office/drawing/2014/main" id="{7CB0BD0E-A8C1-4FD4-B46C-C11CFEC6C084}"/>
                      </a:ext>
                    </a:extLst>
                  </p:cNvPr>
                  <p:cNvSpPr>
                    <a:spLocks noChangeShapeType="1"/>
                  </p:cNvSpPr>
                  <p:nvPr/>
                </p:nvSpPr>
                <p:spPr bwMode="auto">
                  <a:xfrm>
                    <a:off x="1620" y="1845"/>
                    <a:ext cx="402" cy="126"/>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87" name="Line 194">
                    <a:extLst>
                      <a:ext uri="{FF2B5EF4-FFF2-40B4-BE49-F238E27FC236}">
                        <a16:creationId xmlns:a16="http://schemas.microsoft.com/office/drawing/2014/main" id="{7D71C032-962B-4CAB-B622-4D37DB02186B}"/>
                      </a:ext>
                    </a:extLst>
                  </p:cNvPr>
                  <p:cNvSpPr>
                    <a:spLocks noChangeShapeType="1"/>
                  </p:cNvSpPr>
                  <p:nvPr/>
                </p:nvSpPr>
                <p:spPr bwMode="auto">
                  <a:xfrm>
                    <a:off x="2016" y="1968"/>
                    <a:ext cx="384" cy="40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grpSp>
            <p:nvGrpSpPr>
              <p:cNvPr id="93205" name="Group 195">
                <a:extLst>
                  <a:ext uri="{FF2B5EF4-FFF2-40B4-BE49-F238E27FC236}">
                    <a16:creationId xmlns:a16="http://schemas.microsoft.com/office/drawing/2014/main" id="{246956AF-BC0D-4DA7-A45D-70FDFD978B9B}"/>
                  </a:ext>
                </a:extLst>
              </p:cNvPr>
              <p:cNvGrpSpPr>
                <a:grpSpLocks/>
              </p:cNvGrpSpPr>
              <p:nvPr/>
            </p:nvGrpSpPr>
            <p:grpSpPr bwMode="auto">
              <a:xfrm>
                <a:off x="781" y="2118"/>
                <a:ext cx="47" cy="51"/>
                <a:chOff x="1552" y="1974"/>
                <a:chExt cx="49" cy="78"/>
              </a:xfrm>
            </p:grpSpPr>
            <p:sp>
              <p:nvSpPr>
                <p:cNvPr id="93276" name="Line 196">
                  <a:extLst>
                    <a:ext uri="{FF2B5EF4-FFF2-40B4-BE49-F238E27FC236}">
                      <a16:creationId xmlns:a16="http://schemas.microsoft.com/office/drawing/2014/main" id="{57E270D4-918C-4826-A4A9-32BEA888D527}"/>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77" name="Line 197">
                  <a:extLst>
                    <a:ext uri="{FF2B5EF4-FFF2-40B4-BE49-F238E27FC236}">
                      <a16:creationId xmlns:a16="http://schemas.microsoft.com/office/drawing/2014/main" id="{CE47B324-8E08-4E04-8E82-EE0433AF48BF}"/>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78" name="Line 198">
                  <a:extLst>
                    <a:ext uri="{FF2B5EF4-FFF2-40B4-BE49-F238E27FC236}">
                      <a16:creationId xmlns:a16="http://schemas.microsoft.com/office/drawing/2014/main" id="{157AA906-AC22-4D44-A783-4022D4D75BE2}"/>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79" name="Oval 199">
                  <a:extLst>
                    <a:ext uri="{FF2B5EF4-FFF2-40B4-BE49-F238E27FC236}">
                      <a16:creationId xmlns:a16="http://schemas.microsoft.com/office/drawing/2014/main" id="{C2FE4B35-6D07-4FFE-819F-FAC36AF5783F}"/>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206" name="Group 200">
                <a:extLst>
                  <a:ext uri="{FF2B5EF4-FFF2-40B4-BE49-F238E27FC236}">
                    <a16:creationId xmlns:a16="http://schemas.microsoft.com/office/drawing/2014/main" id="{B6A86447-11A5-48CF-9BC5-3F957F6D5516}"/>
                  </a:ext>
                </a:extLst>
              </p:cNvPr>
              <p:cNvGrpSpPr>
                <a:grpSpLocks/>
              </p:cNvGrpSpPr>
              <p:nvPr/>
            </p:nvGrpSpPr>
            <p:grpSpPr bwMode="auto">
              <a:xfrm>
                <a:off x="1168" y="1908"/>
                <a:ext cx="47" cy="51"/>
                <a:chOff x="1552" y="1974"/>
                <a:chExt cx="49" cy="78"/>
              </a:xfrm>
            </p:grpSpPr>
            <p:sp>
              <p:nvSpPr>
                <p:cNvPr id="93272" name="Line 201">
                  <a:extLst>
                    <a:ext uri="{FF2B5EF4-FFF2-40B4-BE49-F238E27FC236}">
                      <a16:creationId xmlns:a16="http://schemas.microsoft.com/office/drawing/2014/main" id="{4613B1B8-A820-412A-8BFC-3C82FF9430C4}"/>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73" name="Line 202">
                  <a:extLst>
                    <a:ext uri="{FF2B5EF4-FFF2-40B4-BE49-F238E27FC236}">
                      <a16:creationId xmlns:a16="http://schemas.microsoft.com/office/drawing/2014/main" id="{FA34314E-FA59-4CE0-B607-E2BA53B2EC63}"/>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74" name="Line 203">
                  <a:extLst>
                    <a:ext uri="{FF2B5EF4-FFF2-40B4-BE49-F238E27FC236}">
                      <a16:creationId xmlns:a16="http://schemas.microsoft.com/office/drawing/2014/main" id="{10AD0278-9346-48DD-9C57-3C667F2A138A}"/>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75" name="Oval 204">
                  <a:extLst>
                    <a:ext uri="{FF2B5EF4-FFF2-40B4-BE49-F238E27FC236}">
                      <a16:creationId xmlns:a16="http://schemas.microsoft.com/office/drawing/2014/main" id="{C073ECD2-F676-4393-83E8-75C688166984}"/>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207" name="Group 205">
                <a:extLst>
                  <a:ext uri="{FF2B5EF4-FFF2-40B4-BE49-F238E27FC236}">
                    <a16:creationId xmlns:a16="http://schemas.microsoft.com/office/drawing/2014/main" id="{3FFB66F6-DFE0-47DD-ABF4-D9154729D3DF}"/>
                  </a:ext>
                </a:extLst>
              </p:cNvPr>
              <p:cNvGrpSpPr>
                <a:grpSpLocks/>
              </p:cNvGrpSpPr>
              <p:nvPr/>
            </p:nvGrpSpPr>
            <p:grpSpPr bwMode="auto">
              <a:xfrm>
                <a:off x="1555" y="1812"/>
                <a:ext cx="47" cy="51"/>
                <a:chOff x="1552" y="1974"/>
                <a:chExt cx="49" cy="78"/>
              </a:xfrm>
            </p:grpSpPr>
            <p:sp>
              <p:nvSpPr>
                <p:cNvPr id="93268" name="Line 206">
                  <a:extLst>
                    <a:ext uri="{FF2B5EF4-FFF2-40B4-BE49-F238E27FC236}">
                      <a16:creationId xmlns:a16="http://schemas.microsoft.com/office/drawing/2014/main" id="{8DDEB050-2983-4871-9B76-BA1B7C8109CA}"/>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69" name="Line 207">
                  <a:extLst>
                    <a:ext uri="{FF2B5EF4-FFF2-40B4-BE49-F238E27FC236}">
                      <a16:creationId xmlns:a16="http://schemas.microsoft.com/office/drawing/2014/main" id="{63F0CE83-E7A6-41A2-81BD-F0C52C8D1987}"/>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70" name="Line 208">
                  <a:extLst>
                    <a:ext uri="{FF2B5EF4-FFF2-40B4-BE49-F238E27FC236}">
                      <a16:creationId xmlns:a16="http://schemas.microsoft.com/office/drawing/2014/main" id="{F8D5ED6B-552F-4CFE-A3C0-6733EF609ACF}"/>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71" name="Oval 209">
                  <a:extLst>
                    <a:ext uri="{FF2B5EF4-FFF2-40B4-BE49-F238E27FC236}">
                      <a16:creationId xmlns:a16="http://schemas.microsoft.com/office/drawing/2014/main" id="{7974EDAD-89E1-4ACF-BCAC-B0880A18DA8C}"/>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208" name="Group 210">
                <a:extLst>
                  <a:ext uri="{FF2B5EF4-FFF2-40B4-BE49-F238E27FC236}">
                    <a16:creationId xmlns:a16="http://schemas.microsoft.com/office/drawing/2014/main" id="{9743A3E6-F73D-4B53-95DA-70F9D93F497C}"/>
                  </a:ext>
                </a:extLst>
              </p:cNvPr>
              <p:cNvGrpSpPr>
                <a:grpSpLocks/>
              </p:cNvGrpSpPr>
              <p:nvPr/>
            </p:nvGrpSpPr>
            <p:grpSpPr bwMode="auto">
              <a:xfrm>
                <a:off x="1951" y="1950"/>
                <a:ext cx="47" cy="51"/>
                <a:chOff x="1552" y="1974"/>
                <a:chExt cx="49" cy="78"/>
              </a:xfrm>
            </p:grpSpPr>
            <p:sp>
              <p:nvSpPr>
                <p:cNvPr id="93264" name="Line 211">
                  <a:extLst>
                    <a:ext uri="{FF2B5EF4-FFF2-40B4-BE49-F238E27FC236}">
                      <a16:creationId xmlns:a16="http://schemas.microsoft.com/office/drawing/2014/main" id="{C3B55E3C-84C3-4423-9187-18149196D464}"/>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65" name="Line 212">
                  <a:extLst>
                    <a:ext uri="{FF2B5EF4-FFF2-40B4-BE49-F238E27FC236}">
                      <a16:creationId xmlns:a16="http://schemas.microsoft.com/office/drawing/2014/main" id="{A8CA1369-7C8D-4BB5-A436-903120A76E18}"/>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66" name="Line 213">
                  <a:extLst>
                    <a:ext uri="{FF2B5EF4-FFF2-40B4-BE49-F238E27FC236}">
                      <a16:creationId xmlns:a16="http://schemas.microsoft.com/office/drawing/2014/main" id="{6CEF900C-B572-403F-9771-B5248C78EAB4}"/>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67" name="Oval 214">
                  <a:extLst>
                    <a:ext uri="{FF2B5EF4-FFF2-40B4-BE49-F238E27FC236}">
                      <a16:creationId xmlns:a16="http://schemas.microsoft.com/office/drawing/2014/main" id="{222D6B5E-1C28-4ED1-9D8C-B0C7A363D9C9}"/>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209" name="Group 215">
                <a:extLst>
                  <a:ext uri="{FF2B5EF4-FFF2-40B4-BE49-F238E27FC236}">
                    <a16:creationId xmlns:a16="http://schemas.microsoft.com/office/drawing/2014/main" id="{E5B0412F-C3D1-4D02-95F5-F3C9F0167193}"/>
                  </a:ext>
                </a:extLst>
              </p:cNvPr>
              <p:cNvGrpSpPr>
                <a:grpSpLocks/>
              </p:cNvGrpSpPr>
              <p:nvPr/>
            </p:nvGrpSpPr>
            <p:grpSpPr bwMode="auto">
              <a:xfrm>
                <a:off x="2326" y="2331"/>
                <a:ext cx="47" cy="51"/>
                <a:chOff x="1552" y="1974"/>
                <a:chExt cx="49" cy="78"/>
              </a:xfrm>
            </p:grpSpPr>
            <p:sp>
              <p:nvSpPr>
                <p:cNvPr id="93260" name="Line 216">
                  <a:extLst>
                    <a:ext uri="{FF2B5EF4-FFF2-40B4-BE49-F238E27FC236}">
                      <a16:creationId xmlns:a16="http://schemas.microsoft.com/office/drawing/2014/main" id="{6F62DC14-1F6A-4FBA-975C-06530FAF4135}"/>
                    </a:ext>
                  </a:extLst>
                </p:cNvPr>
                <p:cNvSpPr>
                  <a:spLocks noChangeShapeType="1"/>
                </p:cNvSpPr>
                <p:nvPr/>
              </p:nvSpPr>
              <p:spPr bwMode="auto">
                <a:xfrm>
                  <a:off x="1554" y="1974"/>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61" name="Line 217">
                  <a:extLst>
                    <a:ext uri="{FF2B5EF4-FFF2-40B4-BE49-F238E27FC236}">
                      <a16:creationId xmlns:a16="http://schemas.microsoft.com/office/drawing/2014/main" id="{6656751E-137F-4B8E-8067-AE44E2A7A536}"/>
                    </a:ext>
                  </a:extLst>
                </p:cNvPr>
                <p:cNvSpPr>
                  <a:spLocks noChangeShapeType="1"/>
                </p:cNvSpPr>
                <p:nvPr/>
              </p:nvSpPr>
              <p:spPr bwMode="auto">
                <a:xfrm>
                  <a:off x="1556" y="2050"/>
                  <a:ext cx="45" cy="2"/>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62" name="Line 218">
                  <a:extLst>
                    <a:ext uri="{FF2B5EF4-FFF2-40B4-BE49-F238E27FC236}">
                      <a16:creationId xmlns:a16="http://schemas.microsoft.com/office/drawing/2014/main" id="{F072228D-7458-4F42-A251-BB547688D0AE}"/>
                    </a:ext>
                  </a:extLst>
                </p:cNvPr>
                <p:cNvSpPr>
                  <a:spLocks noChangeShapeType="1"/>
                </p:cNvSpPr>
                <p:nvPr/>
              </p:nvSpPr>
              <p:spPr bwMode="auto">
                <a:xfrm>
                  <a:off x="1578" y="1978"/>
                  <a:ext cx="0" cy="7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63" name="Oval 219">
                  <a:extLst>
                    <a:ext uri="{FF2B5EF4-FFF2-40B4-BE49-F238E27FC236}">
                      <a16:creationId xmlns:a16="http://schemas.microsoft.com/office/drawing/2014/main" id="{CC20F803-BC11-4808-A997-D15996E91DB0}"/>
                    </a:ext>
                  </a:extLst>
                </p:cNvPr>
                <p:cNvSpPr>
                  <a:spLocks noChangeArrowheads="1"/>
                </p:cNvSpPr>
                <p:nvPr/>
              </p:nvSpPr>
              <p:spPr bwMode="auto">
                <a:xfrm>
                  <a:off x="1552" y="1992"/>
                  <a:ext cx="47" cy="47"/>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210" name="Group 220">
                <a:extLst>
                  <a:ext uri="{FF2B5EF4-FFF2-40B4-BE49-F238E27FC236}">
                    <a16:creationId xmlns:a16="http://schemas.microsoft.com/office/drawing/2014/main" id="{9FD3CB3C-3157-48DA-9EE7-D4617EACB522}"/>
                  </a:ext>
                </a:extLst>
              </p:cNvPr>
              <p:cNvGrpSpPr>
                <a:grpSpLocks/>
              </p:cNvGrpSpPr>
              <p:nvPr/>
            </p:nvGrpSpPr>
            <p:grpSpPr bwMode="auto">
              <a:xfrm>
                <a:off x="770" y="2592"/>
                <a:ext cx="48" cy="71"/>
                <a:chOff x="1934" y="2304"/>
                <a:chExt cx="48" cy="71"/>
              </a:xfrm>
            </p:grpSpPr>
            <p:grpSp>
              <p:nvGrpSpPr>
                <p:cNvPr id="93255" name="Group 221">
                  <a:extLst>
                    <a:ext uri="{FF2B5EF4-FFF2-40B4-BE49-F238E27FC236}">
                      <a16:creationId xmlns:a16="http://schemas.microsoft.com/office/drawing/2014/main" id="{04560F17-AFF1-4C95-B698-222526BC4BA4}"/>
                    </a:ext>
                  </a:extLst>
                </p:cNvPr>
                <p:cNvGrpSpPr>
                  <a:grpSpLocks/>
                </p:cNvGrpSpPr>
                <p:nvPr/>
              </p:nvGrpSpPr>
              <p:grpSpPr bwMode="auto">
                <a:xfrm>
                  <a:off x="1939" y="2304"/>
                  <a:ext cx="43" cy="71"/>
                  <a:chOff x="1939" y="2304"/>
                  <a:chExt cx="43" cy="71"/>
                </a:xfrm>
              </p:grpSpPr>
              <p:sp>
                <p:nvSpPr>
                  <p:cNvPr id="93257" name="Line 222">
                    <a:extLst>
                      <a:ext uri="{FF2B5EF4-FFF2-40B4-BE49-F238E27FC236}">
                        <a16:creationId xmlns:a16="http://schemas.microsoft.com/office/drawing/2014/main" id="{0FF35695-41FA-4DFD-BCF2-57A2292926A2}"/>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58" name="Line 223">
                    <a:extLst>
                      <a:ext uri="{FF2B5EF4-FFF2-40B4-BE49-F238E27FC236}">
                        <a16:creationId xmlns:a16="http://schemas.microsoft.com/office/drawing/2014/main" id="{99849008-125C-497D-8977-3C940F438CE5}"/>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59" name="Line 224">
                    <a:extLst>
                      <a:ext uri="{FF2B5EF4-FFF2-40B4-BE49-F238E27FC236}">
                        <a16:creationId xmlns:a16="http://schemas.microsoft.com/office/drawing/2014/main" id="{DB047979-CC66-4505-A8D0-925A8724F421}"/>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256" name="AutoShape 225">
                  <a:extLst>
                    <a:ext uri="{FF2B5EF4-FFF2-40B4-BE49-F238E27FC236}">
                      <a16:creationId xmlns:a16="http://schemas.microsoft.com/office/drawing/2014/main" id="{89D37939-B756-44DF-A479-9FA843D6E7B3}"/>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211" name="Group 226">
                <a:extLst>
                  <a:ext uri="{FF2B5EF4-FFF2-40B4-BE49-F238E27FC236}">
                    <a16:creationId xmlns:a16="http://schemas.microsoft.com/office/drawing/2014/main" id="{ADC3B178-34E3-4E5F-A24E-ECEDC2EC672D}"/>
                  </a:ext>
                </a:extLst>
              </p:cNvPr>
              <p:cNvGrpSpPr>
                <a:grpSpLocks/>
              </p:cNvGrpSpPr>
              <p:nvPr/>
            </p:nvGrpSpPr>
            <p:grpSpPr bwMode="auto">
              <a:xfrm>
                <a:off x="1166" y="2468"/>
                <a:ext cx="48" cy="71"/>
                <a:chOff x="1934" y="2304"/>
                <a:chExt cx="48" cy="71"/>
              </a:xfrm>
            </p:grpSpPr>
            <p:grpSp>
              <p:nvGrpSpPr>
                <p:cNvPr id="93250" name="Group 227">
                  <a:extLst>
                    <a:ext uri="{FF2B5EF4-FFF2-40B4-BE49-F238E27FC236}">
                      <a16:creationId xmlns:a16="http://schemas.microsoft.com/office/drawing/2014/main" id="{4F4C8E64-8D3B-4938-BDE4-4DB39A89AF5A}"/>
                    </a:ext>
                  </a:extLst>
                </p:cNvPr>
                <p:cNvGrpSpPr>
                  <a:grpSpLocks/>
                </p:cNvGrpSpPr>
                <p:nvPr/>
              </p:nvGrpSpPr>
              <p:grpSpPr bwMode="auto">
                <a:xfrm>
                  <a:off x="1939" y="2304"/>
                  <a:ext cx="43" cy="71"/>
                  <a:chOff x="1939" y="2304"/>
                  <a:chExt cx="43" cy="71"/>
                </a:xfrm>
              </p:grpSpPr>
              <p:sp>
                <p:nvSpPr>
                  <p:cNvPr id="93252" name="Line 228">
                    <a:extLst>
                      <a:ext uri="{FF2B5EF4-FFF2-40B4-BE49-F238E27FC236}">
                        <a16:creationId xmlns:a16="http://schemas.microsoft.com/office/drawing/2014/main" id="{8F6F3444-B96E-4452-A334-6D03F3D6D621}"/>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53" name="Line 229">
                    <a:extLst>
                      <a:ext uri="{FF2B5EF4-FFF2-40B4-BE49-F238E27FC236}">
                        <a16:creationId xmlns:a16="http://schemas.microsoft.com/office/drawing/2014/main" id="{E6C511CB-7E26-4ABA-A265-0DD5C4B22970}"/>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54" name="Line 230">
                    <a:extLst>
                      <a:ext uri="{FF2B5EF4-FFF2-40B4-BE49-F238E27FC236}">
                        <a16:creationId xmlns:a16="http://schemas.microsoft.com/office/drawing/2014/main" id="{1E87B588-96C3-4374-B503-6251FB2F0FBD}"/>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251" name="AutoShape 231">
                  <a:extLst>
                    <a:ext uri="{FF2B5EF4-FFF2-40B4-BE49-F238E27FC236}">
                      <a16:creationId xmlns:a16="http://schemas.microsoft.com/office/drawing/2014/main" id="{C6952827-8552-404E-849A-6962B3FEBF80}"/>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212" name="Group 232">
                <a:extLst>
                  <a:ext uri="{FF2B5EF4-FFF2-40B4-BE49-F238E27FC236}">
                    <a16:creationId xmlns:a16="http://schemas.microsoft.com/office/drawing/2014/main" id="{9B54B0C6-8EB6-48C0-B1C4-7D1361601E6B}"/>
                  </a:ext>
                </a:extLst>
              </p:cNvPr>
              <p:cNvGrpSpPr>
                <a:grpSpLocks/>
              </p:cNvGrpSpPr>
              <p:nvPr/>
            </p:nvGrpSpPr>
            <p:grpSpPr bwMode="auto">
              <a:xfrm>
                <a:off x="1558" y="2412"/>
                <a:ext cx="48" cy="71"/>
                <a:chOff x="1934" y="2304"/>
                <a:chExt cx="48" cy="71"/>
              </a:xfrm>
            </p:grpSpPr>
            <p:grpSp>
              <p:nvGrpSpPr>
                <p:cNvPr id="93245" name="Group 233">
                  <a:extLst>
                    <a:ext uri="{FF2B5EF4-FFF2-40B4-BE49-F238E27FC236}">
                      <a16:creationId xmlns:a16="http://schemas.microsoft.com/office/drawing/2014/main" id="{7D02DDA7-A8D5-4926-A6B7-6B9FC95FCCCF}"/>
                    </a:ext>
                  </a:extLst>
                </p:cNvPr>
                <p:cNvGrpSpPr>
                  <a:grpSpLocks/>
                </p:cNvGrpSpPr>
                <p:nvPr/>
              </p:nvGrpSpPr>
              <p:grpSpPr bwMode="auto">
                <a:xfrm>
                  <a:off x="1939" y="2304"/>
                  <a:ext cx="43" cy="71"/>
                  <a:chOff x="1939" y="2304"/>
                  <a:chExt cx="43" cy="71"/>
                </a:xfrm>
              </p:grpSpPr>
              <p:sp>
                <p:nvSpPr>
                  <p:cNvPr id="93247" name="Line 234">
                    <a:extLst>
                      <a:ext uri="{FF2B5EF4-FFF2-40B4-BE49-F238E27FC236}">
                        <a16:creationId xmlns:a16="http://schemas.microsoft.com/office/drawing/2014/main" id="{FB24BE2A-4062-4BE9-B17E-96CE352F02FF}"/>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48" name="Line 235">
                    <a:extLst>
                      <a:ext uri="{FF2B5EF4-FFF2-40B4-BE49-F238E27FC236}">
                        <a16:creationId xmlns:a16="http://schemas.microsoft.com/office/drawing/2014/main" id="{63D60C03-FC78-44A5-AA79-FF4E8EEA77C8}"/>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49" name="Line 236">
                    <a:extLst>
                      <a:ext uri="{FF2B5EF4-FFF2-40B4-BE49-F238E27FC236}">
                        <a16:creationId xmlns:a16="http://schemas.microsoft.com/office/drawing/2014/main" id="{274066DA-95D1-4420-BF75-0777B16C972C}"/>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246" name="AutoShape 237">
                  <a:extLst>
                    <a:ext uri="{FF2B5EF4-FFF2-40B4-BE49-F238E27FC236}">
                      <a16:creationId xmlns:a16="http://schemas.microsoft.com/office/drawing/2014/main" id="{EC1D1C71-29D2-4649-8B41-7F4511E7391F}"/>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213" name="Group 238">
                <a:extLst>
                  <a:ext uri="{FF2B5EF4-FFF2-40B4-BE49-F238E27FC236}">
                    <a16:creationId xmlns:a16="http://schemas.microsoft.com/office/drawing/2014/main" id="{8B3539AA-4705-45DA-A8E3-038936A8BC59}"/>
                  </a:ext>
                </a:extLst>
              </p:cNvPr>
              <p:cNvGrpSpPr>
                <a:grpSpLocks/>
              </p:cNvGrpSpPr>
              <p:nvPr/>
            </p:nvGrpSpPr>
            <p:grpSpPr bwMode="auto">
              <a:xfrm>
                <a:off x="1950" y="2424"/>
                <a:ext cx="48" cy="71"/>
                <a:chOff x="1934" y="2304"/>
                <a:chExt cx="48" cy="71"/>
              </a:xfrm>
            </p:grpSpPr>
            <p:grpSp>
              <p:nvGrpSpPr>
                <p:cNvPr id="93240" name="Group 239">
                  <a:extLst>
                    <a:ext uri="{FF2B5EF4-FFF2-40B4-BE49-F238E27FC236}">
                      <a16:creationId xmlns:a16="http://schemas.microsoft.com/office/drawing/2014/main" id="{A6C07F09-FCD1-43D3-9F8E-D968170B0D6F}"/>
                    </a:ext>
                  </a:extLst>
                </p:cNvPr>
                <p:cNvGrpSpPr>
                  <a:grpSpLocks/>
                </p:cNvGrpSpPr>
                <p:nvPr/>
              </p:nvGrpSpPr>
              <p:grpSpPr bwMode="auto">
                <a:xfrm>
                  <a:off x="1939" y="2304"/>
                  <a:ext cx="43" cy="71"/>
                  <a:chOff x="1939" y="2304"/>
                  <a:chExt cx="43" cy="71"/>
                </a:xfrm>
              </p:grpSpPr>
              <p:sp>
                <p:nvSpPr>
                  <p:cNvPr id="93242" name="Line 240">
                    <a:extLst>
                      <a:ext uri="{FF2B5EF4-FFF2-40B4-BE49-F238E27FC236}">
                        <a16:creationId xmlns:a16="http://schemas.microsoft.com/office/drawing/2014/main" id="{92229CC5-C4A6-477C-ADD5-9A1DF8522626}"/>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43" name="Line 241">
                    <a:extLst>
                      <a:ext uri="{FF2B5EF4-FFF2-40B4-BE49-F238E27FC236}">
                        <a16:creationId xmlns:a16="http://schemas.microsoft.com/office/drawing/2014/main" id="{FDA6E533-0E17-49B0-83F5-B1B2E4CADB1B}"/>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44" name="Line 242">
                    <a:extLst>
                      <a:ext uri="{FF2B5EF4-FFF2-40B4-BE49-F238E27FC236}">
                        <a16:creationId xmlns:a16="http://schemas.microsoft.com/office/drawing/2014/main" id="{33F30317-8D9A-46F3-ADF7-68114C4698E2}"/>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241" name="AutoShape 243">
                  <a:extLst>
                    <a:ext uri="{FF2B5EF4-FFF2-40B4-BE49-F238E27FC236}">
                      <a16:creationId xmlns:a16="http://schemas.microsoft.com/office/drawing/2014/main" id="{9528DC48-4F74-4029-9E66-E4EF63DABE01}"/>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grpSp>
            <p:nvGrpSpPr>
              <p:cNvPr id="93214" name="Group 244">
                <a:extLst>
                  <a:ext uri="{FF2B5EF4-FFF2-40B4-BE49-F238E27FC236}">
                    <a16:creationId xmlns:a16="http://schemas.microsoft.com/office/drawing/2014/main" id="{98FB4999-5548-4FF4-AD45-CFD9C22EC4EA}"/>
                  </a:ext>
                </a:extLst>
              </p:cNvPr>
              <p:cNvGrpSpPr>
                <a:grpSpLocks/>
              </p:cNvGrpSpPr>
              <p:nvPr/>
            </p:nvGrpSpPr>
            <p:grpSpPr bwMode="auto">
              <a:xfrm>
                <a:off x="2338" y="2536"/>
                <a:ext cx="48" cy="71"/>
                <a:chOff x="1934" y="2304"/>
                <a:chExt cx="48" cy="71"/>
              </a:xfrm>
            </p:grpSpPr>
            <p:grpSp>
              <p:nvGrpSpPr>
                <p:cNvPr id="93235" name="Group 245">
                  <a:extLst>
                    <a:ext uri="{FF2B5EF4-FFF2-40B4-BE49-F238E27FC236}">
                      <a16:creationId xmlns:a16="http://schemas.microsoft.com/office/drawing/2014/main" id="{9AA1027B-F89E-4D45-AA57-252C8ABF8EC5}"/>
                    </a:ext>
                  </a:extLst>
                </p:cNvPr>
                <p:cNvGrpSpPr>
                  <a:grpSpLocks/>
                </p:cNvGrpSpPr>
                <p:nvPr/>
              </p:nvGrpSpPr>
              <p:grpSpPr bwMode="auto">
                <a:xfrm>
                  <a:off x="1939" y="2304"/>
                  <a:ext cx="43" cy="71"/>
                  <a:chOff x="1939" y="2304"/>
                  <a:chExt cx="43" cy="71"/>
                </a:xfrm>
              </p:grpSpPr>
              <p:sp>
                <p:nvSpPr>
                  <p:cNvPr id="93237" name="Line 246">
                    <a:extLst>
                      <a:ext uri="{FF2B5EF4-FFF2-40B4-BE49-F238E27FC236}">
                        <a16:creationId xmlns:a16="http://schemas.microsoft.com/office/drawing/2014/main" id="{FA20DCB6-9517-46D3-94A5-56511E356697}"/>
                      </a:ext>
                    </a:extLst>
                  </p:cNvPr>
                  <p:cNvSpPr>
                    <a:spLocks noChangeShapeType="1"/>
                  </p:cNvSpPr>
                  <p:nvPr/>
                </p:nvSpPr>
                <p:spPr bwMode="auto">
                  <a:xfrm>
                    <a:off x="1939" y="230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38" name="Line 247">
                    <a:extLst>
                      <a:ext uri="{FF2B5EF4-FFF2-40B4-BE49-F238E27FC236}">
                        <a16:creationId xmlns:a16="http://schemas.microsoft.com/office/drawing/2014/main" id="{78202BEF-B664-4DC6-B1E9-E56B0DD354E4}"/>
                      </a:ext>
                    </a:extLst>
                  </p:cNvPr>
                  <p:cNvSpPr>
                    <a:spLocks noChangeShapeType="1"/>
                  </p:cNvSpPr>
                  <p:nvPr/>
                </p:nvSpPr>
                <p:spPr bwMode="auto">
                  <a:xfrm>
                    <a:off x="1939" y="2374"/>
                    <a:ext cx="43" cy="1"/>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3239" name="Line 248">
                    <a:extLst>
                      <a:ext uri="{FF2B5EF4-FFF2-40B4-BE49-F238E27FC236}">
                        <a16:creationId xmlns:a16="http://schemas.microsoft.com/office/drawing/2014/main" id="{6BE1F5EC-A2D8-4E68-BDB2-072DBD056494}"/>
                      </a:ext>
                    </a:extLst>
                  </p:cNvPr>
                  <p:cNvSpPr>
                    <a:spLocks noChangeShapeType="1"/>
                  </p:cNvSpPr>
                  <p:nvPr/>
                </p:nvSpPr>
                <p:spPr bwMode="auto">
                  <a:xfrm>
                    <a:off x="1961" y="2307"/>
                    <a:ext cx="0" cy="66"/>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93236" name="AutoShape 249">
                  <a:extLst>
                    <a:ext uri="{FF2B5EF4-FFF2-40B4-BE49-F238E27FC236}">
                      <a16:creationId xmlns:a16="http://schemas.microsoft.com/office/drawing/2014/main" id="{16C3F018-7E64-4B0D-8890-F8BE62CA5D98}"/>
                    </a:ext>
                  </a:extLst>
                </p:cNvPr>
                <p:cNvSpPr>
                  <a:spLocks noChangeArrowheads="1"/>
                </p:cNvSpPr>
                <p:nvPr/>
              </p:nvSpPr>
              <p:spPr bwMode="auto">
                <a:xfrm>
                  <a:off x="1934" y="2314"/>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sp>
            <p:nvSpPr>
              <p:cNvPr id="93215" name="Text Box 250">
                <a:extLst>
                  <a:ext uri="{FF2B5EF4-FFF2-40B4-BE49-F238E27FC236}">
                    <a16:creationId xmlns:a16="http://schemas.microsoft.com/office/drawing/2014/main" id="{2298F2A8-6B7F-4774-89C3-A3B7689566E5}"/>
                  </a:ext>
                </a:extLst>
              </p:cNvPr>
              <p:cNvSpPr txBox="1">
                <a:spLocks noChangeArrowheads="1"/>
              </p:cNvSpPr>
              <p:nvPr/>
            </p:nvSpPr>
            <p:spPr bwMode="auto">
              <a:xfrm>
                <a:off x="2436" y="1362"/>
                <a:ext cx="4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rgbClr val="FF0000"/>
                    </a:solidFill>
                  </a:rPr>
                  <a:t>Vdx</a:t>
                </a:r>
              </a:p>
            </p:txBody>
          </p:sp>
          <p:sp>
            <p:nvSpPr>
              <p:cNvPr id="93216" name="Text Box 251">
                <a:extLst>
                  <a:ext uri="{FF2B5EF4-FFF2-40B4-BE49-F238E27FC236}">
                    <a16:creationId xmlns:a16="http://schemas.microsoft.com/office/drawing/2014/main" id="{F50AFE4C-E3EC-4851-A537-097CFEDF11EA}"/>
                  </a:ext>
                </a:extLst>
              </p:cNvPr>
              <p:cNvSpPr txBox="1">
                <a:spLocks noChangeArrowheads="1"/>
              </p:cNvSpPr>
              <p:nvPr/>
            </p:nvSpPr>
            <p:spPr bwMode="auto">
              <a:xfrm>
                <a:off x="2458" y="1554"/>
                <a:ext cx="42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rgbClr val="FF3399"/>
                    </a:solidFill>
                  </a:rPr>
                  <a:t>Vsn</a:t>
                </a:r>
                <a:endParaRPr lang="it-IT" altLang="it-IT">
                  <a:solidFill>
                    <a:schemeClr val="bg1"/>
                  </a:solidFill>
                </a:endParaRPr>
              </a:p>
            </p:txBody>
          </p:sp>
          <p:sp>
            <p:nvSpPr>
              <p:cNvPr id="93217" name="Text Box 252">
                <a:extLst>
                  <a:ext uri="{FF2B5EF4-FFF2-40B4-BE49-F238E27FC236}">
                    <a16:creationId xmlns:a16="http://schemas.microsoft.com/office/drawing/2014/main" id="{423339B6-E1AD-4EBE-A565-DDC01C65FBFA}"/>
                  </a:ext>
                </a:extLst>
              </p:cNvPr>
              <p:cNvSpPr txBox="1">
                <a:spLocks noChangeArrowheads="1"/>
              </p:cNvSpPr>
              <p:nvPr/>
            </p:nvSpPr>
            <p:spPr bwMode="auto">
              <a:xfrm>
                <a:off x="2476" y="1732"/>
                <a:ext cx="38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rgbClr val="FFFF00"/>
                    </a:solidFill>
                  </a:rPr>
                  <a:t>BV</a:t>
                </a:r>
                <a:endParaRPr lang="it-IT" altLang="it-IT" sz="2000">
                  <a:solidFill>
                    <a:srgbClr val="FFFF00"/>
                  </a:solidFill>
                </a:endParaRPr>
              </a:p>
            </p:txBody>
          </p:sp>
          <p:sp>
            <p:nvSpPr>
              <p:cNvPr id="93218" name="Text Box 253">
                <a:extLst>
                  <a:ext uri="{FF2B5EF4-FFF2-40B4-BE49-F238E27FC236}">
                    <a16:creationId xmlns:a16="http://schemas.microsoft.com/office/drawing/2014/main" id="{0DC9E442-5E99-47B3-81BE-3152CF8A6AFD}"/>
                  </a:ext>
                </a:extLst>
              </p:cNvPr>
              <p:cNvSpPr txBox="1">
                <a:spLocks noChangeArrowheads="1"/>
              </p:cNvSpPr>
              <p:nvPr/>
            </p:nvSpPr>
            <p:spPr bwMode="auto">
              <a:xfrm>
                <a:off x="890" y="1204"/>
                <a:ext cx="106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a:solidFill>
                      <a:schemeClr val="bg1"/>
                    </a:solidFill>
                    <a:latin typeface="Tempus Sans ITC" panose="04020404030D07020202" pitchFamily="82" charset="0"/>
                  </a:rPr>
                  <a:t>dP/dt Vsn</a:t>
                </a:r>
              </a:p>
            </p:txBody>
          </p:sp>
          <p:sp>
            <p:nvSpPr>
              <p:cNvPr id="93219" name="Text Box 254">
                <a:extLst>
                  <a:ext uri="{FF2B5EF4-FFF2-40B4-BE49-F238E27FC236}">
                    <a16:creationId xmlns:a16="http://schemas.microsoft.com/office/drawing/2014/main" id="{C6FF0C4E-A418-440F-9871-4E9C0AEA6B4C}"/>
                  </a:ext>
                </a:extLst>
              </p:cNvPr>
              <p:cNvSpPr txBox="1">
                <a:spLocks noChangeArrowheads="1"/>
              </p:cNvSpPr>
              <p:nvPr/>
            </p:nvSpPr>
            <p:spPr bwMode="auto">
              <a:xfrm>
                <a:off x="1046" y="3097"/>
                <a:ext cx="10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1800">
                    <a:solidFill>
                      <a:schemeClr val="bg1"/>
                    </a:solidFill>
                  </a:rPr>
                  <a:t>Ritardo AV/PR</a:t>
                </a:r>
              </a:p>
            </p:txBody>
          </p:sp>
          <p:grpSp>
            <p:nvGrpSpPr>
              <p:cNvPr id="93220" name="Group 255">
                <a:extLst>
                  <a:ext uri="{FF2B5EF4-FFF2-40B4-BE49-F238E27FC236}">
                    <a16:creationId xmlns:a16="http://schemas.microsoft.com/office/drawing/2014/main" id="{FDF34174-82F5-4EEA-8014-93E29C014F89}"/>
                  </a:ext>
                </a:extLst>
              </p:cNvPr>
              <p:cNvGrpSpPr>
                <a:grpSpLocks/>
              </p:cNvGrpSpPr>
              <p:nvPr/>
            </p:nvGrpSpPr>
            <p:grpSpPr bwMode="auto">
              <a:xfrm>
                <a:off x="695" y="2907"/>
                <a:ext cx="1826" cy="231"/>
                <a:chOff x="3419" y="2910"/>
                <a:chExt cx="1826" cy="231"/>
              </a:xfrm>
            </p:grpSpPr>
            <p:sp>
              <p:nvSpPr>
                <p:cNvPr id="93230" name="Text Box 256">
                  <a:extLst>
                    <a:ext uri="{FF2B5EF4-FFF2-40B4-BE49-F238E27FC236}">
                      <a16:creationId xmlns:a16="http://schemas.microsoft.com/office/drawing/2014/main" id="{08750EE1-4A22-4E34-92A4-D845D8EC297F}"/>
                    </a:ext>
                  </a:extLst>
                </p:cNvPr>
                <p:cNvSpPr txBox="1">
                  <a:spLocks noChangeArrowheads="1"/>
                </p:cNvSpPr>
                <p:nvPr/>
              </p:nvSpPr>
              <p:spPr bwMode="auto">
                <a:xfrm>
                  <a:off x="3419" y="2910"/>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a:t>
                  </a:r>
                </a:p>
              </p:txBody>
            </p:sp>
            <p:sp>
              <p:nvSpPr>
                <p:cNvPr id="93231" name="Text Box 257">
                  <a:extLst>
                    <a:ext uri="{FF2B5EF4-FFF2-40B4-BE49-F238E27FC236}">
                      <a16:creationId xmlns:a16="http://schemas.microsoft.com/office/drawing/2014/main" id="{93F062BD-1BF2-4029-A9DD-8FAB182B41AA}"/>
                    </a:ext>
                  </a:extLst>
                </p:cNvPr>
                <p:cNvSpPr txBox="1">
                  <a:spLocks noChangeArrowheads="1"/>
                </p:cNvSpPr>
                <p:nvPr/>
              </p:nvSpPr>
              <p:spPr bwMode="auto">
                <a:xfrm>
                  <a:off x="3684" y="2910"/>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0.25</a:t>
                  </a:r>
                </a:p>
              </p:txBody>
            </p:sp>
            <p:sp>
              <p:nvSpPr>
                <p:cNvPr id="93232" name="Text Box 258">
                  <a:extLst>
                    <a:ext uri="{FF2B5EF4-FFF2-40B4-BE49-F238E27FC236}">
                      <a16:creationId xmlns:a16="http://schemas.microsoft.com/office/drawing/2014/main" id="{B836E7A9-C529-4AF8-A8C3-28F4A7DD7E21}"/>
                    </a:ext>
                  </a:extLst>
                </p:cNvPr>
                <p:cNvSpPr txBox="1">
                  <a:spLocks noChangeArrowheads="1"/>
                </p:cNvSpPr>
                <p:nvPr/>
              </p:nvSpPr>
              <p:spPr bwMode="auto">
                <a:xfrm>
                  <a:off x="4130" y="2910"/>
                  <a:ext cx="2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0.5</a:t>
                  </a:r>
                </a:p>
              </p:txBody>
            </p:sp>
            <p:sp>
              <p:nvSpPr>
                <p:cNvPr id="93233" name="Text Box 259">
                  <a:extLst>
                    <a:ext uri="{FF2B5EF4-FFF2-40B4-BE49-F238E27FC236}">
                      <a16:creationId xmlns:a16="http://schemas.microsoft.com/office/drawing/2014/main" id="{0C8FF134-121B-457D-84FD-A8A9B3FC1656}"/>
                    </a:ext>
                  </a:extLst>
                </p:cNvPr>
                <p:cNvSpPr txBox="1">
                  <a:spLocks noChangeArrowheads="1"/>
                </p:cNvSpPr>
                <p:nvPr/>
              </p:nvSpPr>
              <p:spPr bwMode="auto">
                <a:xfrm>
                  <a:off x="4503" y="2910"/>
                  <a:ext cx="3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0.75</a:t>
                  </a:r>
                </a:p>
              </p:txBody>
            </p:sp>
            <p:sp>
              <p:nvSpPr>
                <p:cNvPr id="93234" name="Text Box 260">
                  <a:extLst>
                    <a:ext uri="{FF2B5EF4-FFF2-40B4-BE49-F238E27FC236}">
                      <a16:creationId xmlns:a16="http://schemas.microsoft.com/office/drawing/2014/main" id="{48C858F6-71E5-4FA9-BFF4-2F9F7B6F2B75}"/>
                    </a:ext>
                  </a:extLst>
                </p:cNvPr>
                <p:cNvSpPr txBox="1">
                  <a:spLocks noChangeArrowheads="1"/>
                </p:cNvSpPr>
                <p:nvPr/>
              </p:nvSpPr>
              <p:spPr bwMode="auto">
                <a:xfrm>
                  <a:off x="4949" y="2910"/>
                  <a:ext cx="2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b="1">
                      <a:solidFill>
                        <a:schemeClr val="bg1"/>
                      </a:solidFill>
                    </a:rPr>
                    <a:t>0.1</a:t>
                  </a:r>
                </a:p>
              </p:txBody>
            </p:sp>
          </p:grpSp>
          <p:grpSp>
            <p:nvGrpSpPr>
              <p:cNvPr id="93221" name="Group 261">
                <a:extLst>
                  <a:ext uri="{FF2B5EF4-FFF2-40B4-BE49-F238E27FC236}">
                    <a16:creationId xmlns:a16="http://schemas.microsoft.com/office/drawing/2014/main" id="{EBE634C7-5B60-4AF5-B09D-9836D4C99B7E}"/>
                  </a:ext>
                </a:extLst>
              </p:cNvPr>
              <p:cNvGrpSpPr>
                <a:grpSpLocks/>
              </p:cNvGrpSpPr>
              <p:nvPr/>
            </p:nvGrpSpPr>
            <p:grpSpPr bwMode="auto">
              <a:xfrm>
                <a:off x="2280" y="1873"/>
                <a:ext cx="132" cy="31"/>
                <a:chOff x="2316" y="1824"/>
                <a:chExt cx="132" cy="31"/>
              </a:xfrm>
            </p:grpSpPr>
            <p:sp>
              <p:nvSpPr>
                <p:cNvPr id="93228" name="Oval 262">
                  <a:extLst>
                    <a:ext uri="{FF2B5EF4-FFF2-40B4-BE49-F238E27FC236}">
                      <a16:creationId xmlns:a16="http://schemas.microsoft.com/office/drawing/2014/main" id="{CA7BDC80-6E79-47D8-9EAF-A461A9F34E04}"/>
                    </a:ext>
                  </a:extLst>
                </p:cNvPr>
                <p:cNvSpPr>
                  <a:spLocks noChangeArrowheads="1"/>
                </p:cNvSpPr>
                <p:nvPr/>
              </p:nvSpPr>
              <p:spPr bwMode="auto">
                <a:xfrm>
                  <a:off x="2359" y="1824"/>
                  <a:ext cx="45" cy="31"/>
                </a:xfrm>
                <a:prstGeom prst="ellipse">
                  <a:avLst/>
                </a:prstGeom>
                <a:solidFill>
                  <a:srgbClr val="FFFF00"/>
                </a:solidFill>
                <a:ln w="127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229" name="Line 263">
                  <a:extLst>
                    <a:ext uri="{FF2B5EF4-FFF2-40B4-BE49-F238E27FC236}">
                      <a16:creationId xmlns:a16="http://schemas.microsoft.com/office/drawing/2014/main" id="{FCDFF8B4-90E2-4853-895F-F64F54359D44}"/>
                    </a:ext>
                  </a:extLst>
                </p:cNvPr>
                <p:cNvSpPr>
                  <a:spLocks noChangeShapeType="1"/>
                </p:cNvSpPr>
                <p:nvPr/>
              </p:nvSpPr>
              <p:spPr bwMode="auto">
                <a:xfrm>
                  <a:off x="2316" y="1842"/>
                  <a:ext cx="132" cy="0"/>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222" name="Group 264">
                <a:extLst>
                  <a:ext uri="{FF2B5EF4-FFF2-40B4-BE49-F238E27FC236}">
                    <a16:creationId xmlns:a16="http://schemas.microsoft.com/office/drawing/2014/main" id="{AC8B8E99-E525-4622-98E9-9871D16881E2}"/>
                  </a:ext>
                </a:extLst>
              </p:cNvPr>
              <p:cNvGrpSpPr>
                <a:grpSpLocks/>
              </p:cNvGrpSpPr>
              <p:nvPr/>
            </p:nvGrpSpPr>
            <p:grpSpPr bwMode="auto">
              <a:xfrm>
                <a:off x="2280" y="1689"/>
                <a:ext cx="132" cy="42"/>
                <a:chOff x="2340" y="1652"/>
                <a:chExt cx="132" cy="42"/>
              </a:xfrm>
            </p:grpSpPr>
            <p:sp>
              <p:nvSpPr>
                <p:cNvPr id="93226" name="Rectangle 265">
                  <a:extLst>
                    <a:ext uri="{FF2B5EF4-FFF2-40B4-BE49-F238E27FC236}">
                      <a16:creationId xmlns:a16="http://schemas.microsoft.com/office/drawing/2014/main" id="{6579D079-ACCE-4B9E-BDAB-E10A384E0F62}"/>
                    </a:ext>
                  </a:extLst>
                </p:cNvPr>
                <p:cNvSpPr>
                  <a:spLocks noChangeArrowheads="1"/>
                </p:cNvSpPr>
                <p:nvPr/>
              </p:nvSpPr>
              <p:spPr bwMode="auto">
                <a:xfrm>
                  <a:off x="2387" y="1652"/>
                  <a:ext cx="37" cy="42"/>
                </a:xfrm>
                <a:prstGeom prst="rect">
                  <a:avLst/>
                </a:prstGeom>
                <a:solidFill>
                  <a:srgbClr val="CC66FF"/>
                </a:solidFill>
                <a:ln w="12700">
                  <a:solidFill>
                    <a:srgbClr val="CC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227" name="Line 266">
                  <a:extLst>
                    <a:ext uri="{FF2B5EF4-FFF2-40B4-BE49-F238E27FC236}">
                      <a16:creationId xmlns:a16="http://schemas.microsoft.com/office/drawing/2014/main" id="{64AA527B-486C-46E6-B5C7-4F355851BB56}"/>
                    </a:ext>
                  </a:extLst>
                </p:cNvPr>
                <p:cNvSpPr>
                  <a:spLocks noChangeShapeType="1"/>
                </p:cNvSpPr>
                <p:nvPr/>
              </p:nvSpPr>
              <p:spPr bwMode="auto">
                <a:xfrm>
                  <a:off x="2340" y="1674"/>
                  <a:ext cx="132" cy="0"/>
                </a:xfrm>
                <a:prstGeom prst="line">
                  <a:avLst/>
                </a:prstGeom>
                <a:noFill/>
                <a:ln w="12700">
                  <a:solidFill>
                    <a:srgbClr val="CC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3223" name="Group 267">
                <a:extLst>
                  <a:ext uri="{FF2B5EF4-FFF2-40B4-BE49-F238E27FC236}">
                    <a16:creationId xmlns:a16="http://schemas.microsoft.com/office/drawing/2014/main" id="{40FEB53B-A2E4-4B2C-A3F1-3A2BFD680384}"/>
                  </a:ext>
                </a:extLst>
              </p:cNvPr>
              <p:cNvGrpSpPr>
                <a:grpSpLocks/>
              </p:cNvGrpSpPr>
              <p:nvPr/>
            </p:nvGrpSpPr>
            <p:grpSpPr bwMode="auto">
              <a:xfrm>
                <a:off x="2280" y="1494"/>
                <a:ext cx="132" cy="47"/>
                <a:chOff x="2334" y="1478"/>
                <a:chExt cx="132" cy="47"/>
              </a:xfrm>
            </p:grpSpPr>
            <p:sp>
              <p:nvSpPr>
                <p:cNvPr id="93224" name="AutoShape 268">
                  <a:extLst>
                    <a:ext uri="{FF2B5EF4-FFF2-40B4-BE49-F238E27FC236}">
                      <a16:creationId xmlns:a16="http://schemas.microsoft.com/office/drawing/2014/main" id="{E766BD15-5F6E-47CC-A2B8-F491F50C4DF7}"/>
                    </a:ext>
                  </a:extLst>
                </p:cNvPr>
                <p:cNvSpPr>
                  <a:spLocks noChangeArrowheads="1"/>
                </p:cNvSpPr>
                <p:nvPr/>
              </p:nvSpPr>
              <p:spPr bwMode="auto">
                <a:xfrm>
                  <a:off x="2376" y="1478"/>
                  <a:ext cx="47" cy="47"/>
                </a:xfrm>
                <a:prstGeom prst="flowChartExtract">
                  <a:avLst/>
                </a:prstGeom>
                <a:solidFill>
                  <a:srgbClr val="FF0000"/>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3225" name="Line 269">
                  <a:extLst>
                    <a:ext uri="{FF2B5EF4-FFF2-40B4-BE49-F238E27FC236}">
                      <a16:creationId xmlns:a16="http://schemas.microsoft.com/office/drawing/2014/main" id="{FAD22040-10F4-426F-AEED-1B76942066F7}"/>
                    </a:ext>
                  </a:extLst>
                </p:cNvPr>
                <p:cNvSpPr>
                  <a:spLocks noChangeShapeType="1"/>
                </p:cNvSpPr>
                <p:nvPr/>
              </p:nvSpPr>
              <p:spPr bwMode="auto">
                <a:xfrm>
                  <a:off x="2334" y="1500"/>
                  <a:ext cx="132" cy="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sp>
          <p:nvSpPr>
            <p:cNvPr id="93195" name="Text Box 270">
              <a:extLst>
                <a:ext uri="{FF2B5EF4-FFF2-40B4-BE49-F238E27FC236}">
                  <a16:creationId xmlns:a16="http://schemas.microsoft.com/office/drawing/2014/main" id="{A0C2AF55-8E08-43B5-A28D-49140C86A490}"/>
                </a:ext>
              </a:extLst>
            </p:cNvPr>
            <p:cNvSpPr txBox="1">
              <a:spLocks noChangeArrowheads="1"/>
            </p:cNvSpPr>
            <p:nvPr/>
          </p:nvSpPr>
          <p:spPr bwMode="auto">
            <a:xfrm rot="-5482433">
              <a:off x="-81" y="2058"/>
              <a:ext cx="7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800">
                  <a:solidFill>
                    <a:schemeClr val="bg1"/>
                  </a:solidFill>
                </a:rPr>
                <a:t>Cambio %</a:t>
              </a:r>
            </a:p>
          </p:txBody>
        </p:sp>
      </p:grpSp>
      <p:grpSp>
        <p:nvGrpSpPr>
          <p:cNvPr id="93191" name="Group 271">
            <a:extLst>
              <a:ext uri="{FF2B5EF4-FFF2-40B4-BE49-F238E27FC236}">
                <a16:creationId xmlns:a16="http://schemas.microsoft.com/office/drawing/2014/main" id="{85C70DA6-12E9-47ED-A1BF-58CB790EA602}"/>
              </a:ext>
            </a:extLst>
          </p:cNvPr>
          <p:cNvGrpSpPr>
            <a:grpSpLocks/>
          </p:cNvGrpSpPr>
          <p:nvPr/>
        </p:nvGrpSpPr>
        <p:grpSpPr bwMode="auto">
          <a:xfrm>
            <a:off x="5281613" y="6213475"/>
            <a:ext cx="3676650" cy="457200"/>
            <a:chOff x="3327" y="3806"/>
            <a:chExt cx="2316" cy="288"/>
          </a:xfrm>
        </p:grpSpPr>
        <p:graphicFrame>
          <p:nvGraphicFramePr>
            <p:cNvPr id="93192" name="Object 272">
              <a:extLst>
                <a:ext uri="{FF2B5EF4-FFF2-40B4-BE49-F238E27FC236}">
                  <a16:creationId xmlns:a16="http://schemas.microsoft.com/office/drawing/2014/main" id="{7D89EBE8-A725-4E7E-818C-265941BF8985}"/>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93459" name="Document" r:id="rId4" imgW="744220" imgH="762000" progId="Word.Document.8">
                    <p:embed/>
                  </p:oleObj>
                </mc:Choice>
                <mc:Fallback>
                  <p:oleObj name="Document" r:id="rId4" imgW="744220" imgH="762000" progId="Word.Document.8">
                    <p:embed/>
                    <p:pic>
                      <p:nvPicPr>
                        <p:cNvPr id="0" name="Object 2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3193" name="Rectangle 273">
              <a:extLst>
                <a:ext uri="{FF2B5EF4-FFF2-40B4-BE49-F238E27FC236}">
                  <a16:creationId xmlns:a16="http://schemas.microsoft.com/office/drawing/2014/main" id="{C7EBD9DC-39A0-48E3-9509-632C45DB89FA}"/>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44164"/>
                                        </p:tgtEl>
                                        <p:attrNameLst>
                                          <p:attrName>style.visibility</p:attrName>
                                        </p:attrNameLst>
                                      </p:cBhvr>
                                      <p:to>
                                        <p:strVal val="visible"/>
                                      </p:to>
                                    </p:set>
                                    <p:animEffect transition="in" filter="wipe(right)">
                                      <p:cBhvr>
                                        <p:cTn id="7" dur="500"/>
                                        <p:tgtEl>
                                          <p:spTgt spid="1244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03D467D-3EE3-4B0B-B22D-AB23B8AA3DA8}"/>
              </a:ext>
            </a:extLst>
          </p:cNvPr>
          <p:cNvSpPr>
            <a:spLocks noChangeArrowheads="1"/>
          </p:cNvSpPr>
          <p:nvPr/>
        </p:nvSpPr>
        <p:spPr bwMode="auto">
          <a:xfrm>
            <a:off x="8001000" y="1676400"/>
            <a:ext cx="895350" cy="13716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5235" name="Rectangle 3">
            <a:extLst>
              <a:ext uri="{FF2B5EF4-FFF2-40B4-BE49-F238E27FC236}">
                <a16:creationId xmlns:a16="http://schemas.microsoft.com/office/drawing/2014/main" id="{8E8D0965-1C96-4DC8-A026-2273A6218F0F}"/>
              </a:ext>
            </a:extLst>
          </p:cNvPr>
          <p:cNvSpPr>
            <a:spLocks noChangeArrowheads="1"/>
          </p:cNvSpPr>
          <p:nvPr/>
        </p:nvSpPr>
        <p:spPr bwMode="auto">
          <a:xfrm>
            <a:off x="1704975" y="4117975"/>
            <a:ext cx="1938338" cy="153352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5236" name="Rectangle 4">
            <a:extLst>
              <a:ext uri="{FF2B5EF4-FFF2-40B4-BE49-F238E27FC236}">
                <a16:creationId xmlns:a16="http://schemas.microsoft.com/office/drawing/2014/main" id="{6BF05A7B-01FD-4196-B3D8-B2ADA8162DA8}"/>
              </a:ext>
            </a:extLst>
          </p:cNvPr>
          <p:cNvSpPr>
            <a:spLocks noChangeArrowheads="1"/>
          </p:cNvSpPr>
          <p:nvPr/>
        </p:nvSpPr>
        <p:spPr bwMode="auto">
          <a:xfrm>
            <a:off x="5743575" y="4117975"/>
            <a:ext cx="1938338" cy="153352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5237" name="Rectangle 5">
            <a:extLst>
              <a:ext uri="{FF2B5EF4-FFF2-40B4-BE49-F238E27FC236}">
                <a16:creationId xmlns:a16="http://schemas.microsoft.com/office/drawing/2014/main" id="{CB671A9A-905B-4762-8E78-2B7767E2C7D5}"/>
              </a:ext>
            </a:extLst>
          </p:cNvPr>
          <p:cNvSpPr>
            <a:spLocks noChangeArrowheads="1"/>
          </p:cNvSpPr>
          <p:nvPr/>
        </p:nvSpPr>
        <p:spPr bwMode="auto">
          <a:xfrm>
            <a:off x="1690688" y="1679575"/>
            <a:ext cx="1938337" cy="153352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5238" name="Rectangle 6">
            <a:extLst>
              <a:ext uri="{FF2B5EF4-FFF2-40B4-BE49-F238E27FC236}">
                <a16:creationId xmlns:a16="http://schemas.microsoft.com/office/drawing/2014/main" id="{EA25972C-95E7-435C-80E1-202FCCDAF735}"/>
              </a:ext>
            </a:extLst>
          </p:cNvPr>
          <p:cNvSpPr>
            <a:spLocks noChangeArrowheads="1"/>
          </p:cNvSpPr>
          <p:nvPr/>
        </p:nvSpPr>
        <p:spPr bwMode="auto">
          <a:xfrm>
            <a:off x="5729288" y="1671638"/>
            <a:ext cx="1938337" cy="153352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95239" name="Text Box 7">
            <a:extLst>
              <a:ext uri="{FF2B5EF4-FFF2-40B4-BE49-F238E27FC236}">
                <a16:creationId xmlns:a16="http://schemas.microsoft.com/office/drawing/2014/main" id="{C8FA4289-6F6D-432E-A105-121BE30E9AD1}"/>
              </a:ext>
            </a:extLst>
          </p:cNvPr>
          <p:cNvSpPr txBox="1">
            <a:spLocks noChangeArrowheads="1"/>
          </p:cNvSpPr>
          <p:nvPr/>
        </p:nvSpPr>
        <p:spPr bwMode="auto">
          <a:xfrm>
            <a:off x="176213" y="6281738"/>
            <a:ext cx="3544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a:solidFill>
                  <a:srgbClr val="FF3399"/>
                </a:solidFill>
              </a:rPr>
              <a:t>Kass, Circulation 1999; 99: 1567</a:t>
            </a:r>
          </a:p>
        </p:txBody>
      </p:sp>
      <p:sp>
        <p:nvSpPr>
          <p:cNvPr id="95240" name="Freeform 8">
            <a:extLst>
              <a:ext uri="{FF2B5EF4-FFF2-40B4-BE49-F238E27FC236}">
                <a16:creationId xmlns:a16="http://schemas.microsoft.com/office/drawing/2014/main" id="{F8FF6601-C88A-43EF-941B-7297B81EEEBF}"/>
              </a:ext>
            </a:extLst>
          </p:cNvPr>
          <p:cNvSpPr>
            <a:spLocks/>
          </p:cNvSpPr>
          <p:nvPr/>
        </p:nvSpPr>
        <p:spPr bwMode="auto">
          <a:xfrm>
            <a:off x="6248400" y="4192588"/>
            <a:ext cx="962025" cy="1322387"/>
          </a:xfrm>
          <a:custGeom>
            <a:avLst/>
            <a:gdLst>
              <a:gd name="T0" fmla="*/ 107950 w 606"/>
              <a:gd name="T1" fmla="*/ 766762 h 833"/>
              <a:gd name="T2" fmla="*/ 196850 w 606"/>
              <a:gd name="T3" fmla="*/ 436562 h 833"/>
              <a:gd name="T4" fmla="*/ 215900 w 606"/>
              <a:gd name="T5" fmla="*/ 131762 h 833"/>
              <a:gd name="T6" fmla="*/ 368300 w 606"/>
              <a:gd name="T7" fmla="*/ 11112 h 833"/>
              <a:gd name="T8" fmla="*/ 520700 w 606"/>
              <a:gd name="T9" fmla="*/ 68262 h 833"/>
              <a:gd name="T10" fmla="*/ 654050 w 606"/>
              <a:gd name="T11" fmla="*/ 258762 h 833"/>
              <a:gd name="T12" fmla="*/ 749300 w 606"/>
              <a:gd name="T13" fmla="*/ 423862 h 833"/>
              <a:gd name="T14" fmla="*/ 736600 w 606"/>
              <a:gd name="T15" fmla="*/ 627062 h 833"/>
              <a:gd name="T16" fmla="*/ 685800 w 606"/>
              <a:gd name="T17" fmla="*/ 969962 h 833"/>
              <a:gd name="T18" fmla="*/ 673100 w 606"/>
              <a:gd name="T19" fmla="*/ 1084262 h 833"/>
              <a:gd name="T20" fmla="*/ 742950 w 606"/>
              <a:gd name="T21" fmla="*/ 1179512 h 833"/>
              <a:gd name="T22" fmla="*/ 812800 w 606"/>
              <a:gd name="T23" fmla="*/ 1223962 h 833"/>
              <a:gd name="T24" fmla="*/ 889000 w 606"/>
              <a:gd name="T25" fmla="*/ 1268412 h 833"/>
              <a:gd name="T26" fmla="*/ 374650 w 606"/>
              <a:gd name="T27" fmla="*/ 1312862 h 833"/>
              <a:gd name="T28" fmla="*/ 50800 w 606"/>
              <a:gd name="T29" fmla="*/ 1312862 h 833"/>
              <a:gd name="T30" fmla="*/ 66675 w 606"/>
              <a:gd name="T31" fmla="*/ 1255712 h 833"/>
              <a:gd name="T32" fmla="*/ 85725 w 606"/>
              <a:gd name="T33" fmla="*/ 1193800 h 833"/>
              <a:gd name="T34" fmla="*/ 100013 w 606"/>
              <a:gd name="T35" fmla="*/ 1112837 h 833"/>
              <a:gd name="T36" fmla="*/ 109538 w 606"/>
              <a:gd name="T37" fmla="*/ 1060450 h 833"/>
              <a:gd name="T38" fmla="*/ 107950 w 606"/>
              <a:gd name="T39" fmla="*/ 766762 h 8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6" h="833">
                <a:moveTo>
                  <a:pt x="68" y="483"/>
                </a:moveTo>
                <a:cubicBezTo>
                  <a:pt x="80" y="418"/>
                  <a:pt x="113" y="342"/>
                  <a:pt x="124" y="275"/>
                </a:cubicBezTo>
                <a:cubicBezTo>
                  <a:pt x="135" y="208"/>
                  <a:pt x="118" y="128"/>
                  <a:pt x="136" y="83"/>
                </a:cubicBezTo>
                <a:cubicBezTo>
                  <a:pt x="154" y="38"/>
                  <a:pt x="200" y="14"/>
                  <a:pt x="232" y="7"/>
                </a:cubicBezTo>
                <a:cubicBezTo>
                  <a:pt x="264" y="0"/>
                  <a:pt x="298" y="17"/>
                  <a:pt x="328" y="43"/>
                </a:cubicBezTo>
                <a:cubicBezTo>
                  <a:pt x="358" y="69"/>
                  <a:pt x="388" y="126"/>
                  <a:pt x="412" y="163"/>
                </a:cubicBezTo>
                <a:cubicBezTo>
                  <a:pt x="436" y="200"/>
                  <a:pt x="463" y="228"/>
                  <a:pt x="472" y="267"/>
                </a:cubicBezTo>
                <a:cubicBezTo>
                  <a:pt x="481" y="306"/>
                  <a:pt x="471" y="338"/>
                  <a:pt x="464" y="395"/>
                </a:cubicBezTo>
                <a:cubicBezTo>
                  <a:pt x="457" y="452"/>
                  <a:pt x="439" y="563"/>
                  <a:pt x="432" y="611"/>
                </a:cubicBezTo>
                <a:cubicBezTo>
                  <a:pt x="425" y="659"/>
                  <a:pt x="418" y="661"/>
                  <a:pt x="424" y="683"/>
                </a:cubicBezTo>
                <a:cubicBezTo>
                  <a:pt x="430" y="705"/>
                  <a:pt x="453" y="728"/>
                  <a:pt x="468" y="743"/>
                </a:cubicBezTo>
                <a:cubicBezTo>
                  <a:pt x="483" y="758"/>
                  <a:pt x="497" y="762"/>
                  <a:pt x="512" y="771"/>
                </a:cubicBezTo>
                <a:cubicBezTo>
                  <a:pt x="527" y="780"/>
                  <a:pt x="606" y="790"/>
                  <a:pt x="560" y="799"/>
                </a:cubicBezTo>
                <a:cubicBezTo>
                  <a:pt x="514" y="808"/>
                  <a:pt x="324" y="822"/>
                  <a:pt x="236" y="827"/>
                </a:cubicBezTo>
                <a:cubicBezTo>
                  <a:pt x="148" y="832"/>
                  <a:pt x="64" y="833"/>
                  <a:pt x="32" y="827"/>
                </a:cubicBezTo>
                <a:cubicBezTo>
                  <a:pt x="0" y="821"/>
                  <a:pt x="38" y="803"/>
                  <a:pt x="42" y="791"/>
                </a:cubicBezTo>
                <a:cubicBezTo>
                  <a:pt x="46" y="779"/>
                  <a:pt x="50" y="767"/>
                  <a:pt x="54" y="752"/>
                </a:cubicBezTo>
                <a:cubicBezTo>
                  <a:pt x="58" y="737"/>
                  <a:pt x="61" y="715"/>
                  <a:pt x="63" y="701"/>
                </a:cubicBezTo>
                <a:cubicBezTo>
                  <a:pt x="65" y="687"/>
                  <a:pt x="68" y="704"/>
                  <a:pt x="69" y="668"/>
                </a:cubicBezTo>
                <a:cubicBezTo>
                  <a:pt x="70" y="632"/>
                  <a:pt x="68" y="522"/>
                  <a:pt x="68" y="483"/>
                </a:cubicBezTo>
                <a:close/>
              </a:path>
            </a:pathLst>
          </a:custGeom>
          <a:noFill/>
          <a:ln w="28575" cap="flat" cmpd="sng">
            <a:solidFill>
              <a:srgbClr val="FF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241" name="Freeform 9">
            <a:extLst>
              <a:ext uri="{FF2B5EF4-FFF2-40B4-BE49-F238E27FC236}">
                <a16:creationId xmlns:a16="http://schemas.microsoft.com/office/drawing/2014/main" id="{9E40A09A-039D-488B-B4A6-6E296535D8DF}"/>
              </a:ext>
            </a:extLst>
          </p:cNvPr>
          <p:cNvSpPr>
            <a:spLocks/>
          </p:cNvSpPr>
          <p:nvPr/>
        </p:nvSpPr>
        <p:spPr bwMode="auto">
          <a:xfrm>
            <a:off x="2559050" y="1765300"/>
            <a:ext cx="963613" cy="1355725"/>
          </a:xfrm>
          <a:custGeom>
            <a:avLst/>
            <a:gdLst>
              <a:gd name="T0" fmla="*/ 55563 w 607"/>
              <a:gd name="T1" fmla="*/ 749300 h 854"/>
              <a:gd name="T2" fmla="*/ 98425 w 607"/>
              <a:gd name="T3" fmla="*/ 392113 h 854"/>
              <a:gd name="T4" fmla="*/ 103188 w 607"/>
              <a:gd name="T5" fmla="*/ 273050 h 854"/>
              <a:gd name="T6" fmla="*/ 165100 w 607"/>
              <a:gd name="T7" fmla="*/ 77788 h 854"/>
              <a:gd name="T8" fmla="*/ 398463 w 607"/>
              <a:gd name="T9" fmla="*/ 1588 h 854"/>
              <a:gd name="T10" fmla="*/ 574675 w 607"/>
              <a:gd name="T11" fmla="*/ 68263 h 854"/>
              <a:gd name="T12" fmla="*/ 712788 w 607"/>
              <a:gd name="T13" fmla="*/ 225425 h 854"/>
              <a:gd name="T14" fmla="*/ 781050 w 607"/>
              <a:gd name="T15" fmla="*/ 431800 h 854"/>
              <a:gd name="T16" fmla="*/ 768350 w 607"/>
              <a:gd name="T17" fmla="*/ 635000 h 854"/>
              <a:gd name="T18" fmla="*/ 679450 w 607"/>
              <a:gd name="T19" fmla="*/ 949325 h 854"/>
              <a:gd name="T20" fmla="*/ 679450 w 607"/>
              <a:gd name="T21" fmla="*/ 1111250 h 854"/>
              <a:gd name="T22" fmla="*/ 774700 w 607"/>
              <a:gd name="T23" fmla="*/ 1187450 h 854"/>
              <a:gd name="T24" fmla="*/ 844550 w 607"/>
              <a:gd name="T25" fmla="*/ 1231900 h 854"/>
              <a:gd name="T26" fmla="*/ 893763 w 607"/>
              <a:gd name="T27" fmla="*/ 1301750 h 854"/>
              <a:gd name="T28" fmla="*/ 427038 w 607"/>
              <a:gd name="T29" fmla="*/ 1301750 h 854"/>
              <a:gd name="T30" fmla="*/ 55563 w 607"/>
              <a:gd name="T31" fmla="*/ 1325563 h 854"/>
              <a:gd name="T32" fmla="*/ 88900 w 607"/>
              <a:gd name="T33" fmla="*/ 1116013 h 854"/>
              <a:gd name="T34" fmla="*/ 55563 w 607"/>
              <a:gd name="T35" fmla="*/ 749300 h 8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7" h="854">
                <a:moveTo>
                  <a:pt x="35" y="472"/>
                </a:moveTo>
                <a:cubicBezTo>
                  <a:pt x="36" y="396"/>
                  <a:pt x="57" y="297"/>
                  <a:pt x="62" y="247"/>
                </a:cubicBezTo>
                <a:cubicBezTo>
                  <a:pt x="67" y="197"/>
                  <a:pt x="58" y="205"/>
                  <a:pt x="65" y="172"/>
                </a:cubicBezTo>
                <a:cubicBezTo>
                  <a:pt x="72" y="139"/>
                  <a:pt x="73" y="77"/>
                  <a:pt x="104" y="49"/>
                </a:cubicBezTo>
                <a:cubicBezTo>
                  <a:pt x="135" y="21"/>
                  <a:pt x="208" y="2"/>
                  <a:pt x="251" y="1"/>
                </a:cubicBezTo>
                <a:cubicBezTo>
                  <a:pt x="294" y="0"/>
                  <a:pt x="329" y="20"/>
                  <a:pt x="362" y="43"/>
                </a:cubicBezTo>
                <a:cubicBezTo>
                  <a:pt x="395" y="66"/>
                  <a:pt x="427" y="104"/>
                  <a:pt x="449" y="142"/>
                </a:cubicBezTo>
                <a:cubicBezTo>
                  <a:pt x="471" y="180"/>
                  <a:pt x="486" y="229"/>
                  <a:pt x="492" y="272"/>
                </a:cubicBezTo>
                <a:cubicBezTo>
                  <a:pt x="498" y="315"/>
                  <a:pt x="495" y="346"/>
                  <a:pt x="484" y="400"/>
                </a:cubicBezTo>
                <a:cubicBezTo>
                  <a:pt x="473" y="454"/>
                  <a:pt x="437" y="548"/>
                  <a:pt x="428" y="598"/>
                </a:cubicBezTo>
                <a:cubicBezTo>
                  <a:pt x="419" y="648"/>
                  <a:pt x="418" y="675"/>
                  <a:pt x="428" y="700"/>
                </a:cubicBezTo>
                <a:cubicBezTo>
                  <a:pt x="438" y="725"/>
                  <a:pt x="471" y="735"/>
                  <a:pt x="488" y="748"/>
                </a:cubicBezTo>
                <a:cubicBezTo>
                  <a:pt x="505" y="761"/>
                  <a:pt x="519" y="764"/>
                  <a:pt x="532" y="776"/>
                </a:cubicBezTo>
                <a:cubicBezTo>
                  <a:pt x="545" y="788"/>
                  <a:pt x="607" y="813"/>
                  <a:pt x="563" y="820"/>
                </a:cubicBezTo>
                <a:cubicBezTo>
                  <a:pt x="519" y="827"/>
                  <a:pt x="357" y="818"/>
                  <a:pt x="269" y="820"/>
                </a:cubicBezTo>
                <a:cubicBezTo>
                  <a:pt x="181" y="822"/>
                  <a:pt x="70" y="854"/>
                  <a:pt x="35" y="835"/>
                </a:cubicBezTo>
                <a:cubicBezTo>
                  <a:pt x="0" y="816"/>
                  <a:pt x="56" y="763"/>
                  <a:pt x="56" y="703"/>
                </a:cubicBezTo>
                <a:cubicBezTo>
                  <a:pt x="56" y="643"/>
                  <a:pt x="34" y="548"/>
                  <a:pt x="35" y="472"/>
                </a:cubicBezTo>
                <a:close/>
              </a:path>
            </a:pathLst>
          </a:custGeom>
          <a:noFill/>
          <a:ln w="28575" cap="flat" cmpd="sng">
            <a:solidFill>
              <a:srgbClr val="FF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95242" name="Group 10">
            <a:extLst>
              <a:ext uri="{FF2B5EF4-FFF2-40B4-BE49-F238E27FC236}">
                <a16:creationId xmlns:a16="http://schemas.microsoft.com/office/drawing/2014/main" id="{F2E0D83F-DE3B-4880-AE0E-288A96214614}"/>
              </a:ext>
            </a:extLst>
          </p:cNvPr>
          <p:cNvGrpSpPr>
            <a:grpSpLocks/>
          </p:cNvGrpSpPr>
          <p:nvPr/>
        </p:nvGrpSpPr>
        <p:grpSpPr bwMode="auto">
          <a:xfrm>
            <a:off x="1208088" y="1531938"/>
            <a:ext cx="2608262" cy="2027237"/>
            <a:chOff x="521" y="1793"/>
            <a:chExt cx="1643" cy="1277"/>
          </a:xfrm>
        </p:grpSpPr>
        <p:sp>
          <p:nvSpPr>
            <p:cNvPr id="95312" name="Text Box 11">
              <a:extLst>
                <a:ext uri="{FF2B5EF4-FFF2-40B4-BE49-F238E27FC236}">
                  <a16:creationId xmlns:a16="http://schemas.microsoft.com/office/drawing/2014/main" id="{F71201D5-D154-4EAA-9455-19896224EFD5}"/>
                </a:ext>
              </a:extLst>
            </p:cNvPr>
            <p:cNvSpPr txBox="1">
              <a:spLocks noChangeArrowheads="1"/>
            </p:cNvSpPr>
            <p:nvPr/>
          </p:nvSpPr>
          <p:spPr bwMode="auto">
            <a:xfrm>
              <a:off x="713" y="289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0</a:t>
              </a:r>
            </a:p>
          </p:txBody>
        </p:sp>
        <p:sp>
          <p:nvSpPr>
            <p:cNvPr id="95313" name="Text Box 12">
              <a:extLst>
                <a:ext uri="{FF2B5EF4-FFF2-40B4-BE49-F238E27FC236}">
                  <a16:creationId xmlns:a16="http://schemas.microsoft.com/office/drawing/2014/main" id="{972F8FEB-495F-4E1C-B57D-DA97D4926DD5}"/>
                </a:ext>
              </a:extLst>
            </p:cNvPr>
            <p:cNvSpPr txBox="1">
              <a:spLocks noChangeArrowheads="1"/>
            </p:cNvSpPr>
            <p:nvPr/>
          </p:nvSpPr>
          <p:spPr bwMode="auto">
            <a:xfrm>
              <a:off x="1046"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100</a:t>
              </a:r>
            </a:p>
          </p:txBody>
        </p:sp>
        <p:sp>
          <p:nvSpPr>
            <p:cNvPr id="95314" name="Text Box 13">
              <a:extLst>
                <a:ext uri="{FF2B5EF4-FFF2-40B4-BE49-F238E27FC236}">
                  <a16:creationId xmlns:a16="http://schemas.microsoft.com/office/drawing/2014/main" id="{FC75D048-17B2-46AC-9BFA-FFF8CC5C59A2}"/>
                </a:ext>
              </a:extLst>
            </p:cNvPr>
            <p:cNvSpPr txBox="1">
              <a:spLocks noChangeArrowheads="1"/>
            </p:cNvSpPr>
            <p:nvPr/>
          </p:nvSpPr>
          <p:spPr bwMode="auto">
            <a:xfrm>
              <a:off x="1475"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200</a:t>
              </a:r>
            </a:p>
          </p:txBody>
        </p:sp>
        <p:sp>
          <p:nvSpPr>
            <p:cNvPr id="95315" name="Text Box 14">
              <a:extLst>
                <a:ext uri="{FF2B5EF4-FFF2-40B4-BE49-F238E27FC236}">
                  <a16:creationId xmlns:a16="http://schemas.microsoft.com/office/drawing/2014/main" id="{2095EF9F-785A-422E-BCBF-731DD52FD987}"/>
                </a:ext>
              </a:extLst>
            </p:cNvPr>
            <p:cNvSpPr txBox="1">
              <a:spLocks noChangeArrowheads="1"/>
            </p:cNvSpPr>
            <p:nvPr/>
          </p:nvSpPr>
          <p:spPr bwMode="auto">
            <a:xfrm>
              <a:off x="1904"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300</a:t>
              </a:r>
            </a:p>
          </p:txBody>
        </p:sp>
        <p:grpSp>
          <p:nvGrpSpPr>
            <p:cNvPr id="95316" name="Group 15">
              <a:extLst>
                <a:ext uri="{FF2B5EF4-FFF2-40B4-BE49-F238E27FC236}">
                  <a16:creationId xmlns:a16="http://schemas.microsoft.com/office/drawing/2014/main" id="{584B7461-B72C-4738-A086-45A5DAA0612A}"/>
                </a:ext>
              </a:extLst>
            </p:cNvPr>
            <p:cNvGrpSpPr>
              <a:grpSpLocks/>
            </p:cNvGrpSpPr>
            <p:nvPr/>
          </p:nvGrpSpPr>
          <p:grpSpPr bwMode="auto">
            <a:xfrm>
              <a:off x="521" y="1793"/>
              <a:ext cx="1540" cy="1145"/>
              <a:chOff x="521" y="1793"/>
              <a:chExt cx="1540" cy="1145"/>
            </a:xfrm>
          </p:grpSpPr>
          <p:grpSp>
            <p:nvGrpSpPr>
              <p:cNvPr id="95317" name="Group 16">
                <a:extLst>
                  <a:ext uri="{FF2B5EF4-FFF2-40B4-BE49-F238E27FC236}">
                    <a16:creationId xmlns:a16="http://schemas.microsoft.com/office/drawing/2014/main" id="{E45DAEEB-5203-4593-A988-885B86DD2EDC}"/>
                  </a:ext>
                </a:extLst>
              </p:cNvPr>
              <p:cNvGrpSpPr>
                <a:grpSpLocks/>
              </p:cNvGrpSpPr>
              <p:nvPr/>
            </p:nvGrpSpPr>
            <p:grpSpPr bwMode="auto">
              <a:xfrm>
                <a:off x="825" y="1881"/>
                <a:ext cx="1236" cy="984"/>
                <a:chOff x="825" y="1881"/>
                <a:chExt cx="1236" cy="984"/>
              </a:xfrm>
            </p:grpSpPr>
            <p:sp>
              <p:nvSpPr>
                <p:cNvPr id="95323" name="Line 17">
                  <a:extLst>
                    <a:ext uri="{FF2B5EF4-FFF2-40B4-BE49-F238E27FC236}">
                      <a16:creationId xmlns:a16="http://schemas.microsoft.com/office/drawing/2014/main" id="{5A4E8148-44A3-461A-A8E1-EF5FE9D818D2}"/>
                    </a:ext>
                  </a:extLst>
                </p:cNvPr>
                <p:cNvSpPr>
                  <a:spLocks noChangeShapeType="1"/>
                </p:cNvSpPr>
                <p:nvPr/>
              </p:nvSpPr>
              <p:spPr bwMode="auto">
                <a:xfrm>
                  <a:off x="828" y="1881"/>
                  <a:ext cx="0" cy="9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324" name="Line 18">
                  <a:extLst>
                    <a:ext uri="{FF2B5EF4-FFF2-40B4-BE49-F238E27FC236}">
                      <a16:creationId xmlns:a16="http://schemas.microsoft.com/office/drawing/2014/main" id="{F4D300B2-01D5-44DA-9373-959A8A0EB3AB}"/>
                    </a:ext>
                  </a:extLst>
                </p:cNvPr>
                <p:cNvSpPr>
                  <a:spLocks noChangeShapeType="1"/>
                </p:cNvSpPr>
                <p:nvPr/>
              </p:nvSpPr>
              <p:spPr bwMode="auto">
                <a:xfrm>
                  <a:off x="825" y="2856"/>
                  <a:ext cx="12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5318" name="Group 19">
                <a:extLst>
                  <a:ext uri="{FF2B5EF4-FFF2-40B4-BE49-F238E27FC236}">
                    <a16:creationId xmlns:a16="http://schemas.microsoft.com/office/drawing/2014/main" id="{E0E56DE2-CD7C-4168-861E-E0A1C1495621}"/>
                  </a:ext>
                </a:extLst>
              </p:cNvPr>
              <p:cNvGrpSpPr>
                <a:grpSpLocks/>
              </p:cNvGrpSpPr>
              <p:nvPr/>
            </p:nvGrpSpPr>
            <p:grpSpPr bwMode="auto">
              <a:xfrm>
                <a:off x="521" y="1793"/>
                <a:ext cx="260" cy="1145"/>
                <a:chOff x="554" y="1787"/>
                <a:chExt cx="260" cy="1145"/>
              </a:xfrm>
            </p:grpSpPr>
            <p:sp>
              <p:nvSpPr>
                <p:cNvPr id="95319" name="Text Box 20">
                  <a:extLst>
                    <a:ext uri="{FF2B5EF4-FFF2-40B4-BE49-F238E27FC236}">
                      <a16:creationId xmlns:a16="http://schemas.microsoft.com/office/drawing/2014/main" id="{7F0D811E-8C5E-4C87-9D1D-DBCCA8541B8F}"/>
                    </a:ext>
                  </a:extLst>
                </p:cNvPr>
                <p:cNvSpPr txBox="1">
                  <a:spLocks noChangeArrowheads="1"/>
                </p:cNvSpPr>
                <p:nvPr/>
              </p:nvSpPr>
              <p:spPr bwMode="auto">
                <a:xfrm>
                  <a:off x="650" y="2759"/>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0</a:t>
                  </a:r>
                </a:p>
              </p:txBody>
            </p:sp>
            <p:sp>
              <p:nvSpPr>
                <p:cNvPr id="95320" name="Text Box 21">
                  <a:extLst>
                    <a:ext uri="{FF2B5EF4-FFF2-40B4-BE49-F238E27FC236}">
                      <a16:creationId xmlns:a16="http://schemas.microsoft.com/office/drawing/2014/main" id="{4F374110-8128-4351-9A0A-A01CCCCC15F6}"/>
                    </a:ext>
                  </a:extLst>
                </p:cNvPr>
                <p:cNvSpPr txBox="1">
                  <a:spLocks noChangeArrowheads="1"/>
                </p:cNvSpPr>
                <p:nvPr/>
              </p:nvSpPr>
              <p:spPr bwMode="auto">
                <a:xfrm>
                  <a:off x="602" y="243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40</a:t>
                  </a:r>
                </a:p>
              </p:txBody>
            </p:sp>
            <p:sp>
              <p:nvSpPr>
                <p:cNvPr id="95321" name="Text Box 22">
                  <a:extLst>
                    <a:ext uri="{FF2B5EF4-FFF2-40B4-BE49-F238E27FC236}">
                      <a16:creationId xmlns:a16="http://schemas.microsoft.com/office/drawing/2014/main" id="{CD6D96C7-7E86-4517-9945-4E8E4104FE7E}"/>
                    </a:ext>
                  </a:extLst>
                </p:cNvPr>
                <p:cNvSpPr txBox="1">
                  <a:spLocks noChangeArrowheads="1"/>
                </p:cNvSpPr>
                <p:nvPr/>
              </p:nvSpPr>
              <p:spPr bwMode="auto">
                <a:xfrm>
                  <a:off x="602" y="2111"/>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80</a:t>
                  </a:r>
                </a:p>
              </p:txBody>
            </p:sp>
            <p:sp>
              <p:nvSpPr>
                <p:cNvPr id="95322" name="Text Box 23">
                  <a:extLst>
                    <a:ext uri="{FF2B5EF4-FFF2-40B4-BE49-F238E27FC236}">
                      <a16:creationId xmlns:a16="http://schemas.microsoft.com/office/drawing/2014/main" id="{B19BB069-011A-4647-8663-4E4402D768D1}"/>
                    </a:ext>
                  </a:extLst>
                </p:cNvPr>
                <p:cNvSpPr txBox="1">
                  <a:spLocks noChangeArrowheads="1"/>
                </p:cNvSpPr>
                <p:nvPr/>
              </p:nvSpPr>
              <p:spPr bwMode="auto">
                <a:xfrm>
                  <a:off x="554" y="178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120</a:t>
                  </a:r>
                </a:p>
              </p:txBody>
            </p:sp>
          </p:grpSp>
        </p:grpSp>
      </p:grpSp>
      <p:sp>
        <p:nvSpPr>
          <p:cNvPr id="95243" name="Freeform 24">
            <a:extLst>
              <a:ext uri="{FF2B5EF4-FFF2-40B4-BE49-F238E27FC236}">
                <a16:creationId xmlns:a16="http://schemas.microsoft.com/office/drawing/2014/main" id="{E5FDF70D-FC36-44B1-81AA-F5ADE8071C73}"/>
              </a:ext>
            </a:extLst>
          </p:cNvPr>
          <p:cNvSpPr>
            <a:spLocks/>
          </p:cNvSpPr>
          <p:nvPr/>
        </p:nvSpPr>
        <p:spPr bwMode="auto">
          <a:xfrm>
            <a:off x="2395538" y="4149725"/>
            <a:ext cx="1095375" cy="1322388"/>
          </a:xfrm>
          <a:custGeom>
            <a:avLst/>
            <a:gdLst>
              <a:gd name="T0" fmla="*/ 122913 w 606"/>
              <a:gd name="T1" fmla="*/ 766763 h 833"/>
              <a:gd name="T2" fmla="*/ 224136 w 606"/>
              <a:gd name="T3" fmla="*/ 436563 h 833"/>
              <a:gd name="T4" fmla="*/ 245827 w 606"/>
              <a:gd name="T5" fmla="*/ 131763 h 833"/>
              <a:gd name="T6" fmla="*/ 419351 w 606"/>
              <a:gd name="T7" fmla="*/ 11113 h 833"/>
              <a:gd name="T8" fmla="*/ 592876 w 606"/>
              <a:gd name="T9" fmla="*/ 68263 h 833"/>
              <a:gd name="T10" fmla="*/ 744710 w 606"/>
              <a:gd name="T11" fmla="*/ 258763 h 833"/>
              <a:gd name="T12" fmla="*/ 853163 w 606"/>
              <a:gd name="T13" fmla="*/ 423863 h 833"/>
              <a:gd name="T14" fmla="*/ 838703 w 606"/>
              <a:gd name="T15" fmla="*/ 627063 h 833"/>
              <a:gd name="T16" fmla="*/ 780861 w 606"/>
              <a:gd name="T17" fmla="*/ 969963 h 833"/>
              <a:gd name="T18" fmla="*/ 766401 w 606"/>
              <a:gd name="T19" fmla="*/ 1084263 h 833"/>
              <a:gd name="T20" fmla="*/ 845933 w 606"/>
              <a:gd name="T21" fmla="*/ 1179513 h 833"/>
              <a:gd name="T22" fmla="*/ 925465 w 606"/>
              <a:gd name="T23" fmla="*/ 1223963 h 833"/>
              <a:gd name="T24" fmla="*/ 1012228 w 606"/>
              <a:gd name="T25" fmla="*/ 1268413 h 833"/>
              <a:gd name="T26" fmla="*/ 426582 w 606"/>
              <a:gd name="T27" fmla="*/ 1312863 h 833"/>
              <a:gd name="T28" fmla="*/ 57842 w 606"/>
              <a:gd name="T29" fmla="*/ 1312863 h 833"/>
              <a:gd name="T30" fmla="*/ 75917 w 606"/>
              <a:gd name="T31" fmla="*/ 1255713 h 833"/>
              <a:gd name="T32" fmla="*/ 97608 w 606"/>
              <a:gd name="T33" fmla="*/ 1193800 h 833"/>
              <a:gd name="T34" fmla="*/ 113876 w 606"/>
              <a:gd name="T35" fmla="*/ 1112838 h 833"/>
              <a:gd name="T36" fmla="*/ 124721 w 606"/>
              <a:gd name="T37" fmla="*/ 1060450 h 833"/>
              <a:gd name="T38" fmla="*/ 122913 w 606"/>
              <a:gd name="T39" fmla="*/ 766763 h 8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6" h="833">
                <a:moveTo>
                  <a:pt x="68" y="483"/>
                </a:moveTo>
                <a:cubicBezTo>
                  <a:pt x="80" y="418"/>
                  <a:pt x="113" y="342"/>
                  <a:pt x="124" y="275"/>
                </a:cubicBezTo>
                <a:cubicBezTo>
                  <a:pt x="135" y="208"/>
                  <a:pt x="118" y="128"/>
                  <a:pt x="136" y="83"/>
                </a:cubicBezTo>
                <a:cubicBezTo>
                  <a:pt x="154" y="38"/>
                  <a:pt x="200" y="14"/>
                  <a:pt x="232" y="7"/>
                </a:cubicBezTo>
                <a:cubicBezTo>
                  <a:pt x="264" y="0"/>
                  <a:pt x="298" y="17"/>
                  <a:pt x="328" y="43"/>
                </a:cubicBezTo>
                <a:cubicBezTo>
                  <a:pt x="358" y="69"/>
                  <a:pt x="388" y="126"/>
                  <a:pt x="412" y="163"/>
                </a:cubicBezTo>
                <a:cubicBezTo>
                  <a:pt x="436" y="200"/>
                  <a:pt x="463" y="228"/>
                  <a:pt x="472" y="267"/>
                </a:cubicBezTo>
                <a:cubicBezTo>
                  <a:pt x="481" y="306"/>
                  <a:pt x="471" y="338"/>
                  <a:pt x="464" y="395"/>
                </a:cubicBezTo>
                <a:cubicBezTo>
                  <a:pt x="457" y="452"/>
                  <a:pt x="439" y="563"/>
                  <a:pt x="432" y="611"/>
                </a:cubicBezTo>
                <a:cubicBezTo>
                  <a:pt x="425" y="659"/>
                  <a:pt x="418" y="661"/>
                  <a:pt x="424" y="683"/>
                </a:cubicBezTo>
                <a:cubicBezTo>
                  <a:pt x="430" y="705"/>
                  <a:pt x="453" y="728"/>
                  <a:pt x="468" y="743"/>
                </a:cubicBezTo>
                <a:cubicBezTo>
                  <a:pt x="483" y="758"/>
                  <a:pt x="497" y="762"/>
                  <a:pt x="512" y="771"/>
                </a:cubicBezTo>
                <a:cubicBezTo>
                  <a:pt x="527" y="780"/>
                  <a:pt x="606" y="790"/>
                  <a:pt x="560" y="799"/>
                </a:cubicBezTo>
                <a:cubicBezTo>
                  <a:pt x="514" y="808"/>
                  <a:pt x="324" y="822"/>
                  <a:pt x="236" y="827"/>
                </a:cubicBezTo>
                <a:cubicBezTo>
                  <a:pt x="148" y="832"/>
                  <a:pt x="64" y="833"/>
                  <a:pt x="32" y="827"/>
                </a:cubicBezTo>
                <a:cubicBezTo>
                  <a:pt x="0" y="821"/>
                  <a:pt x="38" y="803"/>
                  <a:pt x="42" y="791"/>
                </a:cubicBezTo>
                <a:cubicBezTo>
                  <a:pt x="46" y="779"/>
                  <a:pt x="50" y="767"/>
                  <a:pt x="54" y="752"/>
                </a:cubicBezTo>
                <a:cubicBezTo>
                  <a:pt x="58" y="737"/>
                  <a:pt x="61" y="715"/>
                  <a:pt x="63" y="701"/>
                </a:cubicBezTo>
                <a:cubicBezTo>
                  <a:pt x="65" y="687"/>
                  <a:pt x="68" y="704"/>
                  <a:pt x="69" y="668"/>
                </a:cubicBezTo>
                <a:cubicBezTo>
                  <a:pt x="70" y="632"/>
                  <a:pt x="68" y="522"/>
                  <a:pt x="68" y="483"/>
                </a:cubicBezTo>
                <a:close/>
              </a:path>
            </a:pathLst>
          </a:custGeom>
          <a:noFill/>
          <a:ln w="28575" cap="flat" cmpd="sng">
            <a:solidFill>
              <a:srgbClr val="FF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244" name="Freeform 25">
            <a:extLst>
              <a:ext uri="{FF2B5EF4-FFF2-40B4-BE49-F238E27FC236}">
                <a16:creationId xmlns:a16="http://schemas.microsoft.com/office/drawing/2014/main" id="{7B350B54-AA32-49CA-B388-39B1105395A0}"/>
              </a:ext>
            </a:extLst>
          </p:cNvPr>
          <p:cNvSpPr>
            <a:spLocks/>
          </p:cNvSpPr>
          <p:nvPr/>
        </p:nvSpPr>
        <p:spPr bwMode="auto">
          <a:xfrm>
            <a:off x="6448425" y="1668463"/>
            <a:ext cx="942975" cy="1319212"/>
          </a:xfrm>
          <a:custGeom>
            <a:avLst/>
            <a:gdLst>
              <a:gd name="T0" fmla="*/ 88900 w 594"/>
              <a:gd name="T1" fmla="*/ 766762 h 831"/>
              <a:gd name="T2" fmla="*/ 209550 w 594"/>
              <a:gd name="T3" fmla="*/ 450850 h 831"/>
              <a:gd name="T4" fmla="*/ 233363 w 594"/>
              <a:gd name="T5" fmla="*/ 136525 h 831"/>
              <a:gd name="T6" fmla="*/ 349250 w 594"/>
              <a:gd name="T7" fmla="*/ 11112 h 831"/>
              <a:gd name="T8" fmla="*/ 501650 w 594"/>
              <a:gd name="T9" fmla="*/ 68262 h 831"/>
              <a:gd name="T10" fmla="*/ 681038 w 594"/>
              <a:gd name="T11" fmla="*/ 227012 h 831"/>
              <a:gd name="T12" fmla="*/ 730250 w 594"/>
              <a:gd name="T13" fmla="*/ 423862 h 831"/>
              <a:gd name="T14" fmla="*/ 717550 w 594"/>
              <a:gd name="T15" fmla="*/ 627062 h 831"/>
              <a:gd name="T16" fmla="*/ 666750 w 594"/>
              <a:gd name="T17" fmla="*/ 969962 h 831"/>
              <a:gd name="T18" fmla="*/ 654050 w 594"/>
              <a:gd name="T19" fmla="*/ 1084262 h 831"/>
              <a:gd name="T20" fmla="*/ 723900 w 594"/>
              <a:gd name="T21" fmla="*/ 1179512 h 831"/>
              <a:gd name="T22" fmla="*/ 793750 w 594"/>
              <a:gd name="T23" fmla="*/ 1223962 h 831"/>
              <a:gd name="T24" fmla="*/ 869950 w 594"/>
              <a:gd name="T25" fmla="*/ 1268412 h 831"/>
              <a:gd name="T26" fmla="*/ 355600 w 594"/>
              <a:gd name="T27" fmla="*/ 1312862 h 831"/>
              <a:gd name="T28" fmla="*/ 52388 w 594"/>
              <a:gd name="T29" fmla="*/ 1303337 h 831"/>
              <a:gd name="T30" fmla="*/ 38100 w 594"/>
              <a:gd name="T31" fmla="*/ 1293812 h 831"/>
              <a:gd name="T32" fmla="*/ 47625 w 594"/>
              <a:gd name="T33" fmla="*/ 1255712 h 831"/>
              <a:gd name="T34" fmla="*/ 66675 w 594"/>
              <a:gd name="T35" fmla="*/ 1193800 h 831"/>
              <a:gd name="T36" fmla="*/ 80963 w 594"/>
              <a:gd name="T37" fmla="*/ 1112837 h 831"/>
              <a:gd name="T38" fmla="*/ 90488 w 594"/>
              <a:gd name="T39" fmla="*/ 1060450 h 831"/>
              <a:gd name="T40" fmla="*/ 88900 w 594"/>
              <a:gd name="T41" fmla="*/ 766762 h 8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4" h="831">
                <a:moveTo>
                  <a:pt x="56" y="483"/>
                </a:moveTo>
                <a:cubicBezTo>
                  <a:pt x="68" y="419"/>
                  <a:pt x="117" y="350"/>
                  <a:pt x="132" y="284"/>
                </a:cubicBezTo>
                <a:cubicBezTo>
                  <a:pt x="147" y="218"/>
                  <a:pt x="132" y="132"/>
                  <a:pt x="147" y="86"/>
                </a:cubicBezTo>
                <a:cubicBezTo>
                  <a:pt x="162" y="40"/>
                  <a:pt x="192" y="14"/>
                  <a:pt x="220" y="7"/>
                </a:cubicBezTo>
                <a:cubicBezTo>
                  <a:pt x="248" y="0"/>
                  <a:pt x="281" y="20"/>
                  <a:pt x="316" y="43"/>
                </a:cubicBezTo>
                <a:cubicBezTo>
                  <a:pt x="351" y="66"/>
                  <a:pt x="405" y="106"/>
                  <a:pt x="429" y="143"/>
                </a:cubicBezTo>
                <a:cubicBezTo>
                  <a:pt x="453" y="180"/>
                  <a:pt x="456" y="225"/>
                  <a:pt x="460" y="267"/>
                </a:cubicBezTo>
                <a:cubicBezTo>
                  <a:pt x="464" y="309"/>
                  <a:pt x="459" y="338"/>
                  <a:pt x="452" y="395"/>
                </a:cubicBezTo>
                <a:cubicBezTo>
                  <a:pt x="445" y="452"/>
                  <a:pt x="427" y="563"/>
                  <a:pt x="420" y="611"/>
                </a:cubicBezTo>
                <a:cubicBezTo>
                  <a:pt x="413" y="659"/>
                  <a:pt x="406" y="661"/>
                  <a:pt x="412" y="683"/>
                </a:cubicBezTo>
                <a:cubicBezTo>
                  <a:pt x="418" y="705"/>
                  <a:pt x="441" y="728"/>
                  <a:pt x="456" y="743"/>
                </a:cubicBezTo>
                <a:cubicBezTo>
                  <a:pt x="471" y="758"/>
                  <a:pt x="485" y="762"/>
                  <a:pt x="500" y="771"/>
                </a:cubicBezTo>
                <a:cubicBezTo>
                  <a:pt x="515" y="780"/>
                  <a:pt x="594" y="790"/>
                  <a:pt x="548" y="799"/>
                </a:cubicBezTo>
                <a:cubicBezTo>
                  <a:pt x="502" y="808"/>
                  <a:pt x="310" y="823"/>
                  <a:pt x="224" y="827"/>
                </a:cubicBezTo>
                <a:cubicBezTo>
                  <a:pt x="138" y="831"/>
                  <a:pt x="66" y="823"/>
                  <a:pt x="33" y="821"/>
                </a:cubicBezTo>
                <a:cubicBezTo>
                  <a:pt x="0" y="819"/>
                  <a:pt x="24" y="820"/>
                  <a:pt x="24" y="815"/>
                </a:cubicBezTo>
                <a:cubicBezTo>
                  <a:pt x="24" y="810"/>
                  <a:pt x="27" y="801"/>
                  <a:pt x="30" y="791"/>
                </a:cubicBezTo>
                <a:cubicBezTo>
                  <a:pt x="33" y="781"/>
                  <a:pt x="38" y="767"/>
                  <a:pt x="42" y="752"/>
                </a:cubicBezTo>
                <a:cubicBezTo>
                  <a:pt x="46" y="737"/>
                  <a:pt x="49" y="715"/>
                  <a:pt x="51" y="701"/>
                </a:cubicBezTo>
                <a:cubicBezTo>
                  <a:pt x="53" y="687"/>
                  <a:pt x="56" y="704"/>
                  <a:pt x="57" y="668"/>
                </a:cubicBezTo>
                <a:cubicBezTo>
                  <a:pt x="58" y="632"/>
                  <a:pt x="56" y="522"/>
                  <a:pt x="56" y="483"/>
                </a:cubicBezTo>
                <a:close/>
              </a:path>
            </a:pathLst>
          </a:custGeom>
          <a:noFill/>
          <a:ln w="28575" cap="flat" cmpd="sng">
            <a:solidFill>
              <a:srgbClr val="FF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1243162" name="Group 26">
            <a:extLst>
              <a:ext uri="{FF2B5EF4-FFF2-40B4-BE49-F238E27FC236}">
                <a16:creationId xmlns:a16="http://schemas.microsoft.com/office/drawing/2014/main" id="{0D90A211-C398-4D9C-A49D-DDA53AC4A92C}"/>
              </a:ext>
            </a:extLst>
          </p:cNvPr>
          <p:cNvGrpSpPr>
            <a:grpSpLocks/>
          </p:cNvGrpSpPr>
          <p:nvPr/>
        </p:nvGrpSpPr>
        <p:grpSpPr bwMode="auto">
          <a:xfrm>
            <a:off x="2028825" y="1651000"/>
            <a:ext cx="5376863" cy="3902075"/>
            <a:chOff x="1278" y="1040"/>
            <a:chExt cx="3387" cy="2458"/>
          </a:xfrm>
        </p:grpSpPr>
        <p:sp>
          <p:nvSpPr>
            <p:cNvPr id="95308" name="Freeform 27">
              <a:extLst>
                <a:ext uri="{FF2B5EF4-FFF2-40B4-BE49-F238E27FC236}">
                  <a16:creationId xmlns:a16="http://schemas.microsoft.com/office/drawing/2014/main" id="{8A47CE01-3DB3-4614-BD85-4A18A93978A9}"/>
                </a:ext>
              </a:extLst>
            </p:cNvPr>
            <p:cNvSpPr>
              <a:spLocks/>
            </p:cNvSpPr>
            <p:nvPr/>
          </p:nvSpPr>
          <p:spPr bwMode="auto">
            <a:xfrm>
              <a:off x="1522" y="1100"/>
              <a:ext cx="602" cy="829"/>
            </a:xfrm>
            <a:custGeom>
              <a:avLst/>
              <a:gdLst>
                <a:gd name="T0" fmla="*/ 62 w 602"/>
                <a:gd name="T1" fmla="*/ 472 h 829"/>
                <a:gd name="T2" fmla="*/ 89 w 602"/>
                <a:gd name="T3" fmla="*/ 247 h 829"/>
                <a:gd name="T4" fmla="*/ 92 w 602"/>
                <a:gd name="T5" fmla="*/ 172 h 829"/>
                <a:gd name="T6" fmla="*/ 149 w 602"/>
                <a:gd name="T7" fmla="*/ 49 h 829"/>
                <a:gd name="T8" fmla="*/ 278 w 602"/>
                <a:gd name="T9" fmla="*/ 1 h 829"/>
                <a:gd name="T10" fmla="*/ 389 w 602"/>
                <a:gd name="T11" fmla="*/ 43 h 829"/>
                <a:gd name="T12" fmla="*/ 476 w 602"/>
                <a:gd name="T13" fmla="*/ 142 h 829"/>
                <a:gd name="T14" fmla="*/ 509 w 602"/>
                <a:gd name="T15" fmla="*/ 265 h 829"/>
                <a:gd name="T16" fmla="*/ 503 w 602"/>
                <a:gd name="T17" fmla="*/ 394 h 829"/>
                <a:gd name="T18" fmla="*/ 482 w 602"/>
                <a:gd name="T19" fmla="*/ 514 h 829"/>
                <a:gd name="T20" fmla="*/ 455 w 602"/>
                <a:gd name="T21" fmla="*/ 598 h 829"/>
                <a:gd name="T22" fmla="*/ 455 w 602"/>
                <a:gd name="T23" fmla="*/ 700 h 829"/>
                <a:gd name="T24" fmla="*/ 503 w 602"/>
                <a:gd name="T25" fmla="*/ 760 h 829"/>
                <a:gd name="T26" fmla="*/ 548 w 602"/>
                <a:gd name="T27" fmla="*/ 775 h 829"/>
                <a:gd name="T28" fmla="*/ 560 w 602"/>
                <a:gd name="T29" fmla="*/ 811 h 829"/>
                <a:gd name="T30" fmla="*/ 296 w 602"/>
                <a:gd name="T31" fmla="*/ 820 h 829"/>
                <a:gd name="T32" fmla="*/ 41 w 602"/>
                <a:gd name="T33" fmla="*/ 820 h 829"/>
                <a:gd name="T34" fmla="*/ 47 w 602"/>
                <a:gd name="T35" fmla="*/ 763 h 829"/>
                <a:gd name="T36" fmla="*/ 62 w 602"/>
                <a:gd name="T37" fmla="*/ 739 h 829"/>
                <a:gd name="T38" fmla="*/ 62 w 602"/>
                <a:gd name="T39" fmla="*/ 694 h 829"/>
                <a:gd name="T40" fmla="*/ 62 w 602"/>
                <a:gd name="T41" fmla="*/ 472 h 8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2" h="829">
                  <a:moveTo>
                    <a:pt x="62" y="472"/>
                  </a:moveTo>
                  <a:cubicBezTo>
                    <a:pt x="63" y="396"/>
                    <a:pt x="84" y="297"/>
                    <a:pt x="89" y="247"/>
                  </a:cubicBezTo>
                  <a:cubicBezTo>
                    <a:pt x="94" y="197"/>
                    <a:pt x="82" y="205"/>
                    <a:pt x="92" y="172"/>
                  </a:cubicBezTo>
                  <a:cubicBezTo>
                    <a:pt x="102" y="139"/>
                    <a:pt x="118" y="77"/>
                    <a:pt x="149" y="49"/>
                  </a:cubicBezTo>
                  <a:cubicBezTo>
                    <a:pt x="180" y="21"/>
                    <a:pt x="238" y="2"/>
                    <a:pt x="278" y="1"/>
                  </a:cubicBezTo>
                  <a:cubicBezTo>
                    <a:pt x="318" y="0"/>
                    <a:pt x="356" y="20"/>
                    <a:pt x="389" y="43"/>
                  </a:cubicBezTo>
                  <a:cubicBezTo>
                    <a:pt x="422" y="66"/>
                    <a:pt x="456" y="105"/>
                    <a:pt x="476" y="142"/>
                  </a:cubicBezTo>
                  <a:cubicBezTo>
                    <a:pt x="496" y="179"/>
                    <a:pt x="505" y="223"/>
                    <a:pt x="509" y="265"/>
                  </a:cubicBezTo>
                  <a:cubicBezTo>
                    <a:pt x="513" y="307"/>
                    <a:pt x="507" y="353"/>
                    <a:pt x="503" y="394"/>
                  </a:cubicBezTo>
                  <a:cubicBezTo>
                    <a:pt x="499" y="435"/>
                    <a:pt x="490" y="480"/>
                    <a:pt x="482" y="514"/>
                  </a:cubicBezTo>
                  <a:cubicBezTo>
                    <a:pt x="474" y="548"/>
                    <a:pt x="460" y="567"/>
                    <a:pt x="455" y="598"/>
                  </a:cubicBezTo>
                  <a:cubicBezTo>
                    <a:pt x="450" y="629"/>
                    <a:pt x="447" y="673"/>
                    <a:pt x="455" y="700"/>
                  </a:cubicBezTo>
                  <a:cubicBezTo>
                    <a:pt x="463" y="727"/>
                    <a:pt x="488" y="748"/>
                    <a:pt x="503" y="760"/>
                  </a:cubicBezTo>
                  <a:cubicBezTo>
                    <a:pt x="518" y="772"/>
                    <a:pt x="539" y="767"/>
                    <a:pt x="548" y="775"/>
                  </a:cubicBezTo>
                  <a:cubicBezTo>
                    <a:pt x="557" y="783"/>
                    <a:pt x="602" y="804"/>
                    <a:pt x="560" y="811"/>
                  </a:cubicBezTo>
                  <a:cubicBezTo>
                    <a:pt x="518" y="818"/>
                    <a:pt x="382" y="819"/>
                    <a:pt x="296" y="820"/>
                  </a:cubicBezTo>
                  <a:cubicBezTo>
                    <a:pt x="210" y="821"/>
                    <a:pt x="82" y="829"/>
                    <a:pt x="41" y="820"/>
                  </a:cubicBezTo>
                  <a:cubicBezTo>
                    <a:pt x="0" y="811"/>
                    <a:pt x="44" y="776"/>
                    <a:pt x="47" y="763"/>
                  </a:cubicBezTo>
                  <a:cubicBezTo>
                    <a:pt x="50" y="750"/>
                    <a:pt x="60" y="750"/>
                    <a:pt x="62" y="739"/>
                  </a:cubicBezTo>
                  <a:cubicBezTo>
                    <a:pt x="64" y="728"/>
                    <a:pt x="62" y="738"/>
                    <a:pt x="62" y="694"/>
                  </a:cubicBezTo>
                  <a:cubicBezTo>
                    <a:pt x="62" y="650"/>
                    <a:pt x="62" y="518"/>
                    <a:pt x="62" y="472"/>
                  </a:cubicBezTo>
                  <a:close/>
                </a:path>
              </a:pathLst>
            </a:custGeom>
            <a:noFill/>
            <a:ln w="28575" cap="flat"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309" name="Freeform 28">
              <a:extLst>
                <a:ext uri="{FF2B5EF4-FFF2-40B4-BE49-F238E27FC236}">
                  <a16:creationId xmlns:a16="http://schemas.microsoft.com/office/drawing/2014/main" id="{F37916CA-B9D9-4D40-B937-935E068AE62F}"/>
                </a:ext>
              </a:extLst>
            </p:cNvPr>
            <p:cNvSpPr>
              <a:spLocks/>
            </p:cNvSpPr>
            <p:nvPr/>
          </p:nvSpPr>
          <p:spPr bwMode="auto">
            <a:xfrm>
              <a:off x="3784" y="2610"/>
              <a:ext cx="700" cy="870"/>
            </a:xfrm>
            <a:custGeom>
              <a:avLst/>
              <a:gdLst>
                <a:gd name="T0" fmla="*/ 55 w 700"/>
                <a:gd name="T1" fmla="*/ 454 h 870"/>
                <a:gd name="T2" fmla="*/ 111 w 700"/>
                <a:gd name="T3" fmla="*/ 246 h 870"/>
                <a:gd name="T4" fmla="*/ 113 w 700"/>
                <a:gd name="T5" fmla="*/ 114 h 870"/>
                <a:gd name="T6" fmla="*/ 134 w 700"/>
                <a:gd name="T7" fmla="*/ 51 h 870"/>
                <a:gd name="T8" fmla="*/ 164 w 700"/>
                <a:gd name="T9" fmla="*/ 15 h 870"/>
                <a:gd name="T10" fmla="*/ 227 w 700"/>
                <a:gd name="T11" fmla="*/ 3 h 870"/>
                <a:gd name="T12" fmla="*/ 323 w 700"/>
                <a:gd name="T13" fmla="*/ 3 h 870"/>
                <a:gd name="T14" fmla="*/ 431 w 700"/>
                <a:gd name="T15" fmla="*/ 18 h 870"/>
                <a:gd name="T16" fmla="*/ 554 w 700"/>
                <a:gd name="T17" fmla="*/ 84 h 870"/>
                <a:gd name="T18" fmla="*/ 557 w 700"/>
                <a:gd name="T19" fmla="*/ 87 h 870"/>
                <a:gd name="T20" fmla="*/ 617 w 700"/>
                <a:gd name="T21" fmla="*/ 141 h 870"/>
                <a:gd name="T22" fmla="*/ 662 w 700"/>
                <a:gd name="T23" fmla="*/ 210 h 870"/>
                <a:gd name="T24" fmla="*/ 689 w 700"/>
                <a:gd name="T25" fmla="*/ 312 h 870"/>
                <a:gd name="T26" fmla="*/ 692 w 700"/>
                <a:gd name="T27" fmla="*/ 393 h 870"/>
                <a:gd name="T28" fmla="*/ 698 w 700"/>
                <a:gd name="T29" fmla="*/ 432 h 870"/>
                <a:gd name="T30" fmla="*/ 698 w 700"/>
                <a:gd name="T31" fmla="*/ 456 h 870"/>
                <a:gd name="T32" fmla="*/ 686 w 700"/>
                <a:gd name="T33" fmla="*/ 576 h 870"/>
                <a:gd name="T34" fmla="*/ 668 w 700"/>
                <a:gd name="T35" fmla="*/ 648 h 870"/>
                <a:gd name="T36" fmla="*/ 632 w 700"/>
                <a:gd name="T37" fmla="*/ 729 h 870"/>
                <a:gd name="T38" fmla="*/ 620 w 700"/>
                <a:gd name="T39" fmla="*/ 771 h 870"/>
                <a:gd name="T40" fmla="*/ 629 w 700"/>
                <a:gd name="T41" fmla="*/ 795 h 870"/>
                <a:gd name="T42" fmla="*/ 629 w 700"/>
                <a:gd name="T43" fmla="*/ 813 h 870"/>
                <a:gd name="T44" fmla="*/ 635 w 700"/>
                <a:gd name="T45" fmla="*/ 825 h 870"/>
                <a:gd name="T46" fmla="*/ 620 w 700"/>
                <a:gd name="T47" fmla="*/ 828 h 870"/>
                <a:gd name="T48" fmla="*/ 623 w 700"/>
                <a:gd name="T49" fmla="*/ 828 h 870"/>
                <a:gd name="T50" fmla="*/ 269 w 700"/>
                <a:gd name="T51" fmla="*/ 855 h 870"/>
                <a:gd name="T52" fmla="*/ 116 w 700"/>
                <a:gd name="T53" fmla="*/ 867 h 870"/>
                <a:gd name="T54" fmla="*/ 35 w 700"/>
                <a:gd name="T55" fmla="*/ 840 h 870"/>
                <a:gd name="T56" fmla="*/ 14 w 700"/>
                <a:gd name="T57" fmla="*/ 801 h 870"/>
                <a:gd name="T58" fmla="*/ 8 w 700"/>
                <a:gd name="T59" fmla="*/ 675 h 870"/>
                <a:gd name="T60" fmla="*/ 8 w 700"/>
                <a:gd name="T61" fmla="*/ 588 h 870"/>
                <a:gd name="T62" fmla="*/ 55 w 700"/>
                <a:gd name="T63" fmla="*/ 454 h 8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00" h="870">
                  <a:moveTo>
                    <a:pt x="55" y="454"/>
                  </a:moveTo>
                  <a:cubicBezTo>
                    <a:pt x="66" y="398"/>
                    <a:pt x="101" y="303"/>
                    <a:pt x="111" y="246"/>
                  </a:cubicBezTo>
                  <a:cubicBezTo>
                    <a:pt x="121" y="189"/>
                    <a:pt x="109" y="146"/>
                    <a:pt x="113" y="114"/>
                  </a:cubicBezTo>
                  <a:cubicBezTo>
                    <a:pt x="117" y="82"/>
                    <a:pt x="126" y="67"/>
                    <a:pt x="134" y="51"/>
                  </a:cubicBezTo>
                  <a:cubicBezTo>
                    <a:pt x="142" y="35"/>
                    <a:pt x="149" y="23"/>
                    <a:pt x="164" y="15"/>
                  </a:cubicBezTo>
                  <a:cubicBezTo>
                    <a:pt x="179" y="7"/>
                    <a:pt x="201" y="5"/>
                    <a:pt x="227" y="3"/>
                  </a:cubicBezTo>
                  <a:cubicBezTo>
                    <a:pt x="253" y="1"/>
                    <a:pt x="289" y="0"/>
                    <a:pt x="323" y="3"/>
                  </a:cubicBezTo>
                  <a:cubicBezTo>
                    <a:pt x="357" y="6"/>
                    <a:pt x="393" y="5"/>
                    <a:pt x="431" y="18"/>
                  </a:cubicBezTo>
                  <a:cubicBezTo>
                    <a:pt x="469" y="31"/>
                    <a:pt x="533" y="73"/>
                    <a:pt x="554" y="84"/>
                  </a:cubicBezTo>
                  <a:cubicBezTo>
                    <a:pt x="575" y="95"/>
                    <a:pt x="547" y="78"/>
                    <a:pt x="557" y="87"/>
                  </a:cubicBezTo>
                  <a:cubicBezTo>
                    <a:pt x="567" y="96"/>
                    <a:pt x="600" y="121"/>
                    <a:pt x="617" y="141"/>
                  </a:cubicBezTo>
                  <a:cubicBezTo>
                    <a:pt x="634" y="161"/>
                    <a:pt x="650" y="182"/>
                    <a:pt x="662" y="210"/>
                  </a:cubicBezTo>
                  <a:cubicBezTo>
                    <a:pt x="674" y="238"/>
                    <a:pt x="684" y="282"/>
                    <a:pt x="689" y="312"/>
                  </a:cubicBezTo>
                  <a:cubicBezTo>
                    <a:pt x="694" y="342"/>
                    <a:pt x="690" y="373"/>
                    <a:pt x="692" y="393"/>
                  </a:cubicBezTo>
                  <a:cubicBezTo>
                    <a:pt x="694" y="413"/>
                    <a:pt x="697" y="422"/>
                    <a:pt x="698" y="432"/>
                  </a:cubicBezTo>
                  <a:cubicBezTo>
                    <a:pt x="699" y="442"/>
                    <a:pt x="700" y="432"/>
                    <a:pt x="698" y="456"/>
                  </a:cubicBezTo>
                  <a:cubicBezTo>
                    <a:pt x="696" y="480"/>
                    <a:pt x="691" y="544"/>
                    <a:pt x="686" y="576"/>
                  </a:cubicBezTo>
                  <a:cubicBezTo>
                    <a:pt x="681" y="608"/>
                    <a:pt x="677" y="623"/>
                    <a:pt x="668" y="648"/>
                  </a:cubicBezTo>
                  <a:cubicBezTo>
                    <a:pt x="659" y="673"/>
                    <a:pt x="640" y="709"/>
                    <a:pt x="632" y="729"/>
                  </a:cubicBezTo>
                  <a:cubicBezTo>
                    <a:pt x="624" y="749"/>
                    <a:pt x="620" y="760"/>
                    <a:pt x="620" y="771"/>
                  </a:cubicBezTo>
                  <a:cubicBezTo>
                    <a:pt x="620" y="782"/>
                    <a:pt x="628" y="788"/>
                    <a:pt x="629" y="795"/>
                  </a:cubicBezTo>
                  <a:cubicBezTo>
                    <a:pt x="630" y="802"/>
                    <a:pt x="628" y="808"/>
                    <a:pt x="629" y="813"/>
                  </a:cubicBezTo>
                  <a:cubicBezTo>
                    <a:pt x="630" y="818"/>
                    <a:pt x="636" y="823"/>
                    <a:pt x="635" y="825"/>
                  </a:cubicBezTo>
                  <a:cubicBezTo>
                    <a:pt x="634" y="827"/>
                    <a:pt x="622" y="827"/>
                    <a:pt x="620" y="828"/>
                  </a:cubicBezTo>
                  <a:cubicBezTo>
                    <a:pt x="618" y="829"/>
                    <a:pt x="681" y="824"/>
                    <a:pt x="623" y="828"/>
                  </a:cubicBezTo>
                  <a:cubicBezTo>
                    <a:pt x="565" y="832"/>
                    <a:pt x="353" y="849"/>
                    <a:pt x="269" y="855"/>
                  </a:cubicBezTo>
                  <a:cubicBezTo>
                    <a:pt x="185" y="861"/>
                    <a:pt x="155" y="870"/>
                    <a:pt x="116" y="867"/>
                  </a:cubicBezTo>
                  <a:cubicBezTo>
                    <a:pt x="77" y="864"/>
                    <a:pt x="52" y="851"/>
                    <a:pt x="35" y="840"/>
                  </a:cubicBezTo>
                  <a:cubicBezTo>
                    <a:pt x="18" y="829"/>
                    <a:pt x="18" y="828"/>
                    <a:pt x="14" y="801"/>
                  </a:cubicBezTo>
                  <a:cubicBezTo>
                    <a:pt x="10" y="774"/>
                    <a:pt x="9" y="710"/>
                    <a:pt x="8" y="675"/>
                  </a:cubicBezTo>
                  <a:cubicBezTo>
                    <a:pt x="7" y="640"/>
                    <a:pt x="0" y="625"/>
                    <a:pt x="8" y="588"/>
                  </a:cubicBezTo>
                  <a:cubicBezTo>
                    <a:pt x="16" y="551"/>
                    <a:pt x="45" y="482"/>
                    <a:pt x="55" y="454"/>
                  </a:cubicBezTo>
                  <a:close/>
                </a:path>
              </a:pathLst>
            </a:custGeom>
            <a:noFill/>
            <a:ln w="28575" cap="flat"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310" name="Freeform 29">
              <a:extLst>
                <a:ext uri="{FF2B5EF4-FFF2-40B4-BE49-F238E27FC236}">
                  <a16:creationId xmlns:a16="http://schemas.microsoft.com/office/drawing/2014/main" id="{13F1EBA2-B40F-439A-81B2-F4CBAE36F5A7}"/>
                </a:ext>
              </a:extLst>
            </p:cNvPr>
            <p:cNvSpPr>
              <a:spLocks/>
            </p:cNvSpPr>
            <p:nvPr/>
          </p:nvSpPr>
          <p:spPr bwMode="auto">
            <a:xfrm>
              <a:off x="1278" y="2646"/>
              <a:ext cx="837" cy="852"/>
            </a:xfrm>
            <a:custGeom>
              <a:avLst/>
              <a:gdLst>
                <a:gd name="T0" fmla="*/ 115 w 837"/>
                <a:gd name="T1" fmla="*/ 444 h 852"/>
                <a:gd name="T2" fmla="*/ 51 w 837"/>
                <a:gd name="T3" fmla="*/ 183 h 852"/>
                <a:gd name="T4" fmla="*/ 108 w 837"/>
                <a:gd name="T5" fmla="*/ 72 h 852"/>
                <a:gd name="T6" fmla="*/ 144 w 837"/>
                <a:gd name="T7" fmla="*/ 39 h 852"/>
                <a:gd name="T8" fmla="*/ 182 w 837"/>
                <a:gd name="T9" fmla="*/ 15 h 852"/>
                <a:gd name="T10" fmla="*/ 254 w 837"/>
                <a:gd name="T11" fmla="*/ 3 h 852"/>
                <a:gd name="T12" fmla="*/ 362 w 837"/>
                <a:gd name="T13" fmla="*/ 3 h 852"/>
                <a:gd name="T14" fmla="*/ 484 w 837"/>
                <a:gd name="T15" fmla="*/ 18 h 852"/>
                <a:gd name="T16" fmla="*/ 622 w 837"/>
                <a:gd name="T17" fmla="*/ 82 h 852"/>
                <a:gd name="T18" fmla="*/ 625 w 837"/>
                <a:gd name="T19" fmla="*/ 85 h 852"/>
                <a:gd name="T20" fmla="*/ 694 w 837"/>
                <a:gd name="T21" fmla="*/ 138 h 852"/>
                <a:gd name="T22" fmla="*/ 803 w 837"/>
                <a:gd name="T23" fmla="*/ 250 h 852"/>
                <a:gd name="T24" fmla="*/ 832 w 837"/>
                <a:gd name="T25" fmla="*/ 326 h 852"/>
                <a:gd name="T26" fmla="*/ 832 w 837"/>
                <a:gd name="T27" fmla="*/ 394 h 852"/>
                <a:gd name="T28" fmla="*/ 815 w 837"/>
                <a:gd name="T29" fmla="*/ 470 h 852"/>
                <a:gd name="T30" fmla="*/ 818 w 837"/>
                <a:gd name="T31" fmla="*/ 455 h 852"/>
                <a:gd name="T32" fmla="*/ 781 w 837"/>
                <a:gd name="T33" fmla="*/ 564 h 852"/>
                <a:gd name="T34" fmla="*/ 751 w 837"/>
                <a:gd name="T35" fmla="*/ 635 h 852"/>
                <a:gd name="T36" fmla="*/ 710 w 837"/>
                <a:gd name="T37" fmla="*/ 714 h 852"/>
                <a:gd name="T38" fmla="*/ 696 w 837"/>
                <a:gd name="T39" fmla="*/ 755 h 852"/>
                <a:gd name="T40" fmla="*/ 706 w 837"/>
                <a:gd name="T41" fmla="*/ 779 h 852"/>
                <a:gd name="T42" fmla="*/ 706 w 837"/>
                <a:gd name="T43" fmla="*/ 796 h 852"/>
                <a:gd name="T44" fmla="*/ 706 w 837"/>
                <a:gd name="T45" fmla="*/ 808 h 852"/>
                <a:gd name="T46" fmla="*/ 696 w 837"/>
                <a:gd name="T47" fmla="*/ 811 h 852"/>
                <a:gd name="T48" fmla="*/ 700 w 837"/>
                <a:gd name="T49" fmla="*/ 811 h 852"/>
                <a:gd name="T50" fmla="*/ 301 w 837"/>
                <a:gd name="T51" fmla="*/ 837 h 852"/>
                <a:gd name="T52" fmla="*/ 129 w 837"/>
                <a:gd name="T53" fmla="*/ 849 h 852"/>
                <a:gd name="T54" fmla="*/ 37 w 837"/>
                <a:gd name="T55" fmla="*/ 823 h 852"/>
                <a:gd name="T56" fmla="*/ 13 w 837"/>
                <a:gd name="T57" fmla="*/ 784 h 852"/>
                <a:gd name="T58" fmla="*/ 7 w 837"/>
                <a:gd name="T59" fmla="*/ 661 h 852"/>
                <a:gd name="T60" fmla="*/ 54 w 837"/>
                <a:gd name="T61" fmla="*/ 582 h 852"/>
                <a:gd name="T62" fmla="*/ 115 w 837"/>
                <a:gd name="T63" fmla="*/ 444 h 8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37" h="852">
                  <a:moveTo>
                    <a:pt x="115" y="444"/>
                  </a:moveTo>
                  <a:cubicBezTo>
                    <a:pt x="115" y="378"/>
                    <a:pt x="52" y="245"/>
                    <a:pt x="51" y="183"/>
                  </a:cubicBezTo>
                  <a:cubicBezTo>
                    <a:pt x="50" y="121"/>
                    <a:pt x="92" y="96"/>
                    <a:pt x="108" y="72"/>
                  </a:cubicBezTo>
                  <a:cubicBezTo>
                    <a:pt x="124" y="48"/>
                    <a:pt x="132" y="48"/>
                    <a:pt x="144" y="39"/>
                  </a:cubicBezTo>
                  <a:cubicBezTo>
                    <a:pt x="156" y="30"/>
                    <a:pt x="164" y="21"/>
                    <a:pt x="182" y="15"/>
                  </a:cubicBezTo>
                  <a:cubicBezTo>
                    <a:pt x="200" y="9"/>
                    <a:pt x="224" y="5"/>
                    <a:pt x="254" y="3"/>
                  </a:cubicBezTo>
                  <a:cubicBezTo>
                    <a:pt x="282" y="1"/>
                    <a:pt x="323" y="0"/>
                    <a:pt x="362" y="3"/>
                  </a:cubicBezTo>
                  <a:cubicBezTo>
                    <a:pt x="400" y="6"/>
                    <a:pt x="441" y="5"/>
                    <a:pt x="484" y="18"/>
                  </a:cubicBezTo>
                  <a:cubicBezTo>
                    <a:pt x="526" y="30"/>
                    <a:pt x="599" y="71"/>
                    <a:pt x="622" y="82"/>
                  </a:cubicBezTo>
                  <a:cubicBezTo>
                    <a:pt x="646" y="93"/>
                    <a:pt x="613" y="76"/>
                    <a:pt x="625" y="85"/>
                  </a:cubicBezTo>
                  <a:cubicBezTo>
                    <a:pt x="636" y="94"/>
                    <a:pt x="664" y="111"/>
                    <a:pt x="694" y="138"/>
                  </a:cubicBezTo>
                  <a:cubicBezTo>
                    <a:pt x="722" y="166"/>
                    <a:pt x="780" y="218"/>
                    <a:pt x="803" y="250"/>
                  </a:cubicBezTo>
                  <a:cubicBezTo>
                    <a:pt x="826" y="281"/>
                    <a:pt x="827" y="303"/>
                    <a:pt x="832" y="326"/>
                  </a:cubicBezTo>
                  <a:cubicBezTo>
                    <a:pt x="837" y="350"/>
                    <a:pt x="834" y="369"/>
                    <a:pt x="832" y="394"/>
                  </a:cubicBezTo>
                  <a:cubicBezTo>
                    <a:pt x="829" y="418"/>
                    <a:pt x="817" y="460"/>
                    <a:pt x="815" y="470"/>
                  </a:cubicBezTo>
                  <a:cubicBezTo>
                    <a:pt x="813" y="480"/>
                    <a:pt x="823" y="440"/>
                    <a:pt x="818" y="455"/>
                  </a:cubicBezTo>
                  <a:cubicBezTo>
                    <a:pt x="812" y="471"/>
                    <a:pt x="792" y="535"/>
                    <a:pt x="781" y="564"/>
                  </a:cubicBezTo>
                  <a:cubicBezTo>
                    <a:pt x="770" y="593"/>
                    <a:pt x="762" y="610"/>
                    <a:pt x="751" y="635"/>
                  </a:cubicBezTo>
                  <a:cubicBezTo>
                    <a:pt x="739" y="659"/>
                    <a:pt x="719" y="694"/>
                    <a:pt x="710" y="714"/>
                  </a:cubicBezTo>
                  <a:cubicBezTo>
                    <a:pt x="701" y="734"/>
                    <a:pt x="696" y="744"/>
                    <a:pt x="696" y="755"/>
                  </a:cubicBezTo>
                  <a:cubicBezTo>
                    <a:pt x="696" y="766"/>
                    <a:pt x="705" y="772"/>
                    <a:pt x="706" y="779"/>
                  </a:cubicBezTo>
                  <a:cubicBezTo>
                    <a:pt x="707" y="785"/>
                    <a:pt x="706" y="791"/>
                    <a:pt x="706" y="796"/>
                  </a:cubicBezTo>
                  <a:cubicBezTo>
                    <a:pt x="706" y="801"/>
                    <a:pt x="707" y="806"/>
                    <a:pt x="706" y="808"/>
                  </a:cubicBezTo>
                  <a:cubicBezTo>
                    <a:pt x="705" y="810"/>
                    <a:pt x="697" y="811"/>
                    <a:pt x="696" y="811"/>
                  </a:cubicBezTo>
                  <a:cubicBezTo>
                    <a:pt x="695" y="811"/>
                    <a:pt x="765" y="807"/>
                    <a:pt x="700" y="811"/>
                  </a:cubicBezTo>
                  <a:cubicBezTo>
                    <a:pt x="635" y="815"/>
                    <a:pt x="396" y="831"/>
                    <a:pt x="301" y="837"/>
                  </a:cubicBezTo>
                  <a:cubicBezTo>
                    <a:pt x="206" y="843"/>
                    <a:pt x="172" y="852"/>
                    <a:pt x="129" y="849"/>
                  </a:cubicBezTo>
                  <a:cubicBezTo>
                    <a:pt x="85" y="846"/>
                    <a:pt x="56" y="833"/>
                    <a:pt x="37" y="823"/>
                  </a:cubicBezTo>
                  <a:cubicBezTo>
                    <a:pt x="18" y="812"/>
                    <a:pt x="18" y="811"/>
                    <a:pt x="13" y="784"/>
                  </a:cubicBezTo>
                  <a:cubicBezTo>
                    <a:pt x="9" y="758"/>
                    <a:pt x="0" y="694"/>
                    <a:pt x="7" y="661"/>
                  </a:cubicBezTo>
                  <a:cubicBezTo>
                    <a:pt x="13" y="628"/>
                    <a:pt x="36" y="618"/>
                    <a:pt x="54" y="582"/>
                  </a:cubicBezTo>
                  <a:cubicBezTo>
                    <a:pt x="73" y="545"/>
                    <a:pt x="103" y="473"/>
                    <a:pt x="115" y="444"/>
                  </a:cubicBezTo>
                  <a:close/>
                </a:path>
              </a:pathLst>
            </a:custGeom>
            <a:noFill/>
            <a:ln w="28575" cap="flat"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311" name="Freeform 30">
              <a:extLst>
                <a:ext uri="{FF2B5EF4-FFF2-40B4-BE49-F238E27FC236}">
                  <a16:creationId xmlns:a16="http://schemas.microsoft.com/office/drawing/2014/main" id="{B5B2E4CF-A44E-4ED4-9EAF-81A21D32060E}"/>
                </a:ext>
              </a:extLst>
            </p:cNvPr>
            <p:cNvSpPr>
              <a:spLocks/>
            </p:cNvSpPr>
            <p:nvPr/>
          </p:nvSpPr>
          <p:spPr bwMode="auto">
            <a:xfrm>
              <a:off x="4099" y="1040"/>
              <a:ext cx="566" cy="876"/>
            </a:xfrm>
            <a:custGeom>
              <a:avLst/>
              <a:gdLst>
                <a:gd name="T0" fmla="*/ 28 w 566"/>
                <a:gd name="T1" fmla="*/ 513 h 876"/>
                <a:gd name="T2" fmla="*/ 84 w 566"/>
                <a:gd name="T3" fmla="*/ 294 h 876"/>
                <a:gd name="T4" fmla="*/ 113 w 566"/>
                <a:gd name="T5" fmla="*/ 108 h 876"/>
                <a:gd name="T6" fmla="*/ 192 w 566"/>
                <a:gd name="T7" fmla="*/ 13 h 876"/>
                <a:gd name="T8" fmla="*/ 326 w 566"/>
                <a:gd name="T9" fmla="*/ 33 h 876"/>
                <a:gd name="T10" fmla="*/ 422 w 566"/>
                <a:gd name="T11" fmla="*/ 149 h 876"/>
                <a:gd name="T12" fmla="*/ 458 w 566"/>
                <a:gd name="T13" fmla="*/ 274 h 876"/>
                <a:gd name="T14" fmla="*/ 452 w 566"/>
                <a:gd name="T15" fmla="*/ 406 h 876"/>
                <a:gd name="T16" fmla="*/ 410 w 566"/>
                <a:gd name="T17" fmla="*/ 646 h 876"/>
                <a:gd name="T18" fmla="*/ 401 w 566"/>
                <a:gd name="T19" fmla="*/ 721 h 876"/>
                <a:gd name="T20" fmla="*/ 428 w 566"/>
                <a:gd name="T21" fmla="*/ 786 h 876"/>
                <a:gd name="T22" fmla="*/ 472 w 566"/>
                <a:gd name="T23" fmla="*/ 815 h 876"/>
                <a:gd name="T24" fmla="*/ 520 w 566"/>
                <a:gd name="T25" fmla="*/ 844 h 876"/>
                <a:gd name="T26" fmla="*/ 196 w 566"/>
                <a:gd name="T27" fmla="*/ 874 h 876"/>
                <a:gd name="T28" fmla="*/ 29 w 566"/>
                <a:gd name="T29" fmla="*/ 858 h 876"/>
                <a:gd name="T30" fmla="*/ 23 w 566"/>
                <a:gd name="T31" fmla="*/ 858 h 876"/>
                <a:gd name="T32" fmla="*/ 11 w 566"/>
                <a:gd name="T33" fmla="*/ 836 h 876"/>
                <a:gd name="T34" fmla="*/ 14 w 566"/>
                <a:gd name="T35" fmla="*/ 795 h 876"/>
                <a:gd name="T36" fmla="*/ 23 w 566"/>
                <a:gd name="T37" fmla="*/ 742 h 876"/>
                <a:gd name="T38" fmla="*/ 29 w 566"/>
                <a:gd name="T39" fmla="*/ 707 h 876"/>
                <a:gd name="T40" fmla="*/ 28 w 566"/>
                <a:gd name="T41" fmla="*/ 513 h 8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6" h="876">
                  <a:moveTo>
                    <a:pt x="28" y="513"/>
                  </a:moveTo>
                  <a:cubicBezTo>
                    <a:pt x="40" y="444"/>
                    <a:pt x="70" y="361"/>
                    <a:pt x="84" y="294"/>
                  </a:cubicBezTo>
                  <a:cubicBezTo>
                    <a:pt x="98" y="227"/>
                    <a:pt x="95" y="155"/>
                    <a:pt x="113" y="108"/>
                  </a:cubicBezTo>
                  <a:cubicBezTo>
                    <a:pt x="131" y="61"/>
                    <a:pt x="157" y="25"/>
                    <a:pt x="192" y="13"/>
                  </a:cubicBezTo>
                  <a:cubicBezTo>
                    <a:pt x="227" y="0"/>
                    <a:pt x="288" y="9"/>
                    <a:pt x="326" y="33"/>
                  </a:cubicBezTo>
                  <a:cubicBezTo>
                    <a:pt x="364" y="56"/>
                    <a:pt x="400" y="109"/>
                    <a:pt x="422" y="149"/>
                  </a:cubicBezTo>
                  <a:cubicBezTo>
                    <a:pt x="444" y="189"/>
                    <a:pt x="453" y="231"/>
                    <a:pt x="458" y="274"/>
                  </a:cubicBezTo>
                  <a:cubicBezTo>
                    <a:pt x="463" y="317"/>
                    <a:pt x="460" y="344"/>
                    <a:pt x="452" y="406"/>
                  </a:cubicBezTo>
                  <a:cubicBezTo>
                    <a:pt x="444" y="468"/>
                    <a:pt x="418" y="594"/>
                    <a:pt x="410" y="646"/>
                  </a:cubicBezTo>
                  <a:cubicBezTo>
                    <a:pt x="402" y="698"/>
                    <a:pt x="398" y="698"/>
                    <a:pt x="401" y="721"/>
                  </a:cubicBezTo>
                  <a:cubicBezTo>
                    <a:pt x="404" y="744"/>
                    <a:pt x="416" y="770"/>
                    <a:pt x="428" y="786"/>
                  </a:cubicBezTo>
                  <a:cubicBezTo>
                    <a:pt x="440" y="802"/>
                    <a:pt x="457" y="806"/>
                    <a:pt x="472" y="815"/>
                  </a:cubicBezTo>
                  <a:cubicBezTo>
                    <a:pt x="487" y="825"/>
                    <a:pt x="566" y="835"/>
                    <a:pt x="520" y="844"/>
                  </a:cubicBezTo>
                  <a:cubicBezTo>
                    <a:pt x="474" y="854"/>
                    <a:pt x="278" y="872"/>
                    <a:pt x="196" y="874"/>
                  </a:cubicBezTo>
                  <a:cubicBezTo>
                    <a:pt x="114" y="876"/>
                    <a:pt x="58" y="860"/>
                    <a:pt x="29" y="858"/>
                  </a:cubicBezTo>
                  <a:cubicBezTo>
                    <a:pt x="0" y="856"/>
                    <a:pt x="26" y="861"/>
                    <a:pt x="23" y="858"/>
                  </a:cubicBezTo>
                  <a:cubicBezTo>
                    <a:pt x="20" y="855"/>
                    <a:pt x="12" y="847"/>
                    <a:pt x="11" y="836"/>
                  </a:cubicBezTo>
                  <a:cubicBezTo>
                    <a:pt x="10" y="826"/>
                    <a:pt x="12" y="811"/>
                    <a:pt x="14" y="795"/>
                  </a:cubicBezTo>
                  <a:cubicBezTo>
                    <a:pt x="16" y="779"/>
                    <a:pt x="21" y="756"/>
                    <a:pt x="23" y="742"/>
                  </a:cubicBezTo>
                  <a:cubicBezTo>
                    <a:pt x="25" y="727"/>
                    <a:pt x="28" y="745"/>
                    <a:pt x="29" y="707"/>
                  </a:cubicBezTo>
                  <a:cubicBezTo>
                    <a:pt x="30" y="669"/>
                    <a:pt x="28" y="554"/>
                    <a:pt x="28" y="513"/>
                  </a:cubicBezTo>
                  <a:close/>
                </a:path>
              </a:pathLst>
            </a:custGeom>
            <a:noFill/>
            <a:ln w="28575" cap="flat" cmpd="sng">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5246" name="Group 31">
            <a:extLst>
              <a:ext uri="{FF2B5EF4-FFF2-40B4-BE49-F238E27FC236}">
                <a16:creationId xmlns:a16="http://schemas.microsoft.com/office/drawing/2014/main" id="{04B040E4-1EB9-4E8E-9D30-A906C2E353BA}"/>
              </a:ext>
            </a:extLst>
          </p:cNvPr>
          <p:cNvGrpSpPr>
            <a:grpSpLocks/>
          </p:cNvGrpSpPr>
          <p:nvPr/>
        </p:nvGrpSpPr>
        <p:grpSpPr bwMode="auto">
          <a:xfrm>
            <a:off x="5227638" y="1531938"/>
            <a:ext cx="2608262" cy="2027237"/>
            <a:chOff x="521" y="1793"/>
            <a:chExt cx="1643" cy="1277"/>
          </a:xfrm>
        </p:grpSpPr>
        <p:sp>
          <p:nvSpPr>
            <p:cNvPr id="95295" name="Text Box 32">
              <a:extLst>
                <a:ext uri="{FF2B5EF4-FFF2-40B4-BE49-F238E27FC236}">
                  <a16:creationId xmlns:a16="http://schemas.microsoft.com/office/drawing/2014/main" id="{9D24A46C-36FC-418C-91FD-4346CA3BAB4F}"/>
                </a:ext>
              </a:extLst>
            </p:cNvPr>
            <p:cNvSpPr txBox="1">
              <a:spLocks noChangeArrowheads="1"/>
            </p:cNvSpPr>
            <p:nvPr/>
          </p:nvSpPr>
          <p:spPr bwMode="auto">
            <a:xfrm>
              <a:off x="713" y="289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0</a:t>
              </a:r>
            </a:p>
          </p:txBody>
        </p:sp>
        <p:sp>
          <p:nvSpPr>
            <p:cNvPr id="95296" name="Text Box 33">
              <a:extLst>
                <a:ext uri="{FF2B5EF4-FFF2-40B4-BE49-F238E27FC236}">
                  <a16:creationId xmlns:a16="http://schemas.microsoft.com/office/drawing/2014/main" id="{759CDB24-E6A5-4AD9-A3D9-FA3F90C8E820}"/>
                </a:ext>
              </a:extLst>
            </p:cNvPr>
            <p:cNvSpPr txBox="1">
              <a:spLocks noChangeArrowheads="1"/>
            </p:cNvSpPr>
            <p:nvPr/>
          </p:nvSpPr>
          <p:spPr bwMode="auto">
            <a:xfrm>
              <a:off x="1046"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100</a:t>
              </a:r>
            </a:p>
          </p:txBody>
        </p:sp>
        <p:sp>
          <p:nvSpPr>
            <p:cNvPr id="95297" name="Text Box 34">
              <a:extLst>
                <a:ext uri="{FF2B5EF4-FFF2-40B4-BE49-F238E27FC236}">
                  <a16:creationId xmlns:a16="http://schemas.microsoft.com/office/drawing/2014/main" id="{CDF099E4-9B1D-4420-B1BD-F38382E50F1B}"/>
                </a:ext>
              </a:extLst>
            </p:cNvPr>
            <p:cNvSpPr txBox="1">
              <a:spLocks noChangeArrowheads="1"/>
            </p:cNvSpPr>
            <p:nvPr/>
          </p:nvSpPr>
          <p:spPr bwMode="auto">
            <a:xfrm>
              <a:off x="1475"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200</a:t>
              </a:r>
            </a:p>
          </p:txBody>
        </p:sp>
        <p:sp>
          <p:nvSpPr>
            <p:cNvPr id="95298" name="Text Box 35">
              <a:extLst>
                <a:ext uri="{FF2B5EF4-FFF2-40B4-BE49-F238E27FC236}">
                  <a16:creationId xmlns:a16="http://schemas.microsoft.com/office/drawing/2014/main" id="{1B7C2315-4C16-4D58-9401-F36F97FEEB99}"/>
                </a:ext>
              </a:extLst>
            </p:cNvPr>
            <p:cNvSpPr txBox="1">
              <a:spLocks noChangeArrowheads="1"/>
            </p:cNvSpPr>
            <p:nvPr/>
          </p:nvSpPr>
          <p:spPr bwMode="auto">
            <a:xfrm>
              <a:off x="1904"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300</a:t>
              </a:r>
            </a:p>
          </p:txBody>
        </p:sp>
        <p:grpSp>
          <p:nvGrpSpPr>
            <p:cNvPr id="95299" name="Group 36">
              <a:extLst>
                <a:ext uri="{FF2B5EF4-FFF2-40B4-BE49-F238E27FC236}">
                  <a16:creationId xmlns:a16="http://schemas.microsoft.com/office/drawing/2014/main" id="{A398C22D-5305-4A47-B71E-A06378999F24}"/>
                </a:ext>
              </a:extLst>
            </p:cNvPr>
            <p:cNvGrpSpPr>
              <a:grpSpLocks/>
            </p:cNvGrpSpPr>
            <p:nvPr/>
          </p:nvGrpSpPr>
          <p:grpSpPr bwMode="auto">
            <a:xfrm>
              <a:off x="521" y="1793"/>
              <a:ext cx="1540" cy="1145"/>
              <a:chOff x="521" y="1793"/>
              <a:chExt cx="1540" cy="1145"/>
            </a:xfrm>
          </p:grpSpPr>
          <p:grpSp>
            <p:nvGrpSpPr>
              <p:cNvPr id="95300" name="Group 37">
                <a:extLst>
                  <a:ext uri="{FF2B5EF4-FFF2-40B4-BE49-F238E27FC236}">
                    <a16:creationId xmlns:a16="http://schemas.microsoft.com/office/drawing/2014/main" id="{F44AC6FE-51B4-4DD1-A8ED-6EF461D38CBE}"/>
                  </a:ext>
                </a:extLst>
              </p:cNvPr>
              <p:cNvGrpSpPr>
                <a:grpSpLocks/>
              </p:cNvGrpSpPr>
              <p:nvPr/>
            </p:nvGrpSpPr>
            <p:grpSpPr bwMode="auto">
              <a:xfrm>
                <a:off x="825" y="1881"/>
                <a:ext cx="1236" cy="984"/>
                <a:chOff x="825" y="1881"/>
                <a:chExt cx="1236" cy="984"/>
              </a:xfrm>
            </p:grpSpPr>
            <p:sp>
              <p:nvSpPr>
                <p:cNvPr id="95306" name="Line 38">
                  <a:extLst>
                    <a:ext uri="{FF2B5EF4-FFF2-40B4-BE49-F238E27FC236}">
                      <a16:creationId xmlns:a16="http://schemas.microsoft.com/office/drawing/2014/main" id="{25C581BD-1937-4C35-9122-4768232DAA2C}"/>
                    </a:ext>
                  </a:extLst>
                </p:cNvPr>
                <p:cNvSpPr>
                  <a:spLocks noChangeShapeType="1"/>
                </p:cNvSpPr>
                <p:nvPr/>
              </p:nvSpPr>
              <p:spPr bwMode="auto">
                <a:xfrm>
                  <a:off x="828" y="1881"/>
                  <a:ext cx="0" cy="9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307" name="Line 39">
                  <a:extLst>
                    <a:ext uri="{FF2B5EF4-FFF2-40B4-BE49-F238E27FC236}">
                      <a16:creationId xmlns:a16="http://schemas.microsoft.com/office/drawing/2014/main" id="{AB099EB0-ADE2-4216-8111-FB1112416212}"/>
                    </a:ext>
                  </a:extLst>
                </p:cNvPr>
                <p:cNvSpPr>
                  <a:spLocks noChangeShapeType="1"/>
                </p:cNvSpPr>
                <p:nvPr/>
              </p:nvSpPr>
              <p:spPr bwMode="auto">
                <a:xfrm>
                  <a:off x="825" y="2856"/>
                  <a:ext cx="12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5301" name="Group 40">
                <a:extLst>
                  <a:ext uri="{FF2B5EF4-FFF2-40B4-BE49-F238E27FC236}">
                    <a16:creationId xmlns:a16="http://schemas.microsoft.com/office/drawing/2014/main" id="{A4FA8AB3-33F8-499D-A6BC-C83DA74CA693}"/>
                  </a:ext>
                </a:extLst>
              </p:cNvPr>
              <p:cNvGrpSpPr>
                <a:grpSpLocks/>
              </p:cNvGrpSpPr>
              <p:nvPr/>
            </p:nvGrpSpPr>
            <p:grpSpPr bwMode="auto">
              <a:xfrm>
                <a:off x="521" y="1793"/>
                <a:ext cx="260" cy="1145"/>
                <a:chOff x="554" y="1787"/>
                <a:chExt cx="260" cy="1145"/>
              </a:xfrm>
            </p:grpSpPr>
            <p:sp>
              <p:nvSpPr>
                <p:cNvPr id="95302" name="Text Box 41">
                  <a:extLst>
                    <a:ext uri="{FF2B5EF4-FFF2-40B4-BE49-F238E27FC236}">
                      <a16:creationId xmlns:a16="http://schemas.microsoft.com/office/drawing/2014/main" id="{7FC70812-49CC-4B0C-A451-A6DFD905A8E7}"/>
                    </a:ext>
                  </a:extLst>
                </p:cNvPr>
                <p:cNvSpPr txBox="1">
                  <a:spLocks noChangeArrowheads="1"/>
                </p:cNvSpPr>
                <p:nvPr/>
              </p:nvSpPr>
              <p:spPr bwMode="auto">
                <a:xfrm>
                  <a:off x="650" y="2759"/>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0</a:t>
                  </a:r>
                </a:p>
              </p:txBody>
            </p:sp>
            <p:sp>
              <p:nvSpPr>
                <p:cNvPr id="95303" name="Text Box 42">
                  <a:extLst>
                    <a:ext uri="{FF2B5EF4-FFF2-40B4-BE49-F238E27FC236}">
                      <a16:creationId xmlns:a16="http://schemas.microsoft.com/office/drawing/2014/main" id="{A5794F7E-6F78-4E8A-825C-E1A1BDFFAA99}"/>
                    </a:ext>
                  </a:extLst>
                </p:cNvPr>
                <p:cNvSpPr txBox="1">
                  <a:spLocks noChangeArrowheads="1"/>
                </p:cNvSpPr>
                <p:nvPr/>
              </p:nvSpPr>
              <p:spPr bwMode="auto">
                <a:xfrm>
                  <a:off x="602" y="243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40</a:t>
                  </a:r>
                </a:p>
              </p:txBody>
            </p:sp>
            <p:sp>
              <p:nvSpPr>
                <p:cNvPr id="95304" name="Text Box 43">
                  <a:extLst>
                    <a:ext uri="{FF2B5EF4-FFF2-40B4-BE49-F238E27FC236}">
                      <a16:creationId xmlns:a16="http://schemas.microsoft.com/office/drawing/2014/main" id="{F3EDF8E6-F58F-4553-8C0A-F5E722197252}"/>
                    </a:ext>
                  </a:extLst>
                </p:cNvPr>
                <p:cNvSpPr txBox="1">
                  <a:spLocks noChangeArrowheads="1"/>
                </p:cNvSpPr>
                <p:nvPr/>
              </p:nvSpPr>
              <p:spPr bwMode="auto">
                <a:xfrm>
                  <a:off x="602" y="2111"/>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80</a:t>
                  </a:r>
                </a:p>
              </p:txBody>
            </p:sp>
            <p:sp>
              <p:nvSpPr>
                <p:cNvPr id="95305" name="Text Box 44">
                  <a:extLst>
                    <a:ext uri="{FF2B5EF4-FFF2-40B4-BE49-F238E27FC236}">
                      <a16:creationId xmlns:a16="http://schemas.microsoft.com/office/drawing/2014/main" id="{84A63FE9-EAB9-4470-95F0-D5BE73FF2DFF}"/>
                    </a:ext>
                  </a:extLst>
                </p:cNvPr>
                <p:cNvSpPr txBox="1">
                  <a:spLocks noChangeArrowheads="1"/>
                </p:cNvSpPr>
                <p:nvPr/>
              </p:nvSpPr>
              <p:spPr bwMode="auto">
                <a:xfrm>
                  <a:off x="554" y="178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120</a:t>
                  </a:r>
                </a:p>
              </p:txBody>
            </p:sp>
          </p:grpSp>
        </p:grpSp>
      </p:grpSp>
      <p:grpSp>
        <p:nvGrpSpPr>
          <p:cNvPr id="95247" name="Group 45">
            <a:extLst>
              <a:ext uri="{FF2B5EF4-FFF2-40B4-BE49-F238E27FC236}">
                <a16:creationId xmlns:a16="http://schemas.microsoft.com/office/drawing/2014/main" id="{17519E8E-7712-4914-801F-FAF52A5EDC7C}"/>
              </a:ext>
            </a:extLst>
          </p:cNvPr>
          <p:cNvGrpSpPr>
            <a:grpSpLocks/>
          </p:cNvGrpSpPr>
          <p:nvPr/>
        </p:nvGrpSpPr>
        <p:grpSpPr bwMode="auto">
          <a:xfrm>
            <a:off x="1208088" y="3967163"/>
            <a:ext cx="2608262" cy="2027237"/>
            <a:chOff x="521" y="1793"/>
            <a:chExt cx="1643" cy="1277"/>
          </a:xfrm>
        </p:grpSpPr>
        <p:sp>
          <p:nvSpPr>
            <p:cNvPr id="95282" name="Text Box 46">
              <a:extLst>
                <a:ext uri="{FF2B5EF4-FFF2-40B4-BE49-F238E27FC236}">
                  <a16:creationId xmlns:a16="http://schemas.microsoft.com/office/drawing/2014/main" id="{D982BA1A-50DB-45A0-918A-F38A21828E31}"/>
                </a:ext>
              </a:extLst>
            </p:cNvPr>
            <p:cNvSpPr txBox="1">
              <a:spLocks noChangeArrowheads="1"/>
            </p:cNvSpPr>
            <p:nvPr/>
          </p:nvSpPr>
          <p:spPr bwMode="auto">
            <a:xfrm>
              <a:off x="713" y="289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0</a:t>
              </a:r>
            </a:p>
          </p:txBody>
        </p:sp>
        <p:sp>
          <p:nvSpPr>
            <p:cNvPr id="95283" name="Text Box 47">
              <a:extLst>
                <a:ext uri="{FF2B5EF4-FFF2-40B4-BE49-F238E27FC236}">
                  <a16:creationId xmlns:a16="http://schemas.microsoft.com/office/drawing/2014/main" id="{34E0A3CA-4C68-4884-8836-3B803D0262D2}"/>
                </a:ext>
              </a:extLst>
            </p:cNvPr>
            <p:cNvSpPr txBox="1">
              <a:spLocks noChangeArrowheads="1"/>
            </p:cNvSpPr>
            <p:nvPr/>
          </p:nvSpPr>
          <p:spPr bwMode="auto">
            <a:xfrm>
              <a:off x="1046"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100</a:t>
              </a:r>
            </a:p>
          </p:txBody>
        </p:sp>
        <p:sp>
          <p:nvSpPr>
            <p:cNvPr id="95284" name="Text Box 48">
              <a:extLst>
                <a:ext uri="{FF2B5EF4-FFF2-40B4-BE49-F238E27FC236}">
                  <a16:creationId xmlns:a16="http://schemas.microsoft.com/office/drawing/2014/main" id="{20072476-DA52-44C3-8BBF-4A5F2B311A6B}"/>
                </a:ext>
              </a:extLst>
            </p:cNvPr>
            <p:cNvSpPr txBox="1">
              <a:spLocks noChangeArrowheads="1"/>
            </p:cNvSpPr>
            <p:nvPr/>
          </p:nvSpPr>
          <p:spPr bwMode="auto">
            <a:xfrm>
              <a:off x="1475"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200</a:t>
              </a:r>
            </a:p>
          </p:txBody>
        </p:sp>
        <p:sp>
          <p:nvSpPr>
            <p:cNvPr id="95285" name="Text Box 49">
              <a:extLst>
                <a:ext uri="{FF2B5EF4-FFF2-40B4-BE49-F238E27FC236}">
                  <a16:creationId xmlns:a16="http://schemas.microsoft.com/office/drawing/2014/main" id="{44AB2258-D50C-4929-921B-B10190CD1A1F}"/>
                </a:ext>
              </a:extLst>
            </p:cNvPr>
            <p:cNvSpPr txBox="1">
              <a:spLocks noChangeArrowheads="1"/>
            </p:cNvSpPr>
            <p:nvPr/>
          </p:nvSpPr>
          <p:spPr bwMode="auto">
            <a:xfrm>
              <a:off x="1904"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300</a:t>
              </a:r>
            </a:p>
          </p:txBody>
        </p:sp>
        <p:grpSp>
          <p:nvGrpSpPr>
            <p:cNvPr id="95286" name="Group 50">
              <a:extLst>
                <a:ext uri="{FF2B5EF4-FFF2-40B4-BE49-F238E27FC236}">
                  <a16:creationId xmlns:a16="http://schemas.microsoft.com/office/drawing/2014/main" id="{25EB99D8-A3A8-4727-8D7C-3C4B14B740A3}"/>
                </a:ext>
              </a:extLst>
            </p:cNvPr>
            <p:cNvGrpSpPr>
              <a:grpSpLocks/>
            </p:cNvGrpSpPr>
            <p:nvPr/>
          </p:nvGrpSpPr>
          <p:grpSpPr bwMode="auto">
            <a:xfrm>
              <a:off x="521" y="1793"/>
              <a:ext cx="1540" cy="1145"/>
              <a:chOff x="521" y="1793"/>
              <a:chExt cx="1540" cy="1145"/>
            </a:xfrm>
          </p:grpSpPr>
          <p:grpSp>
            <p:nvGrpSpPr>
              <p:cNvPr id="95287" name="Group 51">
                <a:extLst>
                  <a:ext uri="{FF2B5EF4-FFF2-40B4-BE49-F238E27FC236}">
                    <a16:creationId xmlns:a16="http://schemas.microsoft.com/office/drawing/2014/main" id="{716AE35F-2720-41A8-BCE6-C6A40CEF86D1}"/>
                  </a:ext>
                </a:extLst>
              </p:cNvPr>
              <p:cNvGrpSpPr>
                <a:grpSpLocks/>
              </p:cNvGrpSpPr>
              <p:nvPr/>
            </p:nvGrpSpPr>
            <p:grpSpPr bwMode="auto">
              <a:xfrm>
                <a:off x="825" y="1881"/>
                <a:ext cx="1236" cy="984"/>
                <a:chOff x="825" y="1881"/>
                <a:chExt cx="1236" cy="984"/>
              </a:xfrm>
            </p:grpSpPr>
            <p:sp>
              <p:nvSpPr>
                <p:cNvPr id="95293" name="Line 52">
                  <a:extLst>
                    <a:ext uri="{FF2B5EF4-FFF2-40B4-BE49-F238E27FC236}">
                      <a16:creationId xmlns:a16="http://schemas.microsoft.com/office/drawing/2014/main" id="{DECFF354-AD37-4743-AED3-E4EE4776CAEF}"/>
                    </a:ext>
                  </a:extLst>
                </p:cNvPr>
                <p:cNvSpPr>
                  <a:spLocks noChangeShapeType="1"/>
                </p:cNvSpPr>
                <p:nvPr/>
              </p:nvSpPr>
              <p:spPr bwMode="auto">
                <a:xfrm>
                  <a:off x="828" y="1881"/>
                  <a:ext cx="0" cy="9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294" name="Line 53">
                  <a:extLst>
                    <a:ext uri="{FF2B5EF4-FFF2-40B4-BE49-F238E27FC236}">
                      <a16:creationId xmlns:a16="http://schemas.microsoft.com/office/drawing/2014/main" id="{3B2DE498-C45D-4250-B486-0AFCBE0BC855}"/>
                    </a:ext>
                  </a:extLst>
                </p:cNvPr>
                <p:cNvSpPr>
                  <a:spLocks noChangeShapeType="1"/>
                </p:cNvSpPr>
                <p:nvPr/>
              </p:nvSpPr>
              <p:spPr bwMode="auto">
                <a:xfrm>
                  <a:off x="825" y="2856"/>
                  <a:ext cx="12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5288" name="Group 54">
                <a:extLst>
                  <a:ext uri="{FF2B5EF4-FFF2-40B4-BE49-F238E27FC236}">
                    <a16:creationId xmlns:a16="http://schemas.microsoft.com/office/drawing/2014/main" id="{BF9C7EB1-B80D-4BB5-8220-0EBD3C1E43B5}"/>
                  </a:ext>
                </a:extLst>
              </p:cNvPr>
              <p:cNvGrpSpPr>
                <a:grpSpLocks/>
              </p:cNvGrpSpPr>
              <p:nvPr/>
            </p:nvGrpSpPr>
            <p:grpSpPr bwMode="auto">
              <a:xfrm>
                <a:off x="521" y="1793"/>
                <a:ext cx="260" cy="1145"/>
                <a:chOff x="554" y="1787"/>
                <a:chExt cx="260" cy="1145"/>
              </a:xfrm>
            </p:grpSpPr>
            <p:sp>
              <p:nvSpPr>
                <p:cNvPr id="95289" name="Text Box 55">
                  <a:extLst>
                    <a:ext uri="{FF2B5EF4-FFF2-40B4-BE49-F238E27FC236}">
                      <a16:creationId xmlns:a16="http://schemas.microsoft.com/office/drawing/2014/main" id="{6F52D568-B048-4EBA-BD3C-EEAEC3550703}"/>
                    </a:ext>
                  </a:extLst>
                </p:cNvPr>
                <p:cNvSpPr txBox="1">
                  <a:spLocks noChangeArrowheads="1"/>
                </p:cNvSpPr>
                <p:nvPr/>
              </p:nvSpPr>
              <p:spPr bwMode="auto">
                <a:xfrm>
                  <a:off x="650" y="2759"/>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0</a:t>
                  </a:r>
                </a:p>
              </p:txBody>
            </p:sp>
            <p:sp>
              <p:nvSpPr>
                <p:cNvPr id="95290" name="Text Box 56">
                  <a:extLst>
                    <a:ext uri="{FF2B5EF4-FFF2-40B4-BE49-F238E27FC236}">
                      <a16:creationId xmlns:a16="http://schemas.microsoft.com/office/drawing/2014/main" id="{47E31FFB-A371-4E71-B842-1D4768BB33C9}"/>
                    </a:ext>
                  </a:extLst>
                </p:cNvPr>
                <p:cNvSpPr txBox="1">
                  <a:spLocks noChangeArrowheads="1"/>
                </p:cNvSpPr>
                <p:nvPr/>
              </p:nvSpPr>
              <p:spPr bwMode="auto">
                <a:xfrm>
                  <a:off x="602" y="243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40</a:t>
                  </a:r>
                </a:p>
              </p:txBody>
            </p:sp>
            <p:sp>
              <p:nvSpPr>
                <p:cNvPr id="95291" name="Text Box 57">
                  <a:extLst>
                    <a:ext uri="{FF2B5EF4-FFF2-40B4-BE49-F238E27FC236}">
                      <a16:creationId xmlns:a16="http://schemas.microsoft.com/office/drawing/2014/main" id="{30C32C79-BD6A-470C-9C4D-89EE38E01B5C}"/>
                    </a:ext>
                  </a:extLst>
                </p:cNvPr>
                <p:cNvSpPr txBox="1">
                  <a:spLocks noChangeArrowheads="1"/>
                </p:cNvSpPr>
                <p:nvPr/>
              </p:nvSpPr>
              <p:spPr bwMode="auto">
                <a:xfrm>
                  <a:off x="602" y="2111"/>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80</a:t>
                  </a:r>
                </a:p>
              </p:txBody>
            </p:sp>
            <p:sp>
              <p:nvSpPr>
                <p:cNvPr id="95292" name="Text Box 58">
                  <a:extLst>
                    <a:ext uri="{FF2B5EF4-FFF2-40B4-BE49-F238E27FC236}">
                      <a16:creationId xmlns:a16="http://schemas.microsoft.com/office/drawing/2014/main" id="{EEAF4FEF-5D77-4CB0-8128-50880D043A63}"/>
                    </a:ext>
                  </a:extLst>
                </p:cNvPr>
                <p:cNvSpPr txBox="1">
                  <a:spLocks noChangeArrowheads="1"/>
                </p:cNvSpPr>
                <p:nvPr/>
              </p:nvSpPr>
              <p:spPr bwMode="auto">
                <a:xfrm>
                  <a:off x="554" y="178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120</a:t>
                  </a:r>
                </a:p>
              </p:txBody>
            </p:sp>
          </p:grpSp>
        </p:grpSp>
      </p:grpSp>
      <p:grpSp>
        <p:nvGrpSpPr>
          <p:cNvPr id="95248" name="Group 59">
            <a:extLst>
              <a:ext uri="{FF2B5EF4-FFF2-40B4-BE49-F238E27FC236}">
                <a16:creationId xmlns:a16="http://schemas.microsoft.com/office/drawing/2014/main" id="{D71CEF7C-9730-414C-84F5-4529D9190B1F}"/>
              </a:ext>
            </a:extLst>
          </p:cNvPr>
          <p:cNvGrpSpPr>
            <a:grpSpLocks/>
          </p:cNvGrpSpPr>
          <p:nvPr/>
        </p:nvGrpSpPr>
        <p:grpSpPr bwMode="auto">
          <a:xfrm>
            <a:off x="5281613" y="6308725"/>
            <a:ext cx="3676650" cy="457200"/>
            <a:chOff x="3327" y="3806"/>
            <a:chExt cx="2316" cy="288"/>
          </a:xfrm>
        </p:grpSpPr>
        <p:graphicFrame>
          <p:nvGraphicFramePr>
            <p:cNvPr id="95280" name="Object 60">
              <a:extLst>
                <a:ext uri="{FF2B5EF4-FFF2-40B4-BE49-F238E27FC236}">
                  <a16:creationId xmlns:a16="http://schemas.microsoft.com/office/drawing/2014/main" id="{95F7020C-9C89-4BCF-AB76-D96AE09200E5}"/>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95326" name="Document" r:id="rId4" imgW="744220" imgH="762000" progId="Word.Document.8">
                    <p:embed/>
                  </p:oleObj>
                </mc:Choice>
                <mc:Fallback>
                  <p:oleObj name="Document" r:id="rId4" imgW="744220" imgH="762000" progId="Word.Document.8">
                    <p:embed/>
                    <p:pic>
                      <p:nvPicPr>
                        <p:cNvPr id="0" name="Object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81" name="Rectangle 61">
              <a:extLst>
                <a:ext uri="{FF2B5EF4-FFF2-40B4-BE49-F238E27FC236}">
                  <a16:creationId xmlns:a16="http://schemas.microsoft.com/office/drawing/2014/main" id="{23E6A02C-55FD-4608-B3ED-76B21B4C7D3F}"/>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grpSp>
        <p:nvGrpSpPr>
          <p:cNvPr id="95249" name="Group 62">
            <a:extLst>
              <a:ext uri="{FF2B5EF4-FFF2-40B4-BE49-F238E27FC236}">
                <a16:creationId xmlns:a16="http://schemas.microsoft.com/office/drawing/2014/main" id="{D5CDB930-E30A-41FE-ADF1-E543C137BBDE}"/>
              </a:ext>
            </a:extLst>
          </p:cNvPr>
          <p:cNvGrpSpPr>
            <a:grpSpLocks/>
          </p:cNvGrpSpPr>
          <p:nvPr/>
        </p:nvGrpSpPr>
        <p:grpSpPr bwMode="auto">
          <a:xfrm>
            <a:off x="5249863" y="3967163"/>
            <a:ext cx="2608262" cy="2027237"/>
            <a:chOff x="521" y="1793"/>
            <a:chExt cx="1643" cy="1277"/>
          </a:xfrm>
        </p:grpSpPr>
        <p:sp>
          <p:nvSpPr>
            <p:cNvPr id="95267" name="Text Box 63">
              <a:extLst>
                <a:ext uri="{FF2B5EF4-FFF2-40B4-BE49-F238E27FC236}">
                  <a16:creationId xmlns:a16="http://schemas.microsoft.com/office/drawing/2014/main" id="{98B8A4DF-4476-478B-B220-2CEBA656A677}"/>
                </a:ext>
              </a:extLst>
            </p:cNvPr>
            <p:cNvSpPr txBox="1">
              <a:spLocks noChangeArrowheads="1"/>
            </p:cNvSpPr>
            <p:nvPr/>
          </p:nvSpPr>
          <p:spPr bwMode="auto">
            <a:xfrm>
              <a:off x="713" y="2897"/>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0</a:t>
              </a:r>
            </a:p>
          </p:txBody>
        </p:sp>
        <p:sp>
          <p:nvSpPr>
            <p:cNvPr id="95268" name="Text Box 64">
              <a:extLst>
                <a:ext uri="{FF2B5EF4-FFF2-40B4-BE49-F238E27FC236}">
                  <a16:creationId xmlns:a16="http://schemas.microsoft.com/office/drawing/2014/main" id="{9ECAA3F4-4B1F-4023-B434-414C13B53505}"/>
                </a:ext>
              </a:extLst>
            </p:cNvPr>
            <p:cNvSpPr txBox="1">
              <a:spLocks noChangeArrowheads="1"/>
            </p:cNvSpPr>
            <p:nvPr/>
          </p:nvSpPr>
          <p:spPr bwMode="auto">
            <a:xfrm>
              <a:off x="1046"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100</a:t>
              </a:r>
            </a:p>
          </p:txBody>
        </p:sp>
        <p:sp>
          <p:nvSpPr>
            <p:cNvPr id="95269" name="Text Box 65">
              <a:extLst>
                <a:ext uri="{FF2B5EF4-FFF2-40B4-BE49-F238E27FC236}">
                  <a16:creationId xmlns:a16="http://schemas.microsoft.com/office/drawing/2014/main" id="{947D4BCE-2774-48EA-869C-59082D2501C2}"/>
                </a:ext>
              </a:extLst>
            </p:cNvPr>
            <p:cNvSpPr txBox="1">
              <a:spLocks noChangeArrowheads="1"/>
            </p:cNvSpPr>
            <p:nvPr/>
          </p:nvSpPr>
          <p:spPr bwMode="auto">
            <a:xfrm>
              <a:off x="1475"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200</a:t>
              </a:r>
            </a:p>
          </p:txBody>
        </p:sp>
        <p:sp>
          <p:nvSpPr>
            <p:cNvPr id="95270" name="Text Box 66">
              <a:extLst>
                <a:ext uri="{FF2B5EF4-FFF2-40B4-BE49-F238E27FC236}">
                  <a16:creationId xmlns:a16="http://schemas.microsoft.com/office/drawing/2014/main" id="{209E071A-DA19-4577-8871-DED1EE9DBA08}"/>
                </a:ext>
              </a:extLst>
            </p:cNvPr>
            <p:cNvSpPr txBox="1">
              <a:spLocks noChangeArrowheads="1"/>
            </p:cNvSpPr>
            <p:nvPr/>
          </p:nvSpPr>
          <p:spPr bwMode="auto">
            <a:xfrm>
              <a:off x="1904" y="289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300</a:t>
              </a:r>
            </a:p>
          </p:txBody>
        </p:sp>
        <p:grpSp>
          <p:nvGrpSpPr>
            <p:cNvPr id="95271" name="Group 67">
              <a:extLst>
                <a:ext uri="{FF2B5EF4-FFF2-40B4-BE49-F238E27FC236}">
                  <a16:creationId xmlns:a16="http://schemas.microsoft.com/office/drawing/2014/main" id="{B1462AB0-6E0A-4E57-B441-5E6EE4E81BB2}"/>
                </a:ext>
              </a:extLst>
            </p:cNvPr>
            <p:cNvGrpSpPr>
              <a:grpSpLocks/>
            </p:cNvGrpSpPr>
            <p:nvPr/>
          </p:nvGrpSpPr>
          <p:grpSpPr bwMode="auto">
            <a:xfrm>
              <a:off x="521" y="1793"/>
              <a:ext cx="1540" cy="1145"/>
              <a:chOff x="521" y="1793"/>
              <a:chExt cx="1540" cy="1145"/>
            </a:xfrm>
          </p:grpSpPr>
          <p:grpSp>
            <p:nvGrpSpPr>
              <p:cNvPr id="95272" name="Group 68">
                <a:extLst>
                  <a:ext uri="{FF2B5EF4-FFF2-40B4-BE49-F238E27FC236}">
                    <a16:creationId xmlns:a16="http://schemas.microsoft.com/office/drawing/2014/main" id="{A72A9C42-0187-462B-A559-29305E2D72C6}"/>
                  </a:ext>
                </a:extLst>
              </p:cNvPr>
              <p:cNvGrpSpPr>
                <a:grpSpLocks/>
              </p:cNvGrpSpPr>
              <p:nvPr/>
            </p:nvGrpSpPr>
            <p:grpSpPr bwMode="auto">
              <a:xfrm>
                <a:off x="825" y="1881"/>
                <a:ext cx="1236" cy="984"/>
                <a:chOff x="825" y="1881"/>
                <a:chExt cx="1236" cy="984"/>
              </a:xfrm>
            </p:grpSpPr>
            <p:sp>
              <p:nvSpPr>
                <p:cNvPr id="95278" name="Line 69">
                  <a:extLst>
                    <a:ext uri="{FF2B5EF4-FFF2-40B4-BE49-F238E27FC236}">
                      <a16:creationId xmlns:a16="http://schemas.microsoft.com/office/drawing/2014/main" id="{3C1F3F93-89BC-4EE8-831E-A9E714EE06CE}"/>
                    </a:ext>
                  </a:extLst>
                </p:cNvPr>
                <p:cNvSpPr>
                  <a:spLocks noChangeShapeType="1"/>
                </p:cNvSpPr>
                <p:nvPr/>
              </p:nvSpPr>
              <p:spPr bwMode="auto">
                <a:xfrm>
                  <a:off x="828" y="1881"/>
                  <a:ext cx="0" cy="9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279" name="Line 70">
                  <a:extLst>
                    <a:ext uri="{FF2B5EF4-FFF2-40B4-BE49-F238E27FC236}">
                      <a16:creationId xmlns:a16="http://schemas.microsoft.com/office/drawing/2014/main" id="{F3A13775-1FCF-4773-BFEE-3E6F1572B973}"/>
                    </a:ext>
                  </a:extLst>
                </p:cNvPr>
                <p:cNvSpPr>
                  <a:spLocks noChangeShapeType="1"/>
                </p:cNvSpPr>
                <p:nvPr/>
              </p:nvSpPr>
              <p:spPr bwMode="auto">
                <a:xfrm>
                  <a:off x="825" y="2856"/>
                  <a:ext cx="12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95273" name="Group 71">
                <a:extLst>
                  <a:ext uri="{FF2B5EF4-FFF2-40B4-BE49-F238E27FC236}">
                    <a16:creationId xmlns:a16="http://schemas.microsoft.com/office/drawing/2014/main" id="{3C9C0FB7-D851-423A-860A-18DB03443FFA}"/>
                  </a:ext>
                </a:extLst>
              </p:cNvPr>
              <p:cNvGrpSpPr>
                <a:grpSpLocks/>
              </p:cNvGrpSpPr>
              <p:nvPr/>
            </p:nvGrpSpPr>
            <p:grpSpPr bwMode="auto">
              <a:xfrm>
                <a:off x="521" y="1793"/>
                <a:ext cx="260" cy="1145"/>
                <a:chOff x="554" y="1787"/>
                <a:chExt cx="260" cy="1145"/>
              </a:xfrm>
            </p:grpSpPr>
            <p:sp>
              <p:nvSpPr>
                <p:cNvPr id="95274" name="Text Box 72">
                  <a:extLst>
                    <a:ext uri="{FF2B5EF4-FFF2-40B4-BE49-F238E27FC236}">
                      <a16:creationId xmlns:a16="http://schemas.microsoft.com/office/drawing/2014/main" id="{FA0AD8AF-6236-47A7-8087-BD42AA0039A2}"/>
                    </a:ext>
                  </a:extLst>
                </p:cNvPr>
                <p:cNvSpPr txBox="1">
                  <a:spLocks noChangeArrowheads="1"/>
                </p:cNvSpPr>
                <p:nvPr/>
              </p:nvSpPr>
              <p:spPr bwMode="auto">
                <a:xfrm>
                  <a:off x="650" y="2759"/>
                  <a:ext cx="1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0</a:t>
                  </a:r>
                </a:p>
              </p:txBody>
            </p:sp>
            <p:sp>
              <p:nvSpPr>
                <p:cNvPr id="95275" name="Text Box 73">
                  <a:extLst>
                    <a:ext uri="{FF2B5EF4-FFF2-40B4-BE49-F238E27FC236}">
                      <a16:creationId xmlns:a16="http://schemas.microsoft.com/office/drawing/2014/main" id="{A46AEFFB-26D9-4D52-B404-7ADF017CE506}"/>
                    </a:ext>
                  </a:extLst>
                </p:cNvPr>
                <p:cNvSpPr txBox="1">
                  <a:spLocks noChangeArrowheads="1"/>
                </p:cNvSpPr>
                <p:nvPr/>
              </p:nvSpPr>
              <p:spPr bwMode="auto">
                <a:xfrm>
                  <a:off x="602" y="2435"/>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40</a:t>
                  </a:r>
                </a:p>
              </p:txBody>
            </p:sp>
            <p:sp>
              <p:nvSpPr>
                <p:cNvPr id="95276" name="Text Box 74">
                  <a:extLst>
                    <a:ext uri="{FF2B5EF4-FFF2-40B4-BE49-F238E27FC236}">
                      <a16:creationId xmlns:a16="http://schemas.microsoft.com/office/drawing/2014/main" id="{8169DF27-8AF1-464D-810D-F6DA5ED9A599}"/>
                    </a:ext>
                  </a:extLst>
                </p:cNvPr>
                <p:cNvSpPr txBox="1">
                  <a:spLocks noChangeArrowheads="1"/>
                </p:cNvSpPr>
                <p:nvPr/>
              </p:nvSpPr>
              <p:spPr bwMode="auto">
                <a:xfrm>
                  <a:off x="602" y="2111"/>
                  <a:ext cx="21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80</a:t>
                  </a:r>
                </a:p>
              </p:txBody>
            </p:sp>
            <p:sp>
              <p:nvSpPr>
                <p:cNvPr id="95277" name="Text Box 75">
                  <a:extLst>
                    <a:ext uri="{FF2B5EF4-FFF2-40B4-BE49-F238E27FC236}">
                      <a16:creationId xmlns:a16="http://schemas.microsoft.com/office/drawing/2014/main" id="{D92F3F00-D196-42DC-AE8A-E23A4D50B25A}"/>
                    </a:ext>
                  </a:extLst>
                </p:cNvPr>
                <p:cNvSpPr txBox="1">
                  <a:spLocks noChangeArrowheads="1"/>
                </p:cNvSpPr>
                <p:nvPr/>
              </p:nvSpPr>
              <p:spPr bwMode="auto">
                <a:xfrm>
                  <a:off x="554" y="1787"/>
                  <a:ext cx="26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200" b="1">
                      <a:solidFill>
                        <a:schemeClr val="bg1"/>
                      </a:solidFill>
                    </a:rPr>
                    <a:t>120</a:t>
                  </a:r>
                </a:p>
              </p:txBody>
            </p:sp>
          </p:grpSp>
        </p:grpSp>
      </p:grpSp>
      <p:sp>
        <p:nvSpPr>
          <p:cNvPr id="95250" name="Text Box 76">
            <a:extLst>
              <a:ext uri="{FF2B5EF4-FFF2-40B4-BE49-F238E27FC236}">
                <a16:creationId xmlns:a16="http://schemas.microsoft.com/office/drawing/2014/main" id="{DA53D2BB-F472-47AF-BB0D-1CF52699A206}"/>
              </a:ext>
            </a:extLst>
          </p:cNvPr>
          <p:cNvSpPr txBox="1">
            <a:spLocks noChangeArrowheads="1"/>
          </p:cNvSpPr>
          <p:nvPr/>
        </p:nvSpPr>
        <p:spPr bwMode="auto">
          <a:xfrm>
            <a:off x="260350" y="130175"/>
            <a:ext cx="8515350" cy="1371600"/>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000" b="1" i="1">
                <a:solidFill>
                  <a:schemeClr val="bg1"/>
                </a:solidFill>
                <a:latin typeface="Tempus Sans ITC" panose="04020404030D07020202" pitchFamily="82" charset="0"/>
              </a:rPr>
              <a:t>Risultati in acuto </a:t>
            </a:r>
          </a:p>
          <a:p>
            <a:pPr algn="just"/>
            <a:r>
              <a:rPr lang="it-IT" altLang="it-IT" sz="3200">
                <a:solidFill>
                  <a:srgbClr val="FFFF00"/>
                </a:solidFill>
                <a:latin typeface="Tempus Sans ITC" panose="04020404030D07020202" pitchFamily="82" charset="0"/>
              </a:rPr>
              <a:t>Valutazione emodinamica del pacing in varie sedi</a:t>
            </a:r>
            <a:endParaRPr lang="it-IT" altLang="it-IT">
              <a:solidFill>
                <a:schemeClr val="bg1"/>
              </a:solidFill>
              <a:latin typeface="Tempus Sans ITC" panose="04020404030D07020202" pitchFamily="82" charset="0"/>
            </a:endParaRPr>
          </a:p>
          <a:p>
            <a:pPr algn="just"/>
            <a:r>
              <a:rPr lang="it-IT" altLang="it-IT" sz="3200" b="1">
                <a:solidFill>
                  <a:schemeClr val="bg1"/>
                </a:solidFill>
                <a:latin typeface="Tempus Sans ITC" panose="04020404030D07020202" pitchFamily="82" charset="0"/>
              </a:rPr>
              <a:t>Curve Pressione Volume</a:t>
            </a:r>
            <a:endParaRPr lang="it-IT" altLang="it-IT" sz="3200" b="1">
              <a:solidFill>
                <a:srgbClr val="FFFF00"/>
              </a:solidFill>
              <a:latin typeface="Tempus Sans ITC" panose="04020404030D07020202" pitchFamily="82" charset="0"/>
            </a:endParaRPr>
          </a:p>
        </p:txBody>
      </p:sp>
      <p:sp>
        <p:nvSpPr>
          <p:cNvPr id="95251" name="Text Box 77">
            <a:extLst>
              <a:ext uri="{FF2B5EF4-FFF2-40B4-BE49-F238E27FC236}">
                <a16:creationId xmlns:a16="http://schemas.microsoft.com/office/drawing/2014/main" id="{DDA77D46-D37F-4F16-AF88-755503FAB5FC}"/>
              </a:ext>
            </a:extLst>
          </p:cNvPr>
          <p:cNvSpPr txBox="1">
            <a:spLocks noChangeArrowheads="1"/>
          </p:cNvSpPr>
          <p:nvPr/>
        </p:nvSpPr>
        <p:spPr bwMode="auto">
          <a:xfrm>
            <a:off x="1697038" y="1328738"/>
            <a:ext cx="141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a:solidFill>
                  <a:srgbClr val="FF0000"/>
                </a:solidFill>
              </a:rPr>
              <a:t>Apice V Dx</a:t>
            </a:r>
          </a:p>
        </p:txBody>
      </p:sp>
      <p:sp>
        <p:nvSpPr>
          <p:cNvPr id="95252" name="Text Box 78">
            <a:extLst>
              <a:ext uri="{FF2B5EF4-FFF2-40B4-BE49-F238E27FC236}">
                <a16:creationId xmlns:a16="http://schemas.microsoft.com/office/drawing/2014/main" id="{4A20E99D-41AE-4026-9D1A-ABB90D446EAC}"/>
              </a:ext>
            </a:extLst>
          </p:cNvPr>
          <p:cNvSpPr txBox="1">
            <a:spLocks noChangeArrowheads="1"/>
          </p:cNvSpPr>
          <p:nvPr/>
        </p:nvSpPr>
        <p:spPr bwMode="auto">
          <a:xfrm>
            <a:off x="6100763" y="1328738"/>
            <a:ext cx="1327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a:solidFill>
                  <a:srgbClr val="FF0000"/>
                </a:solidFill>
              </a:rPr>
              <a:t>Setto V Dx</a:t>
            </a:r>
          </a:p>
        </p:txBody>
      </p:sp>
      <p:sp>
        <p:nvSpPr>
          <p:cNvPr id="95253" name="Text Box 79">
            <a:extLst>
              <a:ext uri="{FF2B5EF4-FFF2-40B4-BE49-F238E27FC236}">
                <a16:creationId xmlns:a16="http://schemas.microsoft.com/office/drawing/2014/main" id="{D19CB4FB-0E3A-42C4-A761-A93EDA37973C}"/>
              </a:ext>
            </a:extLst>
          </p:cNvPr>
          <p:cNvSpPr txBox="1">
            <a:spLocks noChangeArrowheads="1"/>
          </p:cNvSpPr>
          <p:nvPr/>
        </p:nvSpPr>
        <p:spPr bwMode="auto">
          <a:xfrm>
            <a:off x="1601788" y="3790950"/>
            <a:ext cx="2290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a:solidFill>
                  <a:srgbClr val="FF0000"/>
                </a:solidFill>
              </a:rPr>
              <a:t>Parete Laterale V Sn</a:t>
            </a:r>
          </a:p>
        </p:txBody>
      </p:sp>
      <p:sp>
        <p:nvSpPr>
          <p:cNvPr id="95254" name="Text Box 80">
            <a:extLst>
              <a:ext uri="{FF2B5EF4-FFF2-40B4-BE49-F238E27FC236}">
                <a16:creationId xmlns:a16="http://schemas.microsoft.com/office/drawing/2014/main" id="{30D03C5A-C54D-48AB-A18B-7F392ED57D34}"/>
              </a:ext>
            </a:extLst>
          </p:cNvPr>
          <p:cNvSpPr txBox="1">
            <a:spLocks noChangeArrowheads="1"/>
          </p:cNvSpPr>
          <p:nvPr/>
        </p:nvSpPr>
        <p:spPr bwMode="auto">
          <a:xfrm>
            <a:off x="5837238" y="3786188"/>
            <a:ext cx="1633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a:solidFill>
                  <a:srgbClr val="FF0000"/>
                </a:solidFill>
              </a:rPr>
              <a:t>Biventricolare</a:t>
            </a:r>
          </a:p>
        </p:txBody>
      </p:sp>
      <p:sp>
        <p:nvSpPr>
          <p:cNvPr id="95255" name="Text Box 81">
            <a:extLst>
              <a:ext uri="{FF2B5EF4-FFF2-40B4-BE49-F238E27FC236}">
                <a16:creationId xmlns:a16="http://schemas.microsoft.com/office/drawing/2014/main" id="{B670E2FE-ED4C-4ABE-8DA9-882DDF712C37}"/>
              </a:ext>
            </a:extLst>
          </p:cNvPr>
          <p:cNvSpPr txBox="1">
            <a:spLocks noChangeArrowheads="1"/>
          </p:cNvSpPr>
          <p:nvPr/>
        </p:nvSpPr>
        <p:spPr bwMode="auto">
          <a:xfrm>
            <a:off x="1895475" y="5910263"/>
            <a:ext cx="1704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600">
                <a:solidFill>
                  <a:schemeClr val="bg1"/>
                </a:solidFill>
              </a:rPr>
              <a:t>Volume V Sn (ml)</a:t>
            </a:r>
          </a:p>
        </p:txBody>
      </p:sp>
      <p:sp>
        <p:nvSpPr>
          <p:cNvPr id="95256" name="Text Box 82">
            <a:extLst>
              <a:ext uri="{FF2B5EF4-FFF2-40B4-BE49-F238E27FC236}">
                <a16:creationId xmlns:a16="http://schemas.microsoft.com/office/drawing/2014/main" id="{E8FC77E6-916E-4FCC-8AAF-765112CD6896}"/>
              </a:ext>
            </a:extLst>
          </p:cNvPr>
          <p:cNvSpPr txBox="1">
            <a:spLocks noChangeArrowheads="1"/>
          </p:cNvSpPr>
          <p:nvPr/>
        </p:nvSpPr>
        <p:spPr bwMode="auto">
          <a:xfrm>
            <a:off x="5972175" y="5910263"/>
            <a:ext cx="1704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600">
                <a:solidFill>
                  <a:schemeClr val="bg1"/>
                </a:solidFill>
              </a:rPr>
              <a:t>Volume V Sn (ml)</a:t>
            </a:r>
          </a:p>
        </p:txBody>
      </p:sp>
      <p:sp>
        <p:nvSpPr>
          <p:cNvPr id="95257" name="Text Box 83">
            <a:extLst>
              <a:ext uri="{FF2B5EF4-FFF2-40B4-BE49-F238E27FC236}">
                <a16:creationId xmlns:a16="http://schemas.microsoft.com/office/drawing/2014/main" id="{64687FB8-9A53-4CD7-8164-6B80C0E7C6EC}"/>
              </a:ext>
            </a:extLst>
          </p:cNvPr>
          <p:cNvSpPr txBox="1">
            <a:spLocks noChangeArrowheads="1"/>
          </p:cNvSpPr>
          <p:nvPr/>
        </p:nvSpPr>
        <p:spPr bwMode="auto">
          <a:xfrm>
            <a:off x="5953125" y="3490913"/>
            <a:ext cx="1704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600">
                <a:solidFill>
                  <a:schemeClr val="bg1"/>
                </a:solidFill>
              </a:rPr>
              <a:t>Volume V Sn (ml)</a:t>
            </a:r>
          </a:p>
        </p:txBody>
      </p:sp>
      <p:sp>
        <p:nvSpPr>
          <p:cNvPr id="95258" name="Text Box 84">
            <a:extLst>
              <a:ext uri="{FF2B5EF4-FFF2-40B4-BE49-F238E27FC236}">
                <a16:creationId xmlns:a16="http://schemas.microsoft.com/office/drawing/2014/main" id="{66EDC46F-365B-4B87-8D59-7DA4D23F950A}"/>
              </a:ext>
            </a:extLst>
          </p:cNvPr>
          <p:cNvSpPr txBox="1">
            <a:spLocks noChangeArrowheads="1"/>
          </p:cNvSpPr>
          <p:nvPr/>
        </p:nvSpPr>
        <p:spPr bwMode="auto">
          <a:xfrm>
            <a:off x="1895475" y="3509963"/>
            <a:ext cx="1704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600">
                <a:solidFill>
                  <a:schemeClr val="bg1"/>
                </a:solidFill>
              </a:rPr>
              <a:t>Volume V Sn (ml)</a:t>
            </a:r>
          </a:p>
        </p:txBody>
      </p:sp>
      <p:sp>
        <p:nvSpPr>
          <p:cNvPr id="95259" name="Text Box 85">
            <a:extLst>
              <a:ext uri="{FF2B5EF4-FFF2-40B4-BE49-F238E27FC236}">
                <a16:creationId xmlns:a16="http://schemas.microsoft.com/office/drawing/2014/main" id="{96F2493E-F9DD-4A28-A0E1-0F51B7ABEE3D}"/>
              </a:ext>
            </a:extLst>
          </p:cNvPr>
          <p:cNvSpPr txBox="1">
            <a:spLocks noChangeArrowheads="1"/>
          </p:cNvSpPr>
          <p:nvPr/>
        </p:nvSpPr>
        <p:spPr bwMode="auto">
          <a:xfrm rot="-5382257">
            <a:off x="223838" y="2238375"/>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600">
                <a:solidFill>
                  <a:schemeClr val="bg1"/>
                </a:solidFill>
              </a:rPr>
              <a:t>Press  VSn (mmHg)</a:t>
            </a:r>
          </a:p>
        </p:txBody>
      </p:sp>
      <p:sp>
        <p:nvSpPr>
          <p:cNvPr id="95260" name="Text Box 86">
            <a:extLst>
              <a:ext uri="{FF2B5EF4-FFF2-40B4-BE49-F238E27FC236}">
                <a16:creationId xmlns:a16="http://schemas.microsoft.com/office/drawing/2014/main" id="{FC6EFD56-F198-409F-94AE-202EDA57357A}"/>
              </a:ext>
            </a:extLst>
          </p:cNvPr>
          <p:cNvSpPr txBox="1">
            <a:spLocks noChangeArrowheads="1"/>
          </p:cNvSpPr>
          <p:nvPr/>
        </p:nvSpPr>
        <p:spPr bwMode="auto">
          <a:xfrm rot="-5382257">
            <a:off x="204788" y="4738688"/>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600">
                <a:solidFill>
                  <a:schemeClr val="bg1"/>
                </a:solidFill>
              </a:rPr>
              <a:t>Press  VSn (mmHg)</a:t>
            </a:r>
          </a:p>
        </p:txBody>
      </p:sp>
      <p:sp>
        <p:nvSpPr>
          <p:cNvPr id="95261" name="Text Box 87">
            <a:extLst>
              <a:ext uri="{FF2B5EF4-FFF2-40B4-BE49-F238E27FC236}">
                <a16:creationId xmlns:a16="http://schemas.microsoft.com/office/drawing/2014/main" id="{7C897944-75D9-4F95-ABE7-D2031CF1EBF8}"/>
              </a:ext>
            </a:extLst>
          </p:cNvPr>
          <p:cNvSpPr txBox="1">
            <a:spLocks noChangeArrowheads="1"/>
          </p:cNvSpPr>
          <p:nvPr/>
        </p:nvSpPr>
        <p:spPr bwMode="auto">
          <a:xfrm rot="-5382257">
            <a:off x="4129088" y="4756150"/>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600">
                <a:solidFill>
                  <a:schemeClr val="bg1"/>
                </a:solidFill>
              </a:rPr>
              <a:t>Press  VSn (mmHg)</a:t>
            </a:r>
          </a:p>
        </p:txBody>
      </p:sp>
      <p:sp>
        <p:nvSpPr>
          <p:cNvPr id="95262" name="Text Box 88">
            <a:extLst>
              <a:ext uri="{FF2B5EF4-FFF2-40B4-BE49-F238E27FC236}">
                <a16:creationId xmlns:a16="http://schemas.microsoft.com/office/drawing/2014/main" id="{D4594FFE-32FB-4CB1-9FB4-9CDF507CBF81}"/>
              </a:ext>
            </a:extLst>
          </p:cNvPr>
          <p:cNvSpPr txBox="1">
            <a:spLocks noChangeArrowheads="1"/>
          </p:cNvSpPr>
          <p:nvPr/>
        </p:nvSpPr>
        <p:spPr bwMode="auto">
          <a:xfrm rot="-5382257">
            <a:off x="4129088" y="2249488"/>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1600">
                <a:solidFill>
                  <a:schemeClr val="bg1"/>
                </a:solidFill>
              </a:rPr>
              <a:t>Press  VSn (mmHg)</a:t>
            </a:r>
          </a:p>
        </p:txBody>
      </p:sp>
      <p:sp>
        <p:nvSpPr>
          <p:cNvPr id="95263" name="Line 89">
            <a:extLst>
              <a:ext uri="{FF2B5EF4-FFF2-40B4-BE49-F238E27FC236}">
                <a16:creationId xmlns:a16="http://schemas.microsoft.com/office/drawing/2014/main" id="{83837438-075F-4396-852E-5301EFAADBE5}"/>
              </a:ext>
            </a:extLst>
          </p:cNvPr>
          <p:cNvSpPr>
            <a:spLocks noChangeShapeType="1"/>
          </p:cNvSpPr>
          <p:nvPr/>
        </p:nvSpPr>
        <p:spPr bwMode="auto">
          <a:xfrm>
            <a:off x="8077200" y="1816100"/>
            <a:ext cx="762000"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264" name="Line 90">
            <a:extLst>
              <a:ext uri="{FF2B5EF4-FFF2-40B4-BE49-F238E27FC236}">
                <a16:creationId xmlns:a16="http://schemas.microsoft.com/office/drawing/2014/main" id="{9C71A501-3CBB-4CF7-A899-A7DF2CF18A5C}"/>
              </a:ext>
            </a:extLst>
          </p:cNvPr>
          <p:cNvSpPr>
            <a:spLocks noChangeShapeType="1"/>
          </p:cNvSpPr>
          <p:nvPr/>
        </p:nvSpPr>
        <p:spPr bwMode="auto">
          <a:xfrm>
            <a:off x="8064500" y="2590800"/>
            <a:ext cx="762000" cy="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5265" name="Text Box 91">
            <a:extLst>
              <a:ext uri="{FF2B5EF4-FFF2-40B4-BE49-F238E27FC236}">
                <a16:creationId xmlns:a16="http://schemas.microsoft.com/office/drawing/2014/main" id="{76A1BE39-E433-4AD2-9533-F1846AFD0683}"/>
              </a:ext>
            </a:extLst>
          </p:cNvPr>
          <p:cNvSpPr txBox="1">
            <a:spLocks noChangeArrowheads="1"/>
          </p:cNvSpPr>
          <p:nvPr/>
        </p:nvSpPr>
        <p:spPr bwMode="auto">
          <a:xfrm>
            <a:off x="8027988" y="1892300"/>
            <a:ext cx="88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b="1"/>
              <a:t>Basale</a:t>
            </a:r>
            <a:endParaRPr lang="it-IT" altLang="it-IT" sz="2000" b="1">
              <a:solidFill>
                <a:schemeClr val="bg1"/>
              </a:solidFill>
            </a:endParaRPr>
          </a:p>
        </p:txBody>
      </p:sp>
      <p:sp>
        <p:nvSpPr>
          <p:cNvPr id="95266" name="Text Box 92">
            <a:extLst>
              <a:ext uri="{FF2B5EF4-FFF2-40B4-BE49-F238E27FC236}">
                <a16:creationId xmlns:a16="http://schemas.microsoft.com/office/drawing/2014/main" id="{F9103882-FE2F-4799-A1CC-F2AC1F9B9A13}"/>
              </a:ext>
            </a:extLst>
          </p:cNvPr>
          <p:cNvSpPr txBox="1">
            <a:spLocks noChangeArrowheads="1"/>
          </p:cNvSpPr>
          <p:nvPr/>
        </p:nvSpPr>
        <p:spPr bwMode="auto">
          <a:xfrm>
            <a:off x="8002588" y="2643188"/>
            <a:ext cx="917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000" b="1"/>
              <a:t>Pacing</a:t>
            </a:r>
            <a:endParaRPr lang="it-IT" altLang="it-IT" sz="20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43162"/>
                                        </p:tgtEl>
                                        <p:attrNameLst>
                                          <p:attrName>style.visibility</p:attrName>
                                        </p:attrNameLst>
                                      </p:cBhvr>
                                      <p:to>
                                        <p:strVal val="visible"/>
                                      </p:to>
                                    </p:set>
                                    <p:animEffect transition="in" filter="wipe(right)">
                                      <p:cBhvr>
                                        <p:cTn id="7" dur="500"/>
                                        <p:tgtEl>
                                          <p:spTgt spid="1243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0850" name="Mitral_Flow.avi">
            <a:hlinkClick r:id="" action="ppaction://media"/>
            <a:extLst>
              <a:ext uri="{FF2B5EF4-FFF2-40B4-BE49-F238E27FC236}">
                <a16:creationId xmlns:a16="http://schemas.microsoft.com/office/drawing/2014/main" id="{9A27CC6E-3B04-470B-B556-9C519C4CE6AB}"/>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708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70850"/>
                </p:tgtEl>
              </p:cMediaNode>
            </p:video>
            <p:seq concurrent="1" nextAc="seek">
              <p:cTn id="8" restart="whenNotActive" fill="hold" evtFilter="cancelBubble" nodeType="interactiveSeq">
                <p:stCondLst>
                  <p:cond evt="onClick" delay="0">
                    <p:tgtEl>
                      <p:spTgt spid="187085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70850"/>
                                        </p:tgtEl>
                                      </p:cBhvr>
                                    </p:cmd>
                                  </p:childTnLst>
                                </p:cTn>
                              </p:par>
                            </p:childTnLst>
                          </p:cTn>
                        </p:par>
                      </p:childTnLst>
                    </p:cTn>
                  </p:par>
                </p:childTnLst>
              </p:cTn>
              <p:nextCondLst>
                <p:cond evt="onClick" delay="0">
                  <p:tgtEl>
                    <p:spTgt spid="1870850"/>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1874" name="Mitral_Regurg.avi">
            <a:hlinkClick r:id="" action="ppaction://media"/>
            <a:extLst>
              <a:ext uri="{FF2B5EF4-FFF2-40B4-BE49-F238E27FC236}">
                <a16:creationId xmlns:a16="http://schemas.microsoft.com/office/drawing/2014/main" id="{57E6AEB6-FDC8-4503-9557-CCCA30ED91F8}"/>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041400" y="342900"/>
            <a:ext cx="69215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718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71874"/>
                </p:tgtEl>
              </p:cMediaNode>
            </p:video>
            <p:seq concurrent="1" nextAc="seek">
              <p:cTn id="8" restart="whenNotActive" fill="hold" evtFilter="cancelBubble" nodeType="interactiveSeq">
                <p:stCondLst>
                  <p:cond evt="onClick" delay="0">
                    <p:tgtEl>
                      <p:spTgt spid="187187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71874"/>
                                        </p:tgtEl>
                                      </p:cBhvr>
                                    </p:cmd>
                                  </p:childTnLst>
                                </p:cTn>
                              </p:par>
                            </p:childTnLst>
                          </p:cTn>
                        </p:par>
                      </p:childTnLst>
                    </p:cTn>
                  </p:par>
                </p:childTnLst>
              </p:cTn>
              <p:nextCondLst>
                <p:cond evt="onClick" delay="0">
                  <p:tgtEl>
                    <p:spTgt spid="187187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2898" name="4-Chamber.avi">
            <a:hlinkClick r:id="" action="ppaction://media"/>
            <a:extLst>
              <a:ext uri="{FF2B5EF4-FFF2-40B4-BE49-F238E27FC236}">
                <a16:creationId xmlns:a16="http://schemas.microsoft.com/office/drawing/2014/main" id="{3CF40E1E-3388-495A-80B5-D45E4DF32EC6}"/>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728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72898"/>
                </p:tgtEl>
              </p:cMediaNode>
            </p:video>
            <p:seq concurrent="1" nextAc="seek">
              <p:cTn id="8" restart="whenNotActive" fill="hold" evtFilter="cancelBubble" nodeType="interactiveSeq">
                <p:stCondLst>
                  <p:cond evt="onClick" delay="0">
                    <p:tgtEl>
                      <p:spTgt spid="187289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72898"/>
                                        </p:tgtEl>
                                      </p:cBhvr>
                                    </p:cmd>
                                  </p:childTnLst>
                                </p:cTn>
                              </p:par>
                            </p:childTnLst>
                          </p:cTn>
                        </p:par>
                      </p:childTnLst>
                    </p:cTn>
                  </p:par>
                </p:childTnLst>
              </p:cTn>
              <p:nextCondLst>
                <p:cond evt="onClick" delay="0">
                  <p:tgtEl>
                    <p:spTgt spid="1872898"/>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1255426" name="Rectangle 2">
            <a:extLst>
              <a:ext uri="{FF2B5EF4-FFF2-40B4-BE49-F238E27FC236}">
                <a16:creationId xmlns:a16="http://schemas.microsoft.com/office/drawing/2014/main" id="{78702DFD-9C4E-4E00-9E94-BFE0EE239813}"/>
              </a:ext>
            </a:extLst>
          </p:cNvPr>
          <p:cNvSpPr>
            <a:spLocks noGrp="1" noChangeArrowheads="1"/>
          </p:cNvSpPr>
          <p:nvPr>
            <p:ph type="title"/>
          </p:nvPr>
        </p:nvSpPr>
        <p:spPr>
          <a:xfrm>
            <a:off x="685800" y="266700"/>
            <a:ext cx="7772400" cy="609600"/>
          </a:xfrm>
        </p:spPr>
        <p:txBody>
          <a:bodyPr/>
          <a:lstStyle/>
          <a:p>
            <a:pPr>
              <a:defRPr/>
            </a:pPr>
            <a:r>
              <a:rPr lang="en-US" altLang="it-IT">
                <a:latin typeface="Tempus Sans ITC" panose="04020404030D07020202" pitchFamily="82" charset="0"/>
              </a:rPr>
              <a:t>Riepilogando : ….</a:t>
            </a:r>
          </a:p>
        </p:txBody>
      </p:sp>
      <p:sp>
        <p:nvSpPr>
          <p:cNvPr id="1255427" name="Rectangle 3">
            <a:extLst>
              <a:ext uri="{FF2B5EF4-FFF2-40B4-BE49-F238E27FC236}">
                <a16:creationId xmlns:a16="http://schemas.microsoft.com/office/drawing/2014/main" id="{AFF78FE9-E881-4B69-8EAF-F342CC874B71}"/>
              </a:ext>
            </a:extLst>
          </p:cNvPr>
          <p:cNvSpPr>
            <a:spLocks noGrp="1" noChangeArrowheads="1"/>
          </p:cNvSpPr>
          <p:nvPr>
            <p:ph type="body" idx="1"/>
          </p:nvPr>
        </p:nvSpPr>
        <p:spPr>
          <a:xfrm>
            <a:off x="933450" y="723900"/>
            <a:ext cx="7721600" cy="4956175"/>
          </a:xfrm>
        </p:spPr>
        <p:txBody>
          <a:bodyPr/>
          <a:lstStyle/>
          <a:p>
            <a:pPr>
              <a:lnSpc>
                <a:spcPct val="110000"/>
              </a:lnSpc>
              <a:defRPr/>
            </a:pPr>
            <a:r>
              <a:rPr lang="en-US" altLang="it-IT" sz="2400" b="0">
                <a:latin typeface="Tempus Sans ITC" panose="04020404030D07020202" pitchFamily="82" charset="0"/>
              </a:rPr>
              <a:t>accertato che nello scompenso la funzione di pompa e’ sicuramente peggiorata da</a:t>
            </a:r>
            <a:r>
              <a:rPr lang="en-US" altLang="it-IT" sz="2400">
                <a:latin typeface="Tempus Sans ITC" panose="04020404030D07020202" pitchFamily="82" charset="0"/>
              </a:rPr>
              <a:t>: </a:t>
            </a:r>
            <a:r>
              <a:rPr lang="en-US" altLang="it-IT" sz="2400">
                <a:solidFill>
                  <a:srgbClr val="0066CC"/>
                </a:solidFill>
                <a:latin typeface="Tempus Sans ITC" panose="04020404030D07020202" pitchFamily="82" charset="0"/>
              </a:rPr>
              <a:t>ritardo di conduzione AV e IV (ritardata e scoordinata contrazione ventricolare sn.) </a:t>
            </a:r>
          </a:p>
          <a:p>
            <a:pPr>
              <a:lnSpc>
                <a:spcPct val="110000"/>
              </a:lnSpc>
              <a:defRPr/>
            </a:pPr>
            <a:r>
              <a:rPr lang="en-US" altLang="it-IT" sz="2400" b="0">
                <a:latin typeface="Tempus Sans ITC" panose="04020404030D07020202" pitchFamily="82" charset="0"/>
              </a:rPr>
              <a:t>accertato che la stimolazione elettrica biv migliora ,</a:t>
            </a:r>
            <a:r>
              <a:rPr lang="en-US" altLang="it-IT" sz="2400" b="0">
                <a:solidFill>
                  <a:srgbClr val="FF0000"/>
                </a:solidFill>
                <a:latin typeface="Tempus Sans ITC" panose="04020404030D07020202" pitchFamily="82" charset="0"/>
              </a:rPr>
              <a:t>in acuto,</a:t>
            </a:r>
            <a:r>
              <a:rPr lang="en-US" altLang="it-IT" sz="2400" b="0">
                <a:latin typeface="Tempus Sans ITC" panose="04020404030D07020202" pitchFamily="82" charset="0"/>
              </a:rPr>
              <a:t> la funzione di pompa mediante: </a:t>
            </a:r>
            <a:r>
              <a:rPr lang="en-US" altLang="it-IT" sz="2400" b="0">
                <a:solidFill>
                  <a:srgbClr val="0066CC"/>
                </a:solidFill>
                <a:latin typeface="Tempus Sans ITC" panose="04020404030D07020202" pitchFamily="82" charset="0"/>
              </a:rPr>
              <a:t>correzione</a:t>
            </a:r>
            <a:r>
              <a:rPr lang="en-US" altLang="it-IT" sz="2400">
                <a:solidFill>
                  <a:srgbClr val="0066CC"/>
                </a:solidFill>
                <a:latin typeface="Tempus Sans ITC" panose="04020404030D07020202" pitchFamily="82" charset="0"/>
              </a:rPr>
              <a:t> del sincronismo  elettro-meccanico AV ed IV(inter/intra)</a:t>
            </a:r>
            <a:endParaRPr lang="en-US" altLang="it-IT" i="0">
              <a:solidFill>
                <a:srgbClr val="0066CC"/>
              </a:solidFill>
              <a:latin typeface="Tempus Sans ITC" panose="04020404030D07020202" pitchFamily="82" charset="0"/>
            </a:endParaRPr>
          </a:p>
          <a:p>
            <a:pPr lvl="1">
              <a:lnSpc>
                <a:spcPct val="110000"/>
              </a:lnSpc>
              <a:buFontTx/>
              <a:buNone/>
              <a:defRPr/>
            </a:pPr>
            <a:r>
              <a:rPr lang="en-US" altLang="it-IT">
                <a:solidFill>
                  <a:srgbClr val="FF0000"/>
                </a:solidFill>
                <a:latin typeface="Tempus Sans ITC" panose="04020404030D07020202" pitchFamily="82" charset="0"/>
              </a:rPr>
              <a:t>       </a:t>
            </a:r>
            <a:r>
              <a:rPr lang="en-US" altLang="it-IT">
                <a:solidFill>
                  <a:srgbClr val="FFFF00"/>
                </a:solidFill>
                <a:effectLst/>
                <a:latin typeface="Tempus Sans ITC" panose="04020404030D07020202" pitchFamily="82" charset="0"/>
              </a:rPr>
              <a:t>RESTAVA DA DIMOSTRARE L’EFFICACIA ANCHE A LUNGO TERMINE, SU :</a:t>
            </a:r>
            <a:endParaRPr lang="en-US" altLang="it-IT" i="1">
              <a:solidFill>
                <a:srgbClr val="FFFF00"/>
              </a:solidFill>
              <a:effectLst/>
              <a:latin typeface="Tempus Sans ITC" panose="04020404030D07020202" pitchFamily="82" charset="0"/>
            </a:endParaRPr>
          </a:p>
          <a:p>
            <a:pPr lvl="1">
              <a:lnSpc>
                <a:spcPct val="110000"/>
              </a:lnSpc>
              <a:buFontTx/>
              <a:buNone/>
              <a:defRPr/>
            </a:pPr>
            <a:r>
              <a:rPr lang="en-US" altLang="it-IT">
                <a:latin typeface="Tempus Sans ITC" panose="04020404030D07020202" pitchFamily="82" charset="0"/>
              </a:rPr>
              <a:t>-parmetri clinici  (cl.NYHA, qualita’ della vita/ospedalizzazione)</a:t>
            </a:r>
          </a:p>
          <a:p>
            <a:pPr lvl="1">
              <a:lnSpc>
                <a:spcPct val="110000"/>
              </a:lnSpc>
              <a:buFontTx/>
              <a:buNone/>
              <a:defRPr/>
            </a:pPr>
            <a:r>
              <a:rPr lang="en-US" altLang="it-IT">
                <a:latin typeface="Tempus Sans ITC" panose="04020404030D07020202" pitchFamily="82" charset="0"/>
              </a:rPr>
              <a:t>-parametri funzionali(FE,metabolismo di O2)</a:t>
            </a:r>
          </a:p>
          <a:p>
            <a:pPr lvl="1">
              <a:lnSpc>
                <a:spcPct val="110000"/>
              </a:lnSpc>
              <a:buFontTx/>
              <a:buNone/>
              <a:defRPr/>
            </a:pPr>
            <a:r>
              <a:rPr lang="en-US" altLang="it-IT">
                <a:latin typeface="Tempus Sans ITC" panose="04020404030D07020202" pitchFamily="82" charset="0"/>
              </a:rPr>
              <a:t>-rimodelamento meccanico e bioumorale  </a:t>
            </a:r>
          </a:p>
          <a:p>
            <a:pPr lvl="1">
              <a:lnSpc>
                <a:spcPct val="110000"/>
              </a:lnSpc>
              <a:buFontTx/>
              <a:buNone/>
              <a:defRPr/>
            </a:pPr>
            <a:r>
              <a:rPr lang="en-US" altLang="it-IT">
                <a:latin typeface="Tempus Sans ITC" panose="04020404030D07020202" pitchFamily="82" charset="0"/>
              </a:rPr>
              <a:t>- </a:t>
            </a:r>
            <a:r>
              <a:rPr lang="en-US" altLang="it-IT" i="1">
                <a:solidFill>
                  <a:srgbClr val="FF9900"/>
                </a:solidFill>
                <a:latin typeface="Tempus Sans ITC" panose="04020404030D07020202" pitchFamily="82" charset="0"/>
              </a:rPr>
              <a:t>sopravvivenza</a:t>
            </a:r>
            <a:r>
              <a:rPr lang="en-US" altLang="it-IT" sz="2800" i="1">
                <a:solidFill>
                  <a:srgbClr val="FF9900"/>
                </a:solidFill>
                <a:latin typeface="Tempus Sans ITC" panose="04020404030D07020202" pitchFamily="82" charset="0"/>
              </a:rPr>
              <a:t> </a:t>
            </a:r>
            <a:r>
              <a:rPr lang="en-US" altLang="it-IT">
                <a:solidFill>
                  <a:srgbClr val="FF9900"/>
                </a:solidFill>
                <a:latin typeface="Tempus Sans ITC" panose="04020404030D07020202" pitchFamily="82" charset="0"/>
              </a:rPr>
              <a:t> </a:t>
            </a:r>
          </a:p>
          <a:p>
            <a:pPr lvl="1">
              <a:lnSpc>
                <a:spcPct val="110000"/>
              </a:lnSpc>
              <a:buFontTx/>
              <a:buNone/>
              <a:defRPr/>
            </a:pPr>
            <a:r>
              <a:rPr lang="en-US" altLang="it-IT" sz="2000">
                <a:solidFill>
                  <a:srgbClr val="FFFF00"/>
                </a:solidFill>
                <a:latin typeface="Tempus Sans ITC" panose="04020404030D07020202" pitchFamily="82" charset="0"/>
              </a:rPr>
              <a:t>    </a:t>
            </a:r>
          </a:p>
        </p:txBody>
      </p:sp>
      <p:sp>
        <p:nvSpPr>
          <p:cNvPr id="100356" name="AutoShape 4">
            <a:extLst>
              <a:ext uri="{FF2B5EF4-FFF2-40B4-BE49-F238E27FC236}">
                <a16:creationId xmlns:a16="http://schemas.microsoft.com/office/drawing/2014/main" id="{6984C217-D68E-43C9-AFB3-6B12E811D67E}"/>
              </a:ext>
            </a:extLst>
          </p:cNvPr>
          <p:cNvSpPr>
            <a:spLocks noChangeArrowheads="1"/>
          </p:cNvSpPr>
          <p:nvPr/>
        </p:nvSpPr>
        <p:spPr bwMode="auto">
          <a:xfrm>
            <a:off x="971550" y="5276850"/>
            <a:ext cx="976313" cy="485775"/>
          </a:xfrm>
          <a:prstGeom prst="rightArrow">
            <a:avLst>
              <a:gd name="adj1" fmla="val 50000"/>
              <a:gd name="adj2" fmla="val 50245"/>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2800" b="1" i="1">
                <a:solidFill>
                  <a:srgbClr val="0066CC"/>
                </a:solidFill>
                <a:latin typeface="Tempus Sans ITC" panose="04020404030D07020202" pitchFamily="82" charset="0"/>
              </a:rPr>
              <a:t> </a:t>
            </a:r>
            <a:endParaRPr lang="it-IT" altLang="it-IT" sz="2800" b="1" i="1">
              <a:solidFill>
                <a:srgbClr val="0066CC"/>
              </a:solidFill>
              <a:latin typeface="Tempus Sans ITC" panose="04020404030D07020202" pitchFamily="82" charset="0"/>
            </a:endParaRPr>
          </a:p>
        </p:txBody>
      </p:sp>
      <p:sp>
        <p:nvSpPr>
          <p:cNvPr id="100357" name="AutoShape 5">
            <a:extLst>
              <a:ext uri="{FF2B5EF4-FFF2-40B4-BE49-F238E27FC236}">
                <a16:creationId xmlns:a16="http://schemas.microsoft.com/office/drawing/2014/main" id="{BFFD55A2-2BD6-42C4-B61D-5759BE3B1505}"/>
              </a:ext>
            </a:extLst>
          </p:cNvPr>
          <p:cNvSpPr>
            <a:spLocks noChangeArrowheads="1"/>
          </p:cNvSpPr>
          <p:nvPr/>
        </p:nvSpPr>
        <p:spPr bwMode="auto">
          <a:xfrm>
            <a:off x="342900" y="5067300"/>
            <a:ext cx="1098550" cy="908050"/>
          </a:xfrm>
          <a:prstGeom prst="rightArrow">
            <a:avLst>
              <a:gd name="adj1" fmla="val 29019"/>
              <a:gd name="adj2" fmla="val 68006"/>
            </a:avLst>
          </a:prstGeom>
          <a:noFill/>
          <a:ln w="127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5427">
                                            <p:txEl>
                                              <p:pRg st="0" end="0"/>
                                            </p:txEl>
                                          </p:spTgt>
                                        </p:tgtEl>
                                        <p:attrNameLst>
                                          <p:attrName>style.visibility</p:attrName>
                                        </p:attrNameLst>
                                      </p:cBhvr>
                                      <p:to>
                                        <p:strVal val="visible"/>
                                      </p:to>
                                    </p:set>
                                    <p:animEffect transition="in" filter="wipe(left)">
                                      <p:cBhvr>
                                        <p:cTn id="7" dur="500"/>
                                        <p:tgtEl>
                                          <p:spTgt spid="125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55427">
                                            <p:txEl>
                                              <p:pRg st="1" end="1"/>
                                            </p:txEl>
                                          </p:spTgt>
                                        </p:tgtEl>
                                        <p:attrNameLst>
                                          <p:attrName>style.visibility</p:attrName>
                                        </p:attrNameLst>
                                      </p:cBhvr>
                                      <p:to>
                                        <p:strVal val="visible"/>
                                      </p:to>
                                    </p:set>
                                    <p:animEffect transition="in" filter="wipe(left)">
                                      <p:cBhvr>
                                        <p:cTn id="12" dur="500"/>
                                        <p:tgtEl>
                                          <p:spTgt spid="1255427">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55427">
                                            <p:txEl>
                                              <p:pRg st="2" end="2"/>
                                            </p:txEl>
                                          </p:spTgt>
                                        </p:tgtEl>
                                        <p:attrNameLst>
                                          <p:attrName>style.visibility</p:attrName>
                                        </p:attrNameLst>
                                      </p:cBhvr>
                                      <p:to>
                                        <p:strVal val="visible"/>
                                      </p:to>
                                    </p:set>
                                    <p:animEffect transition="in" filter="wipe(left)">
                                      <p:cBhvr>
                                        <p:cTn id="15" dur="500"/>
                                        <p:tgtEl>
                                          <p:spTgt spid="1255427">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55427">
                                            <p:txEl>
                                              <p:pRg st="3" end="3"/>
                                            </p:txEl>
                                          </p:spTgt>
                                        </p:tgtEl>
                                        <p:attrNameLst>
                                          <p:attrName>style.visibility</p:attrName>
                                        </p:attrNameLst>
                                      </p:cBhvr>
                                      <p:to>
                                        <p:strVal val="visible"/>
                                      </p:to>
                                    </p:set>
                                    <p:animEffect transition="in" filter="wipe(left)">
                                      <p:cBhvr>
                                        <p:cTn id="18" dur="500"/>
                                        <p:tgtEl>
                                          <p:spTgt spid="1255427">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55427">
                                            <p:txEl>
                                              <p:pRg st="4" end="4"/>
                                            </p:txEl>
                                          </p:spTgt>
                                        </p:tgtEl>
                                        <p:attrNameLst>
                                          <p:attrName>style.visibility</p:attrName>
                                        </p:attrNameLst>
                                      </p:cBhvr>
                                      <p:to>
                                        <p:strVal val="visible"/>
                                      </p:to>
                                    </p:set>
                                    <p:animEffect transition="in" filter="wipe(left)">
                                      <p:cBhvr>
                                        <p:cTn id="21" dur="500"/>
                                        <p:tgtEl>
                                          <p:spTgt spid="1255427">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55427">
                                            <p:txEl>
                                              <p:pRg st="5" end="5"/>
                                            </p:txEl>
                                          </p:spTgt>
                                        </p:tgtEl>
                                        <p:attrNameLst>
                                          <p:attrName>style.visibility</p:attrName>
                                        </p:attrNameLst>
                                      </p:cBhvr>
                                      <p:to>
                                        <p:strVal val="visible"/>
                                      </p:to>
                                    </p:set>
                                    <p:animEffect transition="in" filter="wipe(left)">
                                      <p:cBhvr>
                                        <p:cTn id="24" dur="500"/>
                                        <p:tgtEl>
                                          <p:spTgt spid="1255427">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55427">
                                            <p:txEl>
                                              <p:pRg st="6" end="6"/>
                                            </p:txEl>
                                          </p:spTgt>
                                        </p:tgtEl>
                                        <p:attrNameLst>
                                          <p:attrName>style.visibility</p:attrName>
                                        </p:attrNameLst>
                                      </p:cBhvr>
                                      <p:to>
                                        <p:strVal val="visible"/>
                                      </p:to>
                                    </p:set>
                                    <p:animEffect transition="in" filter="wipe(left)">
                                      <p:cBhvr>
                                        <p:cTn id="27" dur="500"/>
                                        <p:tgtEl>
                                          <p:spTgt spid="1255427">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55427">
                                            <p:txEl>
                                              <p:pRg st="7" end="7"/>
                                            </p:txEl>
                                          </p:spTgt>
                                        </p:tgtEl>
                                        <p:attrNameLst>
                                          <p:attrName>style.visibility</p:attrName>
                                        </p:attrNameLst>
                                      </p:cBhvr>
                                      <p:to>
                                        <p:strVal val="visible"/>
                                      </p:to>
                                    </p:set>
                                    <p:animEffect transition="in" filter="wipe(left)">
                                      <p:cBhvr>
                                        <p:cTn id="30" dur="500"/>
                                        <p:tgtEl>
                                          <p:spTgt spid="12554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427"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F2ABE9D4-577D-4EAD-A007-B35243F94DCA}"/>
              </a:ext>
            </a:extLst>
          </p:cNvPr>
          <p:cNvSpPr>
            <a:spLocks noChangeArrowheads="1"/>
          </p:cNvSpPr>
          <p:nvPr/>
        </p:nvSpPr>
        <p:spPr bwMode="auto">
          <a:xfrm>
            <a:off x="0" y="1501775"/>
            <a:ext cx="9144000" cy="3211513"/>
          </a:xfrm>
          <a:prstGeom prst="rect">
            <a:avLst/>
          </a:prstGeom>
          <a:solidFill>
            <a:schemeClr val="tx2"/>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4000" b="1">
                <a:solidFill>
                  <a:srgbClr val="FFFF00"/>
                </a:solidFill>
              </a:rPr>
              <a:t>               </a:t>
            </a:r>
            <a:r>
              <a:rPr lang="it-IT" altLang="it-IT" sz="2800" b="1">
                <a:solidFill>
                  <a:srgbClr val="FFFF00"/>
                </a:solidFill>
                <a:latin typeface="Tempus Sans ITC" panose="04020404030D07020202" pitchFamily="82" charset="0"/>
              </a:rPr>
              <a:t>Evoluzione storica del </a:t>
            </a:r>
          </a:p>
          <a:p>
            <a:r>
              <a:rPr lang="it-IT" altLang="it-IT" sz="2800" b="1">
                <a:solidFill>
                  <a:srgbClr val="FFFF00"/>
                </a:solidFill>
                <a:latin typeface="Tempus Sans ITC" panose="04020404030D07020202" pitchFamily="82" charset="0"/>
              </a:rPr>
              <a:t>                trattamento elettrico</a:t>
            </a:r>
          </a:p>
          <a:p>
            <a:endParaRPr lang="it-IT" altLang="it-IT" sz="2800" b="1">
              <a:solidFill>
                <a:schemeClr val="bg1"/>
              </a:solidFill>
              <a:latin typeface="Tempus Sans ITC" panose="04020404030D07020202" pitchFamily="82" charset="0"/>
            </a:endParaRPr>
          </a:p>
          <a:p>
            <a:endParaRPr lang="it-IT" altLang="it-IT" sz="2800" b="1">
              <a:solidFill>
                <a:schemeClr val="bg1"/>
              </a:solidFill>
              <a:latin typeface="Tempus Sans ITC" panose="04020404030D07020202" pitchFamily="82" charset="0"/>
            </a:endParaRPr>
          </a:p>
          <a:p>
            <a:r>
              <a:rPr lang="it-IT" altLang="it-IT" sz="3600" b="1" i="1">
                <a:solidFill>
                  <a:schemeClr val="accent1"/>
                </a:solidFill>
                <a:latin typeface="Tempus Sans ITC" panose="04020404030D07020202" pitchFamily="82" charset="0"/>
              </a:rPr>
              <a:t>            </a:t>
            </a:r>
            <a:r>
              <a:rPr lang="it-IT" altLang="it-IT" sz="4000" b="1" i="1">
                <a:solidFill>
                  <a:schemeClr val="bg1"/>
                </a:solidFill>
                <a:latin typeface="Tempus Sans ITC" panose="04020404030D07020202" pitchFamily="82" charset="0"/>
              </a:rPr>
              <a:t>Risultati a medio-lungo termine</a:t>
            </a:r>
          </a:p>
          <a:p>
            <a:pPr algn="ctr"/>
            <a:endParaRPr lang="it-IT" altLang="it-IT" sz="4000" b="1" i="1">
              <a:solidFill>
                <a:srgbClr val="FFFF00"/>
              </a:solidFill>
              <a:latin typeface="Tempus Sans ITC" panose="04020404030D07020202" pitchFamily="8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0F02C90-A6BE-411B-824F-8E373296DB78}"/>
              </a:ext>
            </a:extLst>
          </p:cNvPr>
          <p:cNvSpPr>
            <a:spLocks noGrp="1" noChangeArrowheads="1"/>
          </p:cNvSpPr>
          <p:nvPr>
            <p:ph type="title"/>
          </p:nvPr>
        </p:nvSpPr>
        <p:spPr>
          <a:xfrm>
            <a:off x="541338" y="762000"/>
            <a:ext cx="8091487" cy="609600"/>
          </a:xfrm>
        </p:spPr>
        <p:txBody>
          <a:bodyPr/>
          <a:lstStyle/>
          <a:p>
            <a:pPr algn="ctr"/>
            <a:r>
              <a:rPr lang="it-IT" altLang="it-IT" sz="3600">
                <a:effectLst/>
              </a:rPr>
              <a:t>Risultati: Diametro cardiomiocitario</a:t>
            </a:r>
          </a:p>
        </p:txBody>
      </p:sp>
      <p:pic>
        <p:nvPicPr>
          <p:cNvPr id="10243" name="Picture 4" descr="emallume pre">
            <a:extLst>
              <a:ext uri="{FF2B5EF4-FFF2-40B4-BE49-F238E27FC236}">
                <a16:creationId xmlns:a16="http://schemas.microsoft.com/office/drawing/2014/main" id="{C84B9B21-BC45-48C6-BF38-D42BC0D4E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2051050"/>
            <a:ext cx="3460750" cy="3119438"/>
          </a:xfrm>
          <a:prstGeom prst="rect">
            <a:avLst/>
          </a:prstGeom>
          <a:solidFill>
            <a:schemeClr val="tx2"/>
          </a:solidFill>
          <a:ln w="38100">
            <a:solidFill>
              <a:schemeClr val="tx1"/>
            </a:solidFill>
            <a:miter lim="800000"/>
            <a:headEnd/>
            <a:tailEnd/>
          </a:ln>
        </p:spPr>
      </p:pic>
      <p:pic>
        <p:nvPicPr>
          <p:cNvPr id="10244" name="Picture 5" descr="emallume post">
            <a:extLst>
              <a:ext uri="{FF2B5EF4-FFF2-40B4-BE49-F238E27FC236}">
                <a16:creationId xmlns:a16="http://schemas.microsoft.com/office/drawing/2014/main" id="{71B8716A-BD7F-4259-96CD-CB06EC67B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027238"/>
            <a:ext cx="3448050" cy="3108325"/>
          </a:xfrm>
          <a:prstGeom prst="rect">
            <a:avLst/>
          </a:prstGeom>
          <a:solidFill>
            <a:schemeClr val="tx2"/>
          </a:solidFill>
          <a:ln w="38100">
            <a:solidFill>
              <a:schemeClr val="tx1"/>
            </a:solidFill>
            <a:miter lim="800000"/>
            <a:headEnd/>
            <a:tailEnd/>
          </a:ln>
        </p:spPr>
      </p:pic>
      <p:sp>
        <p:nvSpPr>
          <p:cNvPr id="10245" name="Text Box 6">
            <a:extLst>
              <a:ext uri="{FF2B5EF4-FFF2-40B4-BE49-F238E27FC236}">
                <a16:creationId xmlns:a16="http://schemas.microsoft.com/office/drawing/2014/main" id="{ADBA199B-2560-438D-88FA-B2300A2C3370}"/>
              </a:ext>
            </a:extLst>
          </p:cNvPr>
          <p:cNvSpPr txBox="1">
            <a:spLocks noChangeArrowheads="1"/>
          </p:cNvSpPr>
          <p:nvPr/>
        </p:nvSpPr>
        <p:spPr bwMode="auto">
          <a:xfrm>
            <a:off x="822325" y="5203825"/>
            <a:ext cx="348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a:solidFill>
                  <a:schemeClr val="bg1"/>
                </a:solidFill>
              </a:rPr>
              <a:t>Pre-CRT</a:t>
            </a:r>
          </a:p>
        </p:txBody>
      </p:sp>
      <p:sp>
        <p:nvSpPr>
          <p:cNvPr id="10246" name="Text Box 7">
            <a:extLst>
              <a:ext uri="{FF2B5EF4-FFF2-40B4-BE49-F238E27FC236}">
                <a16:creationId xmlns:a16="http://schemas.microsoft.com/office/drawing/2014/main" id="{875BD144-6517-441B-A3C4-A6EDCB2BEA69}"/>
              </a:ext>
            </a:extLst>
          </p:cNvPr>
          <p:cNvSpPr txBox="1">
            <a:spLocks noChangeArrowheads="1"/>
          </p:cNvSpPr>
          <p:nvPr/>
        </p:nvSpPr>
        <p:spPr bwMode="auto">
          <a:xfrm>
            <a:off x="4989513" y="5149850"/>
            <a:ext cx="3463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chemeClr val="bg1"/>
                </a:solidFill>
              </a:rPr>
              <a:t>6 mesi Post-CRT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39426" name="Rectangle 2">
            <a:extLst>
              <a:ext uri="{FF2B5EF4-FFF2-40B4-BE49-F238E27FC236}">
                <a16:creationId xmlns:a16="http://schemas.microsoft.com/office/drawing/2014/main" id="{76CEA484-F9F5-4D0D-8F47-599F4E8199BB}"/>
              </a:ext>
            </a:extLst>
          </p:cNvPr>
          <p:cNvSpPr>
            <a:spLocks noGrp="1" noChangeArrowheads="1"/>
          </p:cNvSpPr>
          <p:nvPr>
            <p:ph type="title"/>
          </p:nvPr>
        </p:nvSpPr>
        <p:spPr>
          <a:xfrm>
            <a:off x="304800" y="228600"/>
            <a:ext cx="8534400" cy="838200"/>
          </a:xfrm>
        </p:spPr>
        <p:txBody>
          <a:bodyPr/>
          <a:lstStyle/>
          <a:p>
            <a:pPr>
              <a:defRPr/>
            </a:pPr>
            <a:r>
              <a:rPr lang="fr-FR" altLang="it-IT" u="sng">
                <a:latin typeface="Tempus Sans ITC" panose="04020404030D07020202" pitchFamily="82" charset="0"/>
              </a:rPr>
              <a:t>Candidates to Cardiac Resynchronization Therapy</a:t>
            </a:r>
            <a:endParaRPr lang="fr-FR" altLang="it-IT" sz="2400" u="sng">
              <a:solidFill>
                <a:schemeClr val="tx1"/>
              </a:solidFill>
              <a:effectLst>
                <a:outerShdw blurRad="38100" dist="38100" dir="2700000" algn="tl">
                  <a:srgbClr val="FFFFFF"/>
                </a:outerShdw>
              </a:effectLst>
              <a:latin typeface="Tempus Sans ITC" panose="04020404030D07020202" pitchFamily="82" charset="0"/>
            </a:endParaRPr>
          </a:p>
        </p:txBody>
      </p:sp>
      <p:sp>
        <p:nvSpPr>
          <p:cNvPr id="1639427" name="Rectangle 3">
            <a:extLst>
              <a:ext uri="{FF2B5EF4-FFF2-40B4-BE49-F238E27FC236}">
                <a16:creationId xmlns:a16="http://schemas.microsoft.com/office/drawing/2014/main" id="{570C0864-8325-40CA-93F9-C968FD00D719}"/>
              </a:ext>
            </a:extLst>
          </p:cNvPr>
          <p:cNvSpPr>
            <a:spLocks noGrp="1" noChangeArrowheads="1"/>
          </p:cNvSpPr>
          <p:nvPr>
            <p:ph type="body" idx="1"/>
          </p:nvPr>
        </p:nvSpPr>
        <p:spPr>
          <a:xfrm>
            <a:off x="228600" y="1524000"/>
            <a:ext cx="8686800" cy="5181600"/>
          </a:xfrm>
        </p:spPr>
        <p:txBody>
          <a:bodyPr/>
          <a:lstStyle/>
          <a:p>
            <a:pPr marL="742950" lvl="1" indent="-285750">
              <a:lnSpc>
                <a:spcPct val="90000"/>
              </a:lnSpc>
              <a:defRPr/>
            </a:pPr>
            <a:r>
              <a:rPr lang="fr-FR" altLang="it-IT" sz="2000">
                <a:latin typeface="Tempus Sans ITC" panose="04020404030D07020202" pitchFamily="82" charset="0"/>
              </a:rPr>
              <a:t>CMD PRIMITIVE/POST-ISCHEMICHE</a:t>
            </a:r>
          </a:p>
          <a:p>
            <a:pPr marL="742950" lvl="1" indent="-285750">
              <a:lnSpc>
                <a:spcPct val="90000"/>
              </a:lnSpc>
              <a:defRPr/>
            </a:pPr>
            <a:r>
              <a:rPr lang="fr-FR" altLang="it-IT" sz="2000">
                <a:latin typeface="Tempus Sans ITC" panose="04020404030D07020202" pitchFamily="82" charset="0"/>
              </a:rPr>
              <a:t>NYHA class III/IV</a:t>
            </a:r>
          </a:p>
          <a:p>
            <a:pPr marL="742950" lvl="1" indent="-285750">
              <a:lnSpc>
                <a:spcPct val="90000"/>
              </a:lnSpc>
              <a:defRPr/>
            </a:pPr>
            <a:r>
              <a:rPr lang="fr-FR" altLang="it-IT" sz="2000">
                <a:latin typeface="Tempus Sans ITC" panose="04020404030D07020202" pitchFamily="82" charset="0"/>
              </a:rPr>
              <a:t>LVEF  </a:t>
            </a:r>
            <a:r>
              <a:rPr lang="fr-FR" altLang="it-IT" sz="2000" u="sng">
                <a:latin typeface="Tempus Sans ITC" panose="04020404030D07020202" pitchFamily="82" charset="0"/>
              </a:rPr>
              <a:t>&lt;</a:t>
            </a:r>
            <a:r>
              <a:rPr lang="fr-FR" altLang="it-IT" sz="2000">
                <a:latin typeface="Tempus Sans ITC" panose="04020404030D07020202" pitchFamily="82" charset="0"/>
              </a:rPr>
              <a:t>  35 %</a:t>
            </a:r>
          </a:p>
          <a:p>
            <a:pPr marL="742950" lvl="1" indent="-285750">
              <a:lnSpc>
                <a:spcPct val="90000"/>
              </a:lnSpc>
              <a:defRPr/>
            </a:pPr>
            <a:r>
              <a:rPr lang="fr-FR" altLang="it-IT" sz="2000">
                <a:latin typeface="Tempus Sans ITC" panose="04020404030D07020202" pitchFamily="82" charset="0"/>
              </a:rPr>
              <a:t>LVEDD  </a:t>
            </a:r>
            <a:r>
              <a:rPr lang="fr-FR" altLang="it-IT" sz="2000" u="sng">
                <a:latin typeface="Tempus Sans ITC" panose="04020404030D07020202" pitchFamily="82" charset="0"/>
              </a:rPr>
              <a:t>&gt;</a:t>
            </a:r>
            <a:r>
              <a:rPr lang="fr-FR" altLang="it-IT" sz="2000">
                <a:latin typeface="Tempus Sans ITC" panose="04020404030D07020202" pitchFamily="82" charset="0"/>
              </a:rPr>
              <a:t>  55 mm</a:t>
            </a:r>
          </a:p>
          <a:p>
            <a:pPr marL="742950" lvl="1" indent="-285750">
              <a:lnSpc>
                <a:spcPct val="90000"/>
              </a:lnSpc>
              <a:defRPr/>
            </a:pPr>
            <a:r>
              <a:rPr lang="fr-FR" altLang="it-IT" sz="2000">
                <a:latin typeface="Tempus Sans ITC" panose="04020404030D07020202" pitchFamily="82" charset="0"/>
              </a:rPr>
              <a:t>NON RESPONDERS A TERAPIA MEDICA OTTIMIZZATA</a:t>
            </a:r>
          </a:p>
          <a:p>
            <a:pPr marL="742950" lvl="1" indent="-285750">
              <a:lnSpc>
                <a:spcPct val="90000"/>
              </a:lnSpc>
              <a:buFontTx/>
              <a:buNone/>
              <a:defRPr/>
            </a:pPr>
            <a:endParaRPr lang="fr-FR" altLang="it-IT" sz="1400">
              <a:solidFill>
                <a:schemeClr val="tx1"/>
              </a:solidFill>
              <a:effectLst>
                <a:outerShdw blurRad="38100" dist="38100" dir="2700000" algn="tl">
                  <a:srgbClr val="FFFFFF"/>
                </a:outerShdw>
              </a:effectLst>
              <a:latin typeface="Tempus Sans ITC" panose="04020404030D07020202" pitchFamily="82" charset="0"/>
            </a:endParaRPr>
          </a:p>
          <a:p>
            <a:pPr marL="342900" indent="-342900">
              <a:lnSpc>
                <a:spcPct val="80000"/>
              </a:lnSpc>
              <a:defRPr/>
            </a:pPr>
            <a:r>
              <a:rPr lang="fr-FR" altLang="it-IT" sz="2400">
                <a:latin typeface="Tempus Sans ITC" panose="04020404030D07020202" pitchFamily="82" charset="0"/>
              </a:rPr>
              <a:t>Ventricular dyssynchrony</a:t>
            </a:r>
          </a:p>
          <a:p>
            <a:pPr marL="742950" lvl="1" indent="-285750">
              <a:lnSpc>
                <a:spcPct val="120000"/>
              </a:lnSpc>
              <a:defRPr/>
            </a:pPr>
            <a:r>
              <a:rPr lang="fr-FR" altLang="it-IT" sz="1800">
                <a:latin typeface="Tempus Sans ITC" panose="04020404030D07020202" pitchFamily="82" charset="0"/>
              </a:rPr>
              <a:t>QRS </a:t>
            </a:r>
            <a:r>
              <a:rPr lang="fr-FR" altLang="it-IT" sz="1800" u="sng">
                <a:latin typeface="Tempus Sans ITC" panose="04020404030D07020202" pitchFamily="82" charset="0"/>
              </a:rPr>
              <a:t>&gt;</a:t>
            </a:r>
            <a:r>
              <a:rPr lang="fr-FR" altLang="it-IT" sz="1800">
                <a:latin typeface="Tempus Sans ITC" panose="04020404030D07020202" pitchFamily="82" charset="0"/>
              </a:rPr>
              <a:t> 150 ms</a:t>
            </a:r>
            <a:endParaRPr lang="fr-FR" altLang="it-IT" sz="1800">
              <a:solidFill>
                <a:schemeClr val="tx1"/>
              </a:solidFill>
              <a:effectLst>
                <a:outerShdw blurRad="38100" dist="38100" dir="2700000" algn="tl">
                  <a:srgbClr val="FFFFFF"/>
                </a:outerShdw>
              </a:effectLst>
              <a:latin typeface="Tempus Sans ITC" panose="04020404030D07020202" pitchFamily="82" charset="0"/>
            </a:endParaRPr>
          </a:p>
          <a:p>
            <a:pPr marL="1143000" lvl="2" indent="-228600">
              <a:lnSpc>
                <a:spcPct val="120000"/>
              </a:lnSpc>
              <a:buFontTx/>
              <a:buNone/>
              <a:defRPr/>
            </a:pPr>
            <a:r>
              <a:rPr lang="fr-FR" altLang="it-IT" sz="1800">
                <a:latin typeface="Tempus Sans ITC" panose="04020404030D07020202" pitchFamily="82" charset="0"/>
              </a:rPr>
              <a:t>AND/OR</a:t>
            </a:r>
          </a:p>
          <a:p>
            <a:pPr marL="742950" lvl="1" indent="-285750">
              <a:lnSpc>
                <a:spcPct val="120000"/>
              </a:lnSpc>
              <a:defRPr/>
            </a:pPr>
            <a:r>
              <a:rPr lang="fr-FR" altLang="it-IT" sz="1800">
                <a:latin typeface="Tempus Sans ITC" panose="04020404030D07020202" pitchFamily="82" charset="0"/>
              </a:rPr>
              <a:t>QRS </a:t>
            </a:r>
            <a:r>
              <a:rPr lang="fr-FR" altLang="it-IT" sz="1800" u="sng">
                <a:latin typeface="Tempus Sans ITC" panose="04020404030D07020202" pitchFamily="82" charset="0"/>
              </a:rPr>
              <a:t>&gt;</a:t>
            </a:r>
            <a:r>
              <a:rPr lang="fr-FR" altLang="it-IT" sz="1800">
                <a:latin typeface="Tempus Sans ITC" panose="04020404030D07020202" pitchFamily="82" charset="0"/>
              </a:rPr>
              <a:t> 120 ms and &lt; 150 ms</a:t>
            </a:r>
          </a:p>
          <a:p>
            <a:pPr marL="742950" lvl="1" indent="-285750">
              <a:lnSpc>
                <a:spcPct val="90000"/>
              </a:lnSpc>
              <a:defRPr/>
            </a:pPr>
            <a:r>
              <a:rPr lang="fr-FR" altLang="it-IT" sz="2000">
                <a:latin typeface="Tempus Sans ITC" panose="04020404030D07020202" pitchFamily="82" charset="0"/>
              </a:rPr>
              <a:t>Echocardiografic Criteria</a:t>
            </a:r>
          </a:p>
          <a:p>
            <a:pPr marL="1143000" lvl="2" indent="-228600">
              <a:lnSpc>
                <a:spcPct val="90000"/>
              </a:lnSpc>
              <a:defRPr/>
            </a:pPr>
            <a:r>
              <a:rPr lang="en-US" altLang="it-IT" sz="3100">
                <a:solidFill>
                  <a:schemeClr val="accent1"/>
                </a:solidFill>
                <a:latin typeface="Tempus Sans ITC" panose="04020404030D07020202" pitchFamily="82" charset="0"/>
              </a:rPr>
              <a:t>aortic pre-ejection delay </a:t>
            </a:r>
            <a:r>
              <a:rPr lang="fr-FR" altLang="it-IT" sz="3100">
                <a:solidFill>
                  <a:schemeClr val="accent1"/>
                </a:solidFill>
                <a:latin typeface="Tempus Sans ITC" panose="04020404030D07020202" pitchFamily="82" charset="0"/>
              </a:rPr>
              <a:t> (&gt; 140 ms)</a:t>
            </a:r>
          </a:p>
          <a:p>
            <a:pPr marL="1143000" lvl="2" indent="-228600">
              <a:lnSpc>
                <a:spcPct val="90000"/>
              </a:lnSpc>
              <a:defRPr/>
            </a:pPr>
            <a:r>
              <a:rPr lang="en-US" altLang="it-IT" sz="3100">
                <a:solidFill>
                  <a:schemeClr val="accent1"/>
                </a:solidFill>
                <a:latin typeface="Tempus Sans ITC" panose="04020404030D07020202" pitchFamily="82" charset="0"/>
              </a:rPr>
              <a:t>interventricular mechanical delay </a:t>
            </a:r>
            <a:r>
              <a:rPr lang="fr-FR" altLang="it-IT" sz="3100">
                <a:solidFill>
                  <a:schemeClr val="accent1"/>
                </a:solidFill>
                <a:latin typeface="Tempus Sans ITC" panose="04020404030D07020202" pitchFamily="82" charset="0"/>
              </a:rPr>
              <a:t>(&gt; 40 ms)</a:t>
            </a:r>
          </a:p>
          <a:p>
            <a:pPr marL="1143000" lvl="2" indent="-228600">
              <a:lnSpc>
                <a:spcPct val="90000"/>
              </a:lnSpc>
              <a:defRPr/>
            </a:pPr>
            <a:r>
              <a:rPr lang="en-US" altLang="it-IT" sz="3100">
                <a:solidFill>
                  <a:schemeClr val="accent1"/>
                </a:solidFill>
                <a:latin typeface="Tempus Sans ITC" panose="04020404030D07020202" pitchFamily="82" charset="0"/>
              </a:rPr>
              <a:t>delayed activation of posterolateral LV-wall</a:t>
            </a:r>
            <a:endParaRPr lang="fr-FR" altLang="it-IT" sz="3100">
              <a:solidFill>
                <a:schemeClr val="accent1"/>
              </a:solidFill>
              <a:latin typeface="Tempus Sans ITC" panose="04020404030D07020202" pitchFamily="82" charset="0"/>
            </a:endParaRPr>
          </a:p>
        </p:txBody>
      </p:sp>
      <p:sp>
        <p:nvSpPr>
          <p:cNvPr id="1639428" name="Text Box 4">
            <a:extLst>
              <a:ext uri="{FF2B5EF4-FFF2-40B4-BE49-F238E27FC236}">
                <a16:creationId xmlns:a16="http://schemas.microsoft.com/office/drawing/2014/main" id="{EB6B8A26-A529-454A-9D4C-1B2C91CA4954}"/>
              </a:ext>
            </a:extLst>
          </p:cNvPr>
          <p:cNvSpPr txBox="1">
            <a:spLocks noChangeArrowheads="1"/>
          </p:cNvSpPr>
          <p:nvPr/>
        </p:nvSpPr>
        <p:spPr bwMode="auto">
          <a:xfrm>
            <a:off x="5524500" y="1689100"/>
            <a:ext cx="2552700" cy="469900"/>
          </a:xfrm>
          <a:prstGeom prst="rect">
            <a:avLst/>
          </a:prstGeom>
          <a:noFill/>
          <a:ln w="1270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rgbClr val="FF9900"/>
                </a:solidFill>
              </a:rPr>
              <a:t>INDICAZIONI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9428"/>
                                        </p:tgtEl>
                                        <p:attrNameLst>
                                          <p:attrName>style.visibility</p:attrName>
                                        </p:attrNameLst>
                                      </p:cBhvr>
                                      <p:to>
                                        <p:strVal val="visible"/>
                                      </p:to>
                                    </p:set>
                                    <p:animEffect transition="in" filter="dissolve">
                                      <p:cBhvr>
                                        <p:cTn id="7" dur="500"/>
                                        <p:tgtEl>
                                          <p:spTgt spid="1639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28"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2">
            <a:extLst>
              <a:ext uri="{FF2B5EF4-FFF2-40B4-BE49-F238E27FC236}">
                <a16:creationId xmlns:a16="http://schemas.microsoft.com/office/drawing/2014/main" id="{61B91DDE-70BD-40F0-9950-1999F8A96A0D}"/>
              </a:ext>
            </a:extLst>
          </p:cNvPr>
          <p:cNvSpPr>
            <a:spLocks noGrp="1" noChangeArrowheads="1"/>
          </p:cNvSpPr>
          <p:nvPr>
            <p:ph type="title"/>
          </p:nvPr>
        </p:nvSpPr>
        <p:spPr>
          <a:xfrm>
            <a:off x="685800" y="228600"/>
            <a:ext cx="7772400" cy="1143000"/>
          </a:xfrm>
        </p:spPr>
        <p:txBody>
          <a:bodyPr/>
          <a:lstStyle/>
          <a:p>
            <a:pPr>
              <a:defRPr/>
            </a:pPr>
            <a:r>
              <a:rPr lang="en-US" altLang="it-IT">
                <a:latin typeface="Tempus Sans ITC" panose="04020404030D07020202" pitchFamily="82" charset="0"/>
              </a:rPr>
              <a:t>CRT Randomized Trials’ Cumulative Enrollment</a:t>
            </a:r>
          </a:p>
        </p:txBody>
      </p:sp>
      <p:grpSp>
        <p:nvGrpSpPr>
          <p:cNvPr id="106499" name="Group 3">
            <a:extLst>
              <a:ext uri="{FF2B5EF4-FFF2-40B4-BE49-F238E27FC236}">
                <a16:creationId xmlns:a16="http://schemas.microsoft.com/office/drawing/2014/main" id="{BEF4BC14-8EC4-4584-90FD-28191EC630E9}"/>
              </a:ext>
            </a:extLst>
          </p:cNvPr>
          <p:cNvGrpSpPr>
            <a:grpSpLocks/>
          </p:cNvGrpSpPr>
          <p:nvPr/>
        </p:nvGrpSpPr>
        <p:grpSpPr bwMode="auto">
          <a:xfrm>
            <a:off x="611188" y="1827213"/>
            <a:ext cx="8134350" cy="4597400"/>
            <a:chOff x="385" y="1129"/>
            <a:chExt cx="5124" cy="2896"/>
          </a:xfrm>
        </p:grpSpPr>
        <p:sp>
          <p:nvSpPr>
            <p:cNvPr id="106500" name="Line 4">
              <a:extLst>
                <a:ext uri="{FF2B5EF4-FFF2-40B4-BE49-F238E27FC236}">
                  <a16:creationId xmlns:a16="http://schemas.microsoft.com/office/drawing/2014/main" id="{ECEA017E-C948-4BCB-B758-14607599457D}"/>
                </a:ext>
              </a:extLst>
            </p:cNvPr>
            <p:cNvSpPr>
              <a:spLocks noChangeShapeType="1"/>
            </p:cNvSpPr>
            <p:nvPr/>
          </p:nvSpPr>
          <p:spPr bwMode="auto">
            <a:xfrm>
              <a:off x="1251" y="2608"/>
              <a:ext cx="3999" cy="1"/>
            </a:xfrm>
            <a:prstGeom prst="line">
              <a:avLst/>
            </a:prstGeom>
            <a:noFill/>
            <a:ln w="11113">
              <a:solidFill>
                <a:srgbClr val="969696"/>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01" name="Line 5">
              <a:extLst>
                <a:ext uri="{FF2B5EF4-FFF2-40B4-BE49-F238E27FC236}">
                  <a16:creationId xmlns:a16="http://schemas.microsoft.com/office/drawing/2014/main" id="{E5FC74B7-71B2-4354-A128-2343F7308AD8}"/>
                </a:ext>
              </a:extLst>
            </p:cNvPr>
            <p:cNvSpPr>
              <a:spLocks noChangeShapeType="1"/>
            </p:cNvSpPr>
            <p:nvPr/>
          </p:nvSpPr>
          <p:spPr bwMode="auto">
            <a:xfrm>
              <a:off x="1251" y="2160"/>
              <a:ext cx="3999" cy="1"/>
            </a:xfrm>
            <a:prstGeom prst="line">
              <a:avLst/>
            </a:prstGeom>
            <a:noFill/>
            <a:ln w="11113">
              <a:solidFill>
                <a:srgbClr val="969696"/>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02" name="Line 6">
              <a:extLst>
                <a:ext uri="{FF2B5EF4-FFF2-40B4-BE49-F238E27FC236}">
                  <a16:creationId xmlns:a16="http://schemas.microsoft.com/office/drawing/2014/main" id="{3A0833F0-C745-4A37-9A82-3828B8DE79F1}"/>
                </a:ext>
              </a:extLst>
            </p:cNvPr>
            <p:cNvSpPr>
              <a:spLocks noChangeShapeType="1"/>
            </p:cNvSpPr>
            <p:nvPr/>
          </p:nvSpPr>
          <p:spPr bwMode="auto">
            <a:xfrm>
              <a:off x="1251" y="1704"/>
              <a:ext cx="3999" cy="1"/>
            </a:xfrm>
            <a:prstGeom prst="line">
              <a:avLst/>
            </a:prstGeom>
            <a:noFill/>
            <a:ln w="11113">
              <a:solidFill>
                <a:srgbClr val="969696"/>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03" name="Line 7">
              <a:extLst>
                <a:ext uri="{FF2B5EF4-FFF2-40B4-BE49-F238E27FC236}">
                  <a16:creationId xmlns:a16="http://schemas.microsoft.com/office/drawing/2014/main" id="{8C28DB11-0A48-4F9A-A79F-8C3246883235}"/>
                </a:ext>
              </a:extLst>
            </p:cNvPr>
            <p:cNvSpPr>
              <a:spLocks noChangeShapeType="1"/>
            </p:cNvSpPr>
            <p:nvPr/>
          </p:nvSpPr>
          <p:spPr bwMode="auto">
            <a:xfrm>
              <a:off x="1251" y="1256"/>
              <a:ext cx="3999" cy="1"/>
            </a:xfrm>
            <a:prstGeom prst="line">
              <a:avLst/>
            </a:prstGeom>
            <a:noFill/>
            <a:ln w="11113">
              <a:solidFill>
                <a:srgbClr val="969696"/>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04" name="Line 8">
              <a:extLst>
                <a:ext uri="{FF2B5EF4-FFF2-40B4-BE49-F238E27FC236}">
                  <a16:creationId xmlns:a16="http://schemas.microsoft.com/office/drawing/2014/main" id="{3A52250D-5D9C-4CFC-A4FB-436898EC7AE5}"/>
                </a:ext>
              </a:extLst>
            </p:cNvPr>
            <p:cNvSpPr>
              <a:spLocks noChangeShapeType="1"/>
            </p:cNvSpPr>
            <p:nvPr/>
          </p:nvSpPr>
          <p:spPr bwMode="auto">
            <a:xfrm>
              <a:off x="1251" y="1256"/>
              <a:ext cx="1" cy="180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05" name="Line 9">
              <a:extLst>
                <a:ext uri="{FF2B5EF4-FFF2-40B4-BE49-F238E27FC236}">
                  <a16:creationId xmlns:a16="http://schemas.microsoft.com/office/drawing/2014/main" id="{C55328BD-6527-4137-BEDC-C4C989649744}"/>
                </a:ext>
              </a:extLst>
            </p:cNvPr>
            <p:cNvSpPr>
              <a:spLocks noChangeShapeType="1"/>
            </p:cNvSpPr>
            <p:nvPr/>
          </p:nvSpPr>
          <p:spPr bwMode="auto">
            <a:xfrm>
              <a:off x="1207" y="3056"/>
              <a:ext cx="44"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06" name="Line 10">
              <a:extLst>
                <a:ext uri="{FF2B5EF4-FFF2-40B4-BE49-F238E27FC236}">
                  <a16:creationId xmlns:a16="http://schemas.microsoft.com/office/drawing/2014/main" id="{82C1F8DC-4F66-4B2A-B092-9E00A3ED3DC2}"/>
                </a:ext>
              </a:extLst>
            </p:cNvPr>
            <p:cNvSpPr>
              <a:spLocks noChangeShapeType="1"/>
            </p:cNvSpPr>
            <p:nvPr/>
          </p:nvSpPr>
          <p:spPr bwMode="auto">
            <a:xfrm>
              <a:off x="1207" y="2828"/>
              <a:ext cx="44"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07" name="Line 11">
              <a:extLst>
                <a:ext uri="{FF2B5EF4-FFF2-40B4-BE49-F238E27FC236}">
                  <a16:creationId xmlns:a16="http://schemas.microsoft.com/office/drawing/2014/main" id="{64979BE4-A4A2-4599-8A3C-5EAF5F31A536}"/>
                </a:ext>
              </a:extLst>
            </p:cNvPr>
            <p:cNvSpPr>
              <a:spLocks noChangeShapeType="1"/>
            </p:cNvSpPr>
            <p:nvPr/>
          </p:nvSpPr>
          <p:spPr bwMode="auto">
            <a:xfrm>
              <a:off x="1207" y="2608"/>
              <a:ext cx="44"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08" name="Line 12">
              <a:extLst>
                <a:ext uri="{FF2B5EF4-FFF2-40B4-BE49-F238E27FC236}">
                  <a16:creationId xmlns:a16="http://schemas.microsoft.com/office/drawing/2014/main" id="{72291C80-75AC-4944-9017-3080A91D12F6}"/>
                </a:ext>
              </a:extLst>
            </p:cNvPr>
            <p:cNvSpPr>
              <a:spLocks noChangeShapeType="1"/>
            </p:cNvSpPr>
            <p:nvPr/>
          </p:nvSpPr>
          <p:spPr bwMode="auto">
            <a:xfrm>
              <a:off x="1207" y="2380"/>
              <a:ext cx="44"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09" name="Line 13">
              <a:extLst>
                <a:ext uri="{FF2B5EF4-FFF2-40B4-BE49-F238E27FC236}">
                  <a16:creationId xmlns:a16="http://schemas.microsoft.com/office/drawing/2014/main" id="{63E03180-C642-4D6B-8380-F2B45938FCEA}"/>
                </a:ext>
              </a:extLst>
            </p:cNvPr>
            <p:cNvSpPr>
              <a:spLocks noChangeShapeType="1"/>
            </p:cNvSpPr>
            <p:nvPr/>
          </p:nvSpPr>
          <p:spPr bwMode="auto">
            <a:xfrm>
              <a:off x="1207" y="2160"/>
              <a:ext cx="44"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0" name="Line 14">
              <a:extLst>
                <a:ext uri="{FF2B5EF4-FFF2-40B4-BE49-F238E27FC236}">
                  <a16:creationId xmlns:a16="http://schemas.microsoft.com/office/drawing/2014/main" id="{655097FF-A337-4799-97D4-D4D0DFD6EC79}"/>
                </a:ext>
              </a:extLst>
            </p:cNvPr>
            <p:cNvSpPr>
              <a:spLocks noChangeShapeType="1"/>
            </p:cNvSpPr>
            <p:nvPr/>
          </p:nvSpPr>
          <p:spPr bwMode="auto">
            <a:xfrm>
              <a:off x="1207" y="1932"/>
              <a:ext cx="44"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1" name="Line 15">
              <a:extLst>
                <a:ext uri="{FF2B5EF4-FFF2-40B4-BE49-F238E27FC236}">
                  <a16:creationId xmlns:a16="http://schemas.microsoft.com/office/drawing/2014/main" id="{32C5DBBF-576B-4F22-9C90-3E3D887DE451}"/>
                </a:ext>
              </a:extLst>
            </p:cNvPr>
            <p:cNvSpPr>
              <a:spLocks noChangeShapeType="1"/>
            </p:cNvSpPr>
            <p:nvPr/>
          </p:nvSpPr>
          <p:spPr bwMode="auto">
            <a:xfrm>
              <a:off x="1207" y="1704"/>
              <a:ext cx="44"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2" name="Line 16">
              <a:extLst>
                <a:ext uri="{FF2B5EF4-FFF2-40B4-BE49-F238E27FC236}">
                  <a16:creationId xmlns:a16="http://schemas.microsoft.com/office/drawing/2014/main" id="{A92CCC3C-B595-421D-BBEE-9D6C67F52728}"/>
                </a:ext>
              </a:extLst>
            </p:cNvPr>
            <p:cNvSpPr>
              <a:spLocks noChangeShapeType="1"/>
            </p:cNvSpPr>
            <p:nvPr/>
          </p:nvSpPr>
          <p:spPr bwMode="auto">
            <a:xfrm>
              <a:off x="1207" y="1484"/>
              <a:ext cx="44"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3" name="Line 17">
              <a:extLst>
                <a:ext uri="{FF2B5EF4-FFF2-40B4-BE49-F238E27FC236}">
                  <a16:creationId xmlns:a16="http://schemas.microsoft.com/office/drawing/2014/main" id="{51B04778-4633-4F47-BE6E-130788FA66B5}"/>
                </a:ext>
              </a:extLst>
            </p:cNvPr>
            <p:cNvSpPr>
              <a:spLocks noChangeShapeType="1"/>
            </p:cNvSpPr>
            <p:nvPr/>
          </p:nvSpPr>
          <p:spPr bwMode="auto">
            <a:xfrm>
              <a:off x="1207" y="1256"/>
              <a:ext cx="44"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4" name="Line 18">
              <a:extLst>
                <a:ext uri="{FF2B5EF4-FFF2-40B4-BE49-F238E27FC236}">
                  <a16:creationId xmlns:a16="http://schemas.microsoft.com/office/drawing/2014/main" id="{FCD92CA5-AD53-49C5-9AA5-3969FBF89434}"/>
                </a:ext>
              </a:extLst>
            </p:cNvPr>
            <p:cNvSpPr>
              <a:spLocks noChangeShapeType="1"/>
            </p:cNvSpPr>
            <p:nvPr/>
          </p:nvSpPr>
          <p:spPr bwMode="auto">
            <a:xfrm>
              <a:off x="1193" y="3056"/>
              <a:ext cx="5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5" name="Line 19">
              <a:extLst>
                <a:ext uri="{FF2B5EF4-FFF2-40B4-BE49-F238E27FC236}">
                  <a16:creationId xmlns:a16="http://schemas.microsoft.com/office/drawing/2014/main" id="{BD182741-35EA-40F7-B553-A781A6DF388A}"/>
                </a:ext>
              </a:extLst>
            </p:cNvPr>
            <p:cNvSpPr>
              <a:spLocks noChangeShapeType="1"/>
            </p:cNvSpPr>
            <p:nvPr/>
          </p:nvSpPr>
          <p:spPr bwMode="auto">
            <a:xfrm>
              <a:off x="1193" y="2608"/>
              <a:ext cx="5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6" name="Line 20">
              <a:extLst>
                <a:ext uri="{FF2B5EF4-FFF2-40B4-BE49-F238E27FC236}">
                  <a16:creationId xmlns:a16="http://schemas.microsoft.com/office/drawing/2014/main" id="{06879CA8-21A7-49CD-AF3E-0DB38421372E}"/>
                </a:ext>
              </a:extLst>
            </p:cNvPr>
            <p:cNvSpPr>
              <a:spLocks noChangeShapeType="1"/>
            </p:cNvSpPr>
            <p:nvPr/>
          </p:nvSpPr>
          <p:spPr bwMode="auto">
            <a:xfrm>
              <a:off x="1193" y="2160"/>
              <a:ext cx="5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7" name="Line 21">
              <a:extLst>
                <a:ext uri="{FF2B5EF4-FFF2-40B4-BE49-F238E27FC236}">
                  <a16:creationId xmlns:a16="http://schemas.microsoft.com/office/drawing/2014/main" id="{2193B242-F655-4C6C-A4DE-A0C18BB6F54A}"/>
                </a:ext>
              </a:extLst>
            </p:cNvPr>
            <p:cNvSpPr>
              <a:spLocks noChangeShapeType="1"/>
            </p:cNvSpPr>
            <p:nvPr/>
          </p:nvSpPr>
          <p:spPr bwMode="auto">
            <a:xfrm>
              <a:off x="1193" y="1704"/>
              <a:ext cx="5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8" name="Line 22">
              <a:extLst>
                <a:ext uri="{FF2B5EF4-FFF2-40B4-BE49-F238E27FC236}">
                  <a16:creationId xmlns:a16="http://schemas.microsoft.com/office/drawing/2014/main" id="{F6220686-CE4B-4EC1-809B-77BA91037301}"/>
                </a:ext>
              </a:extLst>
            </p:cNvPr>
            <p:cNvSpPr>
              <a:spLocks noChangeShapeType="1"/>
            </p:cNvSpPr>
            <p:nvPr/>
          </p:nvSpPr>
          <p:spPr bwMode="auto">
            <a:xfrm>
              <a:off x="1193" y="1256"/>
              <a:ext cx="5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19" name="Line 23">
              <a:extLst>
                <a:ext uri="{FF2B5EF4-FFF2-40B4-BE49-F238E27FC236}">
                  <a16:creationId xmlns:a16="http://schemas.microsoft.com/office/drawing/2014/main" id="{907CB502-B6B0-42AB-BE09-15A61D281FC2}"/>
                </a:ext>
              </a:extLst>
            </p:cNvPr>
            <p:cNvSpPr>
              <a:spLocks noChangeShapeType="1"/>
            </p:cNvSpPr>
            <p:nvPr/>
          </p:nvSpPr>
          <p:spPr bwMode="auto">
            <a:xfrm>
              <a:off x="1251" y="3056"/>
              <a:ext cx="3999"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0" name="Line 24">
              <a:extLst>
                <a:ext uri="{FF2B5EF4-FFF2-40B4-BE49-F238E27FC236}">
                  <a16:creationId xmlns:a16="http://schemas.microsoft.com/office/drawing/2014/main" id="{355DC2BD-A010-4B7A-969C-504B39CE18CF}"/>
                </a:ext>
              </a:extLst>
            </p:cNvPr>
            <p:cNvSpPr>
              <a:spLocks noChangeShapeType="1"/>
            </p:cNvSpPr>
            <p:nvPr/>
          </p:nvSpPr>
          <p:spPr bwMode="auto">
            <a:xfrm>
              <a:off x="1316" y="3039"/>
              <a:ext cx="1" cy="1"/>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1" name="Line 25">
              <a:extLst>
                <a:ext uri="{FF2B5EF4-FFF2-40B4-BE49-F238E27FC236}">
                  <a16:creationId xmlns:a16="http://schemas.microsoft.com/office/drawing/2014/main" id="{0064FEC5-2550-4815-8C46-DADD884BF4BF}"/>
                </a:ext>
              </a:extLst>
            </p:cNvPr>
            <p:cNvSpPr>
              <a:spLocks noChangeShapeType="1"/>
            </p:cNvSpPr>
            <p:nvPr/>
          </p:nvSpPr>
          <p:spPr bwMode="auto">
            <a:xfrm flipV="1">
              <a:off x="1316" y="3014"/>
              <a:ext cx="466" cy="25"/>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2" name="Line 26">
              <a:extLst>
                <a:ext uri="{FF2B5EF4-FFF2-40B4-BE49-F238E27FC236}">
                  <a16:creationId xmlns:a16="http://schemas.microsoft.com/office/drawing/2014/main" id="{4F8B026D-06B7-47E8-8A3B-74271E2808A0}"/>
                </a:ext>
              </a:extLst>
            </p:cNvPr>
            <p:cNvSpPr>
              <a:spLocks noChangeShapeType="1"/>
            </p:cNvSpPr>
            <p:nvPr/>
          </p:nvSpPr>
          <p:spPr bwMode="auto">
            <a:xfrm>
              <a:off x="1782" y="3014"/>
              <a:ext cx="1" cy="1"/>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3" name="Line 27">
              <a:extLst>
                <a:ext uri="{FF2B5EF4-FFF2-40B4-BE49-F238E27FC236}">
                  <a16:creationId xmlns:a16="http://schemas.microsoft.com/office/drawing/2014/main" id="{EA2BBA40-EBA2-4B63-8CBD-9F182FA84DE4}"/>
                </a:ext>
              </a:extLst>
            </p:cNvPr>
            <p:cNvSpPr>
              <a:spLocks noChangeShapeType="1"/>
            </p:cNvSpPr>
            <p:nvPr/>
          </p:nvSpPr>
          <p:spPr bwMode="auto">
            <a:xfrm flipV="1">
              <a:off x="1782" y="2989"/>
              <a:ext cx="138" cy="25"/>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4" name="Line 28">
              <a:extLst>
                <a:ext uri="{FF2B5EF4-FFF2-40B4-BE49-F238E27FC236}">
                  <a16:creationId xmlns:a16="http://schemas.microsoft.com/office/drawing/2014/main" id="{D93285D8-6636-4D77-BADC-5312BF39B8F7}"/>
                </a:ext>
              </a:extLst>
            </p:cNvPr>
            <p:cNvSpPr>
              <a:spLocks noChangeShapeType="1"/>
            </p:cNvSpPr>
            <p:nvPr/>
          </p:nvSpPr>
          <p:spPr bwMode="auto">
            <a:xfrm>
              <a:off x="1920" y="2989"/>
              <a:ext cx="1" cy="1"/>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5" name="Line 29">
              <a:extLst>
                <a:ext uri="{FF2B5EF4-FFF2-40B4-BE49-F238E27FC236}">
                  <a16:creationId xmlns:a16="http://schemas.microsoft.com/office/drawing/2014/main" id="{3EBD1E84-6A09-4E98-AB3B-57FB78EBAA7E}"/>
                </a:ext>
              </a:extLst>
            </p:cNvPr>
            <p:cNvSpPr>
              <a:spLocks noChangeShapeType="1"/>
            </p:cNvSpPr>
            <p:nvPr/>
          </p:nvSpPr>
          <p:spPr bwMode="auto">
            <a:xfrm flipV="1">
              <a:off x="1920" y="2786"/>
              <a:ext cx="531" cy="203"/>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6" name="Line 30">
              <a:extLst>
                <a:ext uri="{FF2B5EF4-FFF2-40B4-BE49-F238E27FC236}">
                  <a16:creationId xmlns:a16="http://schemas.microsoft.com/office/drawing/2014/main" id="{5A246AE1-197D-4842-9338-AFE72734C366}"/>
                </a:ext>
              </a:extLst>
            </p:cNvPr>
            <p:cNvSpPr>
              <a:spLocks noChangeShapeType="1"/>
            </p:cNvSpPr>
            <p:nvPr/>
          </p:nvSpPr>
          <p:spPr bwMode="auto">
            <a:xfrm>
              <a:off x="2451" y="2786"/>
              <a:ext cx="1" cy="1"/>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7" name="Line 31">
              <a:extLst>
                <a:ext uri="{FF2B5EF4-FFF2-40B4-BE49-F238E27FC236}">
                  <a16:creationId xmlns:a16="http://schemas.microsoft.com/office/drawing/2014/main" id="{4DAC1040-5B8B-4F93-B63E-E3FB5BABCA6F}"/>
                </a:ext>
              </a:extLst>
            </p:cNvPr>
            <p:cNvSpPr>
              <a:spLocks noChangeShapeType="1"/>
            </p:cNvSpPr>
            <p:nvPr/>
          </p:nvSpPr>
          <p:spPr bwMode="auto">
            <a:xfrm flipV="1">
              <a:off x="2451" y="2684"/>
              <a:ext cx="196" cy="102"/>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8" name="Line 32">
              <a:extLst>
                <a:ext uri="{FF2B5EF4-FFF2-40B4-BE49-F238E27FC236}">
                  <a16:creationId xmlns:a16="http://schemas.microsoft.com/office/drawing/2014/main" id="{A107F11A-0A89-49A8-B3F8-1AEE69237001}"/>
                </a:ext>
              </a:extLst>
            </p:cNvPr>
            <p:cNvSpPr>
              <a:spLocks noChangeShapeType="1"/>
            </p:cNvSpPr>
            <p:nvPr/>
          </p:nvSpPr>
          <p:spPr bwMode="auto">
            <a:xfrm>
              <a:off x="2647" y="2684"/>
              <a:ext cx="7" cy="1"/>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29" name="Line 33">
              <a:extLst>
                <a:ext uri="{FF2B5EF4-FFF2-40B4-BE49-F238E27FC236}">
                  <a16:creationId xmlns:a16="http://schemas.microsoft.com/office/drawing/2014/main" id="{F733D374-8F4F-47E2-913D-D06D9461EE35}"/>
                </a:ext>
              </a:extLst>
            </p:cNvPr>
            <p:cNvSpPr>
              <a:spLocks noChangeShapeType="1"/>
            </p:cNvSpPr>
            <p:nvPr/>
          </p:nvSpPr>
          <p:spPr bwMode="auto">
            <a:xfrm flipV="1">
              <a:off x="2654" y="2524"/>
              <a:ext cx="465" cy="160"/>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30" name="Line 34">
              <a:extLst>
                <a:ext uri="{FF2B5EF4-FFF2-40B4-BE49-F238E27FC236}">
                  <a16:creationId xmlns:a16="http://schemas.microsoft.com/office/drawing/2014/main" id="{FC4CFB16-8143-4818-9D84-68BA10EFD4A2}"/>
                </a:ext>
              </a:extLst>
            </p:cNvPr>
            <p:cNvSpPr>
              <a:spLocks noChangeShapeType="1"/>
            </p:cNvSpPr>
            <p:nvPr/>
          </p:nvSpPr>
          <p:spPr bwMode="auto">
            <a:xfrm>
              <a:off x="3119" y="2524"/>
              <a:ext cx="1" cy="1"/>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31" name="Line 35">
              <a:extLst>
                <a:ext uri="{FF2B5EF4-FFF2-40B4-BE49-F238E27FC236}">
                  <a16:creationId xmlns:a16="http://schemas.microsoft.com/office/drawing/2014/main" id="{7652CC79-A942-4DF7-8476-0FA17AA56350}"/>
                </a:ext>
              </a:extLst>
            </p:cNvPr>
            <p:cNvSpPr>
              <a:spLocks noChangeShapeType="1"/>
            </p:cNvSpPr>
            <p:nvPr/>
          </p:nvSpPr>
          <p:spPr bwMode="auto">
            <a:xfrm flipV="1">
              <a:off x="3119" y="2482"/>
              <a:ext cx="197" cy="42"/>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32" name="Line 36">
              <a:extLst>
                <a:ext uri="{FF2B5EF4-FFF2-40B4-BE49-F238E27FC236}">
                  <a16:creationId xmlns:a16="http://schemas.microsoft.com/office/drawing/2014/main" id="{6C7CDB44-53DB-4F17-9610-EC52AEB589A2}"/>
                </a:ext>
              </a:extLst>
            </p:cNvPr>
            <p:cNvSpPr>
              <a:spLocks noChangeShapeType="1"/>
            </p:cNvSpPr>
            <p:nvPr/>
          </p:nvSpPr>
          <p:spPr bwMode="auto">
            <a:xfrm>
              <a:off x="3316" y="2482"/>
              <a:ext cx="1" cy="1"/>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33" name="Line 37">
              <a:extLst>
                <a:ext uri="{FF2B5EF4-FFF2-40B4-BE49-F238E27FC236}">
                  <a16:creationId xmlns:a16="http://schemas.microsoft.com/office/drawing/2014/main" id="{A560C937-0B61-4554-9080-B2ECBE75C2A2}"/>
                </a:ext>
              </a:extLst>
            </p:cNvPr>
            <p:cNvSpPr>
              <a:spLocks noChangeShapeType="1"/>
            </p:cNvSpPr>
            <p:nvPr/>
          </p:nvSpPr>
          <p:spPr bwMode="auto">
            <a:xfrm flipV="1">
              <a:off x="3316" y="1797"/>
              <a:ext cx="465" cy="685"/>
            </a:xfrm>
            <a:prstGeom prst="line">
              <a:avLst/>
            </a:prstGeom>
            <a:noFill/>
            <a:ln w="34925">
              <a:solidFill>
                <a:srgbClr val="CCCC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34" name="Rectangle 38">
              <a:extLst>
                <a:ext uri="{FF2B5EF4-FFF2-40B4-BE49-F238E27FC236}">
                  <a16:creationId xmlns:a16="http://schemas.microsoft.com/office/drawing/2014/main" id="{3C88A7C9-8C2B-46D3-B30C-423F479F905F}"/>
                </a:ext>
              </a:extLst>
            </p:cNvPr>
            <p:cNvSpPr>
              <a:spLocks noChangeArrowheads="1"/>
            </p:cNvSpPr>
            <p:nvPr/>
          </p:nvSpPr>
          <p:spPr bwMode="auto">
            <a:xfrm>
              <a:off x="3912" y="1704"/>
              <a:ext cx="22" cy="1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35" name="Freeform 39">
              <a:extLst>
                <a:ext uri="{FF2B5EF4-FFF2-40B4-BE49-F238E27FC236}">
                  <a16:creationId xmlns:a16="http://schemas.microsoft.com/office/drawing/2014/main" id="{324A679F-7D0C-40EE-A56B-69E54CBDD160}"/>
                </a:ext>
              </a:extLst>
            </p:cNvPr>
            <p:cNvSpPr>
              <a:spLocks/>
            </p:cNvSpPr>
            <p:nvPr/>
          </p:nvSpPr>
          <p:spPr bwMode="auto">
            <a:xfrm>
              <a:off x="3905" y="1695"/>
              <a:ext cx="51" cy="34"/>
            </a:xfrm>
            <a:custGeom>
              <a:avLst/>
              <a:gdLst>
                <a:gd name="T0" fmla="*/ 0 w 51"/>
                <a:gd name="T1" fmla="*/ 9 h 34"/>
                <a:gd name="T2" fmla="*/ 43 w 51"/>
                <a:gd name="T3" fmla="*/ 0 h 34"/>
                <a:gd name="T4" fmla="*/ 51 w 51"/>
                <a:gd name="T5" fmla="*/ 26 h 34"/>
                <a:gd name="T6" fmla="*/ 7 w 51"/>
                <a:gd name="T7" fmla="*/ 34 h 34"/>
                <a:gd name="T8" fmla="*/ 0 w 51"/>
                <a:gd name="T9" fmla="*/ 9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34">
                  <a:moveTo>
                    <a:pt x="0" y="9"/>
                  </a:moveTo>
                  <a:lnTo>
                    <a:pt x="43" y="0"/>
                  </a:lnTo>
                  <a:lnTo>
                    <a:pt x="51" y="26"/>
                  </a:lnTo>
                  <a:lnTo>
                    <a:pt x="7" y="34"/>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36" name="Freeform 40">
              <a:extLst>
                <a:ext uri="{FF2B5EF4-FFF2-40B4-BE49-F238E27FC236}">
                  <a16:creationId xmlns:a16="http://schemas.microsoft.com/office/drawing/2014/main" id="{DF635F6A-169F-40B4-83C7-EA3C7418A154}"/>
                </a:ext>
              </a:extLst>
            </p:cNvPr>
            <p:cNvSpPr>
              <a:spLocks/>
            </p:cNvSpPr>
            <p:nvPr/>
          </p:nvSpPr>
          <p:spPr bwMode="auto">
            <a:xfrm>
              <a:off x="4036" y="1662"/>
              <a:ext cx="43" cy="33"/>
            </a:xfrm>
            <a:custGeom>
              <a:avLst/>
              <a:gdLst>
                <a:gd name="T0" fmla="*/ 0 w 43"/>
                <a:gd name="T1" fmla="*/ 8 h 33"/>
                <a:gd name="T2" fmla="*/ 36 w 43"/>
                <a:gd name="T3" fmla="*/ 0 h 33"/>
                <a:gd name="T4" fmla="*/ 43 w 43"/>
                <a:gd name="T5" fmla="*/ 25 h 33"/>
                <a:gd name="T6" fmla="*/ 7 w 43"/>
                <a:gd name="T7" fmla="*/ 33 h 33"/>
                <a:gd name="T8" fmla="*/ 0 w 43"/>
                <a:gd name="T9" fmla="*/ 8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33">
                  <a:moveTo>
                    <a:pt x="0" y="8"/>
                  </a:moveTo>
                  <a:lnTo>
                    <a:pt x="36" y="0"/>
                  </a:lnTo>
                  <a:lnTo>
                    <a:pt x="43" y="25"/>
                  </a:lnTo>
                  <a:lnTo>
                    <a:pt x="7" y="33"/>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37" name="Freeform 41">
              <a:extLst>
                <a:ext uri="{FF2B5EF4-FFF2-40B4-BE49-F238E27FC236}">
                  <a16:creationId xmlns:a16="http://schemas.microsoft.com/office/drawing/2014/main" id="{46AC88BD-DE28-4276-B474-A6BB829CA45C}"/>
                </a:ext>
              </a:extLst>
            </p:cNvPr>
            <p:cNvSpPr>
              <a:spLocks/>
            </p:cNvSpPr>
            <p:nvPr/>
          </p:nvSpPr>
          <p:spPr bwMode="auto">
            <a:xfrm>
              <a:off x="4159" y="1619"/>
              <a:ext cx="51" cy="43"/>
            </a:xfrm>
            <a:custGeom>
              <a:avLst/>
              <a:gdLst>
                <a:gd name="T0" fmla="*/ 0 w 51"/>
                <a:gd name="T1" fmla="*/ 17 h 43"/>
                <a:gd name="T2" fmla="*/ 44 w 51"/>
                <a:gd name="T3" fmla="*/ 0 h 43"/>
                <a:gd name="T4" fmla="*/ 51 w 51"/>
                <a:gd name="T5" fmla="*/ 26 h 43"/>
                <a:gd name="T6" fmla="*/ 7 w 51"/>
                <a:gd name="T7" fmla="*/ 43 h 43"/>
                <a:gd name="T8" fmla="*/ 0 w 51"/>
                <a:gd name="T9" fmla="*/ 17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3">
                  <a:moveTo>
                    <a:pt x="0" y="17"/>
                  </a:moveTo>
                  <a:lnTo>
                    <a:pt x="44" y="0"/>
                  </a:lnTo>
                  <a:lnTo>
                    <a:pt x="51" y="26"/>
                  </a:lnTo>
                  <a:lnTo>
                    <a:pt x="7" y="43"/>
                  </a:lnTo>
                  <a:lnTo>
                    <a:pt x="0"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38" name="Freeform 42">
              <a:extLst>
                <a:ext uri="{FF2B5EF4-FFF2-40B4-BE49-F238E27FC236}">
                  <a16:creationId xmlns:a16="http://schemas.microsoft.com/office/drawing/2014/main" id="{C75404B3-FED3-472C-A2A8-A0D315BF1D14}"/>
                </a:ext>
              </a:extLst>
            </p:cNvPr>
            <p:cNvSpPr>
              <a:spLocks/>
            </p:cNvSpPr>
            <p:nvPr/>
          </p:nvSpPr>
          <p:spPr bwMode="auto">
            <a:xfrm>
              <a:off x="4290" y="1586"/>
              <a:ext cx="51" cy="42"/>
            </a:xfrm>
            <a:custGeom>
              <a:avLst/>
              <a:gdLst>
                <a:gd name="T0" fmla="*/ 0 w 51"/>
                <a:gd name="T1" fmla="*/ 16 h 42"/>
                <a:gd name="T2" fmla="*/ 44 w 51"/>
                <a:gd name="T3" fmla="*/ 0 h 42"/>
                <a:gd name="T4" fmla="*/ 51 w 51"/>
                <a:gd name="T5" fmla="*/ 25 h 42"/>
                <a:gd name="T6" fmla="*/ 7 w 51"/>
                <a:gd name="T7" fmla="*/ 42 h 42"/>
                <a:gd name="T8" fmla="*/ 0 w 51"/>
                <a:gd name="T9" fmla="*/ 16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2">
                  <a:moveTo>
                    <a:pt x="0" y="16"/>
                  </a:moveTo>
                  <a:lnTo>
                    <a:pt x="44" y="0"/>
                  </a:lnTo>
                  <a:lnTo>
                    <a:pt x="51" y="25"/>
                  </a:lnTo>
                  <a:lnTo>
                    <a:pt x="7" y="42"/>
                  </a:lnTo>
                  <a:lnTo>
                    <a:pt x="0" y="1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39" name="Freeform 43">
              <a:extLst>
                <a:ext uri="{FF2B5EF4-FFF2-40B4-BE49-F238E27FC236}">
                  <a16:creationId xmlns:a16="http://schemas.microsoft.com/office/drawing/2014/main" id="{EB7B1135-72D7-4CB6-8C7B-E079F0687A29}"/>
                </a:ext>
              </a:extLst>
            </p:cNvPr>
            <p:cNvSpPr>
              <a:spLocks/>
            </p:cNvSpPr>
            <p:nvPr/>
          </p:nvSpPr>
          <p:spPr bwMode="auto">
            <a:xfrm>
              <a:off x="4414" y="1552"/>
              <a:ext cx="51" cy="42"/>
            </a:xfrm>
            <a:custGeom>
              <a:avLst/>
              <a:gdLst>
                <a:gd name="T0" fmla="*/ 0 w 51"/>
                <a:gd name="T1" fmla="*/ 17 h 42"/>
                <a:gd name="T2" fmla="*/ 43 w 51"/>
                <a:gd name="T3" fmla="*/ 0 h 42"/>
                <a:gd name="T4" fmla="*/ 51 w 51"/>
                <a:gd name="T5" fmla="*/ 25 h 42"/>
                <a:gd name="T6" fmla="*/ 7 w 51"/>
                <a:gd name="T7" fmla="*/ 42 h 42"/>
                <a:gd name="T8" fmla="*/ 0 w 51"/>
                <a:gd name="T9" fmla="*/ 17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42">
                  <a:moveTo>
                    <a:pt x="0" y="17"/>
                  </a:moveTo>
                  <a:lnTo>
                    <a:pt x="43" y="0"/>
                  </a:lnTo>
                  <a:lnTo>
                    <a:pt x="51" y="25"/>
                  </a:lnTo>
                  <a:lnTo>
                    <a:pt x="7" y="42"/>
                  </a:lnTo>
                  <a:lnTo>
                    <a:pt x="0"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40" name="Freeform 44">
              <a:extLst>
                <a:ext uri="{FF2B5EF4-FFF2-40B4-BE49-F238E27FC236}">
                  <a16:creationId xmlns:a16="http://schemas.microsoft.com/office/drawing/2014/main" id="{3DE130BB-E226-4DBB-B5D8-9824C9C0BB68}"/>
                </a:ext>
              </a:extLst>
            </p:cNvPr>
            <p:cNvSpPr>
              <a:spLocks/>
            </p:cNvSpPr>
            <p:nvPr/>
          </p:nvSpPr>
          <p:spPr bwMode="auto">
            <a:xfrm>
              <a:off x="4545" y="1518"/>
              <a:ext cx="50" cy="42"/>
            </a:xfrm>
            <a:custGeom>
              <a:avLst/>
              <a:gdLst>
                <a:gd name="T0" fmla="*/ 0 w 50"/>
                <a:gd name="T1" fmla="*/ 17 h 42"/>
                <a:gd name="T2" fmla="*/ 43 w 50"/>
                <a:gd name="T3" fmla="*/ 0 h 42"/>
                <a:gd name="T4" fmla="*/ 50 w 50"/>
                <a:gd name="T5" fmla="*/ 25 h 42"/>
                <a:gd name="T6" fmla="*/ 7 w 50"/>
                <a:gd name="T7" fmla="*/ 42 h 42"/>
                <a:gd name="T8" fmla="*/ 0 w 50"/>
                <a:gd name="T9" fmla="*/ 17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42">
                  <a:moveTo>
                    <a:pt x="0" y="17"/>
                  </a:moveTo>
                  <a:lnTo>
                    <a:pt x="43" y="0"/>
                  </a:lnTo>
                  <a:lnTo>
                    <a:pt x="50" y="25"/>
                  </a:lnTo>
                  <a:lnTo>
                    <a:pt x="7" y="42"/>
                  </a:lnTo>
                  <a:lnTo>
                    <a:pt x="0" y="1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41" name="Freeform 45">
              <a:extLst>
                <a:ext uri="{FF2B5EF4-FFF2-40B4-BE49-F238E27FC236}">
                  <a16:creationId xmlns:a16="http://schemas.microsoft.com/office/drawing/2014/main" id="{DFBCE76E-50CD-4332-91B3-38D2FC2A6923}"/>
                </a:ext>
              </a:extLst>
            </p:cNvPr>
            <p:cNvSpPr>
              <a:spLocks/>
            </p:cNvSpPr>
            <p:nvPr/>
          </p:nvSpPr>
          <p:spPr bwMode="auto">
            <a:xfrm>
              <a:off x="4675" y="1484"/>
              <a:ext cx="51" cy="34"/>
            </a:xfrm>
            <a:custGeom>
              <a:avLst/>
              <a:gdLst>
                <a:gd name="T0" fmla="*/ 0 w 51"/>
                <a:gd name="T1" fmla="*/ 9 h 34"/>
                <a:gd name="T2" fmla="*/ 44 w 51"/>
                <a:gd name="T3" fmla="*/ 0 h 34"/>
                <a:gd name="T4" fmla="*/ 51 w 51"/>
                <a:gd name="T5" fmla="*/ 25 h 34"/>
                <a:gd name="T6" fmla="*/ 8 w 51"/>
                <a:gd name="T7" fmla="*/ 34 h 34"/>
                <a:gd name="T8" fmla="*/ 0 w 51"/>
                <a:gd name="T9" fmla="*/ 9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34">
                  <a:moveTo>
                    <a:pt x="0" y="9"/>
                  </a:moveTo>
                  <a:lnTo>
                    <a:pt x="44" y="0"/>
                  </a:lnTo>
                  <a:lnTo>
                    <a:pt x="51" y="25"/>
                  </a:lnTo>
                  <a:lnTo>
                    <a:pt x="8" y="34"/>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42" name="Freeform 46">
              <a:extLst>
                <a:ext uri="{FF2B5EF4-FFF2-40B4-BE49-F238E27FC236}">
                  <a16:creationId xmlns:a16="http://schemas.microsoft.com/office/drawing/2014/main" id="{AB14A28A-BEF7-45F8-A4A7-65C0E1FF8BE6}"/>
                </a:ext>
              </a:extLst>
            </p:cNvPr>
            <p:cNvSpPr>
              <a:spLocks/>
            </p:cNvSpPr>
            <p:nvPr/>
          </p:nvSpPr>
          <p:spPr bwMode="auto">
            <a:xfrm>
              <a:off x="4799" y="1450"/>
              <a:ext cx="51" cy="34"/>
            </a:xfrm>
            <a:custGeom>
              <a:avLst/>
              <a:gdLst>
                <a:gd name="T0" fmla="*/ 0 w 51"/>
                <a:gd name="T1" fmla="*/ 9 h 34"/>
                <a:gd name="T2" fmla="*/ 44 w 51"/>
                <a:gd name="T3" fmla="*/ 0 h 34"/>
                <a:gd name="T4" fmla="*/ 51 w 51"/>
                <a:gd name="T5" fmla="*/ 26 h 34"/>
                <a:gd name="T6" fmla="*/ 7 w 51"/>
                <a:gd name="T7" fmla="*/ 34 h 34"/>
                <a:gd name="T8" fmla="*/ 0 w 51"/>
                <a:gd name="T9" fmla="*/ 9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34">
                  <a:moveTo>
                    <a:pt x="0" y="9"/>
                  </a:moveTo>
                  <a:lnTo>
                    <a:pt x="44" y="0"/>
                  </a:lnTo>
                  <a:lnTo>
                    <a:pt x="51" y="26"/>
                  </a:lnTo>
                  <a:lnTo>
                    <a:pt x="7" y="34"/>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43" name="Freeform 47">
              <a:extLst>
                <a:ext uri="{FF2B5EF4-FFF2-40B4-BE49-F238E27FC236}">
                  <a16:creationId xmlns:a16="http://schemas.microsoft.com/office/drawing/2014/main" id="{966098EA-15C3-4776-91CD-E9986A69776D}"/>
                </a:ext>
              </a:extLst>
            </p:cNvPr>
            <p:cNvSpPr>
              <a:spLocks/>
            </p:cNvSpPr>
            <p:nvPr/>
          </p:nvSpPr>
          <p:spPr bwMode="auto">
            <a:xfrm>
              <a:off x="4930" y="1416"/>
              <a:ext cx="51" cy="34"/>
            </a:xfrm>
            <a:custGeom>
              <a:avLst/>
              <a:gdLst>
                <a:gd name="T0" fmla="*/ 0 w 51"/>
                <a:gd name="T1" fmla="*/ 9 h 34"/>
                <a:gd name="T2" fmla="*/ 44 w 51"/>
                <a:gd name="T3" fmla="*/ 0 h 34"/>
                <a:gd name="T4" fmla="*/ 51 w 51"/>
                <a:gd name="T5" fmla="*/ 26 h 34"/>
                <a:gd name="T6" fmla="*/ 7 w 51"/>
                <a:gd name="T7" fmla="*/ 34 h 34"/>
                <a:gd name="T8" fmla="*/ 0 w 51"/>
                <a:gd name="T9" fmla="*/ 9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34">
                  <a:moveTo>
                    <a:pt x="0" y="9"/>
                  </a:moveTo>
                  <a:lnTo>
                    <a:pt x="44" y="0"/>
                  </a:lnTo>
                  <a:lnTo>
                    <a:pt x="51" y="26"/>
                  </a:lnTo>
                  <a:lnTo>
                    <a:pt x="7" y="34"/>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44" name="Freeform 48">
              <a:extLst>
                <a:ext uri="{FF2B5EF4-FFF2-40B4-BE49-F238E27FC236}">
                  <a16:creationId xmlns:a16="http://schemas.microsoft.com/office/drawing/2014/main" id="{E3ADB8CF-45BE-498F-941D-CFF8D0948395}"/>
                </a:ext>
              </a:extLst>
            </p:cNvPr>
            <p:cNvSpPr>
              <a:spLocks/>
            </p:cNvSpPr>
            <p:nvPr/>
          </p:nvSpPr>
          <p:spPr bwMode="auto">
            <a:xfrm>
              <a:off x="5061" y="1383"/>
              <a:ext cx="43" cy="33"/>
            </a:xfrm>
            <a:custGeom>
              <a:avLst/>
              <a:gdLst>
                <a:gd name="T0" fmla="*/ 0 w 43"/>
                <a:gd name="T1" fmla="*/ 8 h 33"/>
                <a:gd name="T2" fmla="*/ 36 w 43"/>
                <a:gd name="T3" fmla="*/ 0 h 33"/>
                <a:gd name="T4" fmla="*/ 43 w 43"/>
                <a:gd name="T5" fmla="*/ 25 h 33"/>
                <a:gd name="T6" fmla="*/ 7 w 43"/>
                <a:gd name="T7" fmla="*/ 33 h 33"/>
                <a:gd name="T8" fmla="*/ 0 w 43"/>
                <a:gd name="T9" fmla="*/ 8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33">
                  <a:moveTo>
                    <a:pt x="0" y="8"/>
                  </a:moveTo>
                  <a:lnTo>
                    <a:pt x="36" y="0"/>
                  </a:lnTo>
                  <a:lnTo>
                    <a:pt x="43" y="25"/>
                  </a:lnTo>
                  <a:lnTo>
                    <a:pt x="7" y="33"/>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45" name="Freeform 49">
              <a:extLst>
                <a:ext uri="{FF2B5EF4-FFF2-40B4-BE49-F238E27FC236}">
                  <a16:creationId xmlns:a16="http://schemas.microsoft.com/office/drawing/2014/main" id="{0DE0B226-84A8-4414-B31B-21069C081417}"/>
                </a:ext>
              </a:extLst>
            </p:cNvPr>
            <p:cNvSpPr>
              <a:spLocks/>
            </p:cNvSpPr>
            <p:nvPr/>
          </p:nvSpPr>
          <p:spPr bwMode="auto">
            <a:xfrm>
              <a:off x="5184" y="1349"/>
              <a:ext cx="51" cy="34"/>
            </a:xfrm>
            <a:custGeom>
              <a:avLst/>
              <a:gdLst>
                <a:gd name="T0" fmla="*/ 0 w 51"/>
                <a:gd name="T1" fmla="*/ 8 h 34"/>
                <a:gd name="T2" fmla="*/ 44 w 51"/>
                <a:gd name="T3" fmla="*/ 0 h 34"/>
                <a:gd name="T4" fmla="*/ 51 w 51"/>
                <a:gd name="T5" fmla="*/ 25 h 34"/>
                <a:gd name="T6" fmla="*/ 8 w 51"/>
                <a:gd name="T7" fmla="*/ 34 h 34"/>
                <a:gd name="T8" fmla="*/ 0 w 51"/>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34">
                  <a:moveTo>
                    <a:pt x="0" y="8"/>
                  </a:moveTo>
                  <a:lnTo>
                    <a:pt x="44" y="0"/>
                  </a:lnTo>
                  <a:lnTo>
                    <a:pt x="51" y="25"/>
                  </a:lnTo>
                  <a:lnTo>
                    <a:pt x="8" y="34"/>
                  </a:lnTo>
                  <a:lnTo>
                    <a:pt x="0" y="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6546" name="Rectangle 50">
              <a:extLst>
                <a:ext uri="{FF2B5EF4-FFF2-40B4-BE49-F238E27FC236}">
                  <a16:creationId xmlns:a16="http://schemas.microsoft.com/office/drawing/2014/main" id="{97AB08E5-9848-4353-AE49-7BD8EA1888DC}"/>
                </a:ext>
              </a:extLst>
            </p:cNvPr>
            <p:cNvSpPr>
              <a:spLocks noChangeArrowheads="1"/>
            </p:cNvSpPr>
            <p:nvPr/>
          </p:nvSpPr>
          <p:spPr bwMode="auto">
            <a:xfrm>
              <a:off x="5243" y="1340"/>
              <a:ext cx="21" cy="1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47" name="Line 51">
              <a:extLst>
                <a:ext uri="{FF2B5EF4-FFF2-40B4-BE49-F238E27FC236}">
                  <a16:creationId xmlns:a16="http://schemas.microsoft.com/office/drawing/2014/main" id="{CB13C795-2222-4BAA-A3FD-3F9543617362}"/>
                </a:ext>
              </a:extLst>
            </p:cNvPr>
            <p:cNvSpPr>
              <a:spLocks noChangeShapeType="1"/>
            </p:cNvSpPr>
            <p:nvPr/>
          </p:nvSpPr>
          <p:spPr bwMode="auto">
            <a:xfrm flipV="1">
              <a:off x="1316" y="1594"/>
              <a:ext cx="1" cy="1445"/>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48" name="Line 52">
              <a:extLst>
                <a:ext uri="{FF2B5EF4-FFF2-40B4-BE49-F238E27FC236}">
                  <a16:creationId xmlns:a16="http://schemas.microsoft.com/office/drawing/2014/main" id="{125D437D-DDFF-4336-BB0D-A665E435ED08}"/>
                </a:ext>
              </a:extLst>
            </p:cNvPr>
            <p:cNvSpPr>
              <a:spLocks noChangeShapeType="1"/>
            </p:cNvSpPr>
            <p:nvPr/>
          </p:nvSpPr>
          <p:spPr bwMode="auto">
            <a:xfrm flipV="1">
              <a:off x="1782" y="2380"/>
              <a:ext cx="1" cy="634"/>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49" name="Line 53">
              <a:extLst>
                <a:ext uri="{FF2B5EF4-FFF2-40B4-BE49-F238E27FC236}">
                  <a16:creationId xmlns:a16="http://schemas.microsoft.com/office/drawing/2014/main" id="{09E78FCD-7220-4047-BC30-1819CE9F0A7C}"/>
                </a:ext>
              </a:extLst>
            </p:cNvPr>
            <p:cNvSpPr>
              <a:spLocks noChangeShapeType="1"/>
            </p:cNvSpPr>
            <p:nvPr/>
          </p:nvSpPr>
          <p:spPr bwMode="auto">
            <a:xfrm flipV="1">
              <a:off x="1920" y="2093"/>
              <a:ext cx="1" cy="896"/>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50" name="Line 54">
              <a:extLst>
                <a:ext uri="{FF2B5EF4-FFF2-40B4-BE49-F238E27FC236}">
                  <a16:creationId xmlns:a16="http://schemas.microsoft.com/office/drawing/2014/main" id="{ED166875-1E52-4328-B25C-9C88F11BF2AF}"/>
                </a:ext>
              </a:extLst>
            </p:cNvPr>
            <p:cNvSpPr>
              <a:spLocks noChangeShapeType="1"/>
            </p:cNvSpPr>
            <p:nvPr/>
          </p:nvSpPr>
          <p:spPr bwMode="auto">
            <a:xfrm flipV="1">
              <a:off x="2451" y="1932"/>
              <a:ext cx="1" cy="854"/>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51" name="Line 55">
              <a:extLst>
                <a:ext uri="{FF2B5EF4-FFF2-40B4-BE49-F238E27FC236}">
                  <a16:creationId xmlns:a16="http://schemas.microsoft.com/office/drawing/2014/main" id="{1C188DF9-A2F2-4AF8-BC7D-F1D6519D0DBC}"/>
                </a:ext>
              </a:extLst>
            </p:cNvPr>
            <p:cNvSpPr>
              <a:spLocks noChangeShapeType="1"/>
            </p:cNvSpPr>
            <p:nvPr/>
          </p:nvSpPr>
          <p:spPr bwMode="auto">
            <a:xfrm>
              <a:off x="2647" y="2684"/>
              <a:ext cx="7" cy="144"/>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52" name="Line 56">
              <a:extLst>
                <a:ext uri="{FF2B5EF4-FFF2-40B4-BE49-F238E27FC236}">
                  <a16:creationId xmlns:a16="http://schemas.microsoft.com/office/drawing/2014/main" id="{15EED048-F29C-45F7-AFDB-C8FED33CB063}"/>
                </a:ext>
              </a:extLst>
            </p:cNvPr>
            <p:cNvSpPr>
              <a:spLocks noChangeShapeType="1"/>
            </p:cNvSpPr>
            <p:nvPr/>
          </p:nvSpPr>
          <p:spPr bwMode="auto">
            <a:xfrm flipV="1">
              <a:off x="3119" y="1662"/>
              <a:ext cx="1" cy="862"/>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53" name="Line 57">
              <a:extLst>
                <a:ext uri="{FF2B5EF4-FFF2-40B4-BE49-F238E27FC236}">
                  <a16:creationId xmlns:a16="http://schemas.microsoft.com/office/drawing/2014/main" id="{C14A48B4-A3D3-4A49-B019-165F998B6DFC}"/>
                </a:ext>
              </a:extLst>
            </p:cNvPr>
            <p:cNvSpPr>
              <a:spLocks noChangeShapeType="1"/>
            </p:cNvSpPr>
            <p:nvPr/>
          </p:nvSpPr>
          <p:spPr bwMode="auto">
            <a:xfrm>
              <a:off x="3316" y="2482"/>
              <a:ext cx="1" cy="236"/>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54" name="Line 58">
              <a:extLst>
                <a:ext uri="{FF2B5EF4-FFF2-40B4-BE49-F238E27FC236}">
                  <a16:creationId xmlns:a16="http://schemas.microsoft.com/office/drawing/2014/main" id="{9CF9FB34-640C-4A83-803A-FD97F6780F99}"/>
                </a:ext>
              </a:extLst>
            </p:cNvPr>
            <p:cNvSpPr>
              <a:spLocks noChangeShapeType="1"/>
            </p:cNvSpPr>
            <p:nvPr/>
          </p:nvSpPr>
          <p:spPr bwMode="auto">
            <a:xfrm>
              <a:off x="3781" y="1797"/>
              <a:ext cx="1" cy="473"/>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55" name="Line 59">
              <a:extLst>
                <a:ext uri="{FF2B5EF4-FFF2-40B4-BE49-F238E27FC236}">
                  <a16:creationId xmlns:a16="http://schemas.microsoft.com/office/drawing/2014/main" id="{9384D863-6DA5-4889-9D5E-A5AF675B15D1}"/>
                </a:ext>
              </a:extLst>
            </p:cNvPr>
            <p:cNvSpPr>
              <a:spLocks noChangeShapeType="1"/>
            </p:cNvSpPr>
            <p:nvPr/>
          </p:nvSpPr>
          <p:spPr bwMode="auto">
            <a:xfrm>
              <a:off x="3919" y="1712"/>
              <a:ext cx="1" cy="220"/>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56" name="Line 60">
              <a:extLst>
                <a:ext uri="{FF2B5EF4-FFF2-40B4-BE49-F238E27FC236}">
                  <a16:creationId xmlns:a16="http://schemas.microsoft.com/office/drawing/2014/main" id="{58C068DA-F887-4371-8108-33ADA4A499B2}"/>
                </a:ext>
              </a:extLst>
            </p:cNvPr>
            <p:cNvSpPr>
              <a:spLocks noChangeShapeType="1"/>
            </p:cNvSpPr>
            <p:nvPr/>
          </p:nvSpPr>
          <p:spPr bwMode="auto">
            <a:xfrm>
              <a:off x="5250" y="1349"/>
              <a:ext cx="1" cy="177"/>
            </a:xfrm>
            <a:prstGeom prst="line">
              <a:avLst/>
            </a:prstGeom>
            <a:noFill/>
            <a:ln w="1111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6557" name="Oval 61">
              <a:extLst>
                <a:ext uri="{FF2B5EF4-FFF2-40B4-BE49-F238E27FC236}">
                  <a16:creationId xmlns:a16="http://schemas.microsoft.com/office/drawing/2014/main" id="{08189CC1-ED40-4664-86DE-949A1277D9B3}"/>
                </a:ext>
              </a:extLst>
            </p:cNvPr>
            <p:cNvSpPr>
              <a:spLocks noChangeArrowheads="1"/>
            </p:cNvSpPr>
            <p:nvPr/>
          </p:nvSpPr>
          <p:spPr bwMode="auto">
            <a:xfrm>
              <a:off x="1280" y="2997"/>
              <a:ext cx="65"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58" name="Oval 62">
              <a:extLst>
                <a:ext uri="{FF2B5EF4-FFF2-40B4-BE49-F238E27FC236}">
                  <a16:creationId xmlns:a16="http://schemas.microsoft.com/office/drawing/2014/main" id="{4EB52B6D-FA8F-4C5F-8B7E-CD396B6C37DD}"/>
                </a:ext>
              </a:extLst>
            </p:cNvPr>
            <p:cNvSpPr>
              <a:spLocks noChangeArrowheads="1"/>
            </p:cNvSpPr>
            <p:nvPr/>
          </p:nvSpPr>
          <p:spPr bwMode="auto">
            <a:xfrm>
              <a:off x="1280" y="2997"/>
              <a:ext cx="65"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59" name="Oval 63">
              <a:extLst>
                <a:ext uri="{FF2B5EF4-FFF2-40B4-BE49-F238E27FC236}">
                  <a16:creationId xmlns:a16="http://schemas.microsoft.com/office/drawing/2014/main" id="{EF1CF431-3264-4477-B3A4-8BC7091BD198}"/>
                </a:ext>
              </a:extLst>
            </p:cNvPr>
            <p:cNvSpPr>
              <a:spLocks noChangeArrowheads="1"/>
            </p:cNvSpPr>
            <p:nvPr/>
          </p:nvSpPr>
          <p:spPr bwMode="auto">
            <a:xfrm>
              <a:off x="1745" y="2972"/>
              <a:ext cx="66"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0" name="Oval 64">
              <a:extLst>
                <a:ext uri="{FF2B5EF4-FFF2-40B4-BE49-F238E27FC236}">
                  <a16:creationId xmlns:a16="http://schemas.microsoft.com/office/drawing/2014/main" id="{78361DDA-5DAA-4519-9ED0-98A1DB1A5F4A}"/>
                </a:ext>
              </a:extLst>
            </p:cNvPr>
            <p:cNvSpPr>
              <a:spLocks noChangeArrowheads="1"/>
            </p:cNvSpPr>
            <p:nvPr/>
          </p:nvSpPr>
          <p:spPr bwMode="auto">
            <a:xfrm>
              <a:off x="1745" y="2972"/>
              <a:ext cx="66"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1" name="Oval 65">
              <a:extLst>
                <a:ext uri="{FF2B5EF4-FFF2-40B4-BE49-F238E27FC236}">
                  <a16:creationId xmlns:a16="http://schemas.microsoft.com/office/drawing/2014/main" id="{C9808116-A8A9-4460-98E5-F97FE3929031}"/>
                </a:ext>
              </a:extLst>
            </p:cNvPr>
            <p:cNvSpPr>
              <a:spLocks noChangeArrowheads="1"/>
            </p:cNvSpPr>
            <p:nvPr/>
          </p:nvSpPr>
          <p:spPr bwMode="auto">
            <a:xfrm>
              <a:off x="1883" y="2946"/>
              <a:ext cx="66" cy="77"/>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2" name="Oval 66">
              <a:extLst>
                <a:ext uri="{FF2B5EF4-FFF2-40B4-BE49-F238E27FC236}">
                  <a16:creationId xmlns:a16="http://schemas.microsoft.com/office/drawing/2014/main" id="{56A81370-C253-48A5-ACE7-B79A1C08ABA7}"/>
                </a:ext>
              </a:extLst>
            </p:cNvPr>
            <p:cNvSpPr>
              <a:spLocks noChangeArrowheads="1"/>
            </p:cNvSpPr>
            <p:nvPr/>
          </p:nvSpPr>
          <p:spPr bwMode="auto">
            <a:xfrm>
              <a:off x="1883" y="2946"/>
              <a:ext cx="66" cy="77"/>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3" name="Oval 67">
              <a:extLst>
                <a:ext uri="{FF2B5EF4-FFF2-40B4-BE49-F238E27FC236}">
                  <a16:creationId xmlns:a16="http://schemas.microsoft.com/office/drawing/2014/main" id="{2BE777CA-CA6F-40F4-B537-8D823DE4F9E1}"/>
                </a:ext>
              </a:extLst>
            </p:cNvPr>
            <p:cNvSpPr>
              <a:spLocks noChangeArrowheads="1"/>
            </p:cNvSpPr>
            <p:nvPr/>
          </p:nvSpPr>
          <p:spPr bwMode="auto">
            <a:xfrm>
              <a:off x="2414" y="2744"/>
              <a:ext cx="66"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4" name="Oval 68">
              <a:extLst>
                <a:ext uri="{FF2B5EF4-FFF2-40B4-BE49-F238E27FC236}">
                  <a16:creationId xmlns:a16="http://schemas.microsoft.com/office/drawing/2014/main" id="{25ECA9D4-D726-4506-9162-8CE5DF36F319}"/>
                </a:ext>
              </a:extLst>
            </p:cNvPr>
            <p:cNvSpPr>
              <a:spLocks noChangeArrowheads="1"/>
            </p:cNvSpPr>
            <p:nvPr/>
          </p:nvSpPr>
          <p:spPr bwMode="auto">
            <a:xfrm>
              <a:off x="2414" y="2744"/>
              <a:ext cx="66"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5" name="Oval 69">
              <a:extLst>
                <a:ext uri="{FF2B5EF4-FFF2-40B4-BE49-F238E27FC236}">
                  <a16:creationId xmlns:a16="http://schemas.microsoft.com/office/drawing/2014/main" id="{16AE49A4-B9D7-4DE9-AF4D-B4FA960D4392}"/>
                </a:ext>
              </a:extLst>
            </p:cNvPr>
            <p:cNvSpPr>
              <a:spLocks noChangeArrowheads="1"/>
            </p:cNvSpPr>
            <p:nvPr/>
          </p:nvSpPr>
          <p:spPr bwMode="auto">
            <a:xfrm>
              <a:off x="2611" y="2642"/>
              <a:ext cx="65"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6" name="Oval 70">
              <a:extLst>
                <a:ext uri="{FF2B5EF4-FFF2-40B4-BE49-F238E27FC236}">
                  <a16:creationId xmlns:a16="http://schemas.microsoft.com/office/drawing/2014/main" id="{B9CBB694-8B0D-4651-8046-FC2B0F3D0E3F}"/>
                </a:ext>
              </a:extLst>
            </p:cNvPr>
            <p:cNvSpPr>
              <a:spLocks noChangeArrowheads="1"/>
            </p:cNvSpPr>
            <p:nvPr/>
          </p:nvSpPr>
          <p:spPr bwMode="auto">
            <a:xfrm>
              <a:off x="2618" y="2642"/>
              <a:ext cx="65"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7" name="Oval 71">
              <a:extLst>
                <a:ext uri="{FF2B5EF4-FFF2-40B4-BE49-F238E27FC236}">
                  <a16:creationId xmlns:a16="http://schemas.microsoft.com/office/drawing/2014/main" id="{30C112EC-796E-4594-9AD5-2978776B2233}"/>
                </a:ext>
              </a:extLst>
            </p:cNvPr>
            <p:cNvSpPr>
              <a:spLocks noChangeArrowheads="1"/>
            </p:cNvSpPr>
            <p:nvPr/>
          </p:nvSpPr>
          <p:spPr bwMode="auto">
            <a:xfrm>
              <a:off x="3083" y="2482"/>
              <a:ext cx="66"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8" name="Oval 72">
              <a:extLst>
                <a:ext uri="{FF2B5EF4-FFF2-40B4-BE49-F238E27FC236}">
                  <a16:creationId xmlns:a16="http://schemas.microsoft.com/office/drawing/2014/main" id="{FAA4C427-8069-4D59-939C-CD5C9A8E05DE}"/>
                </a:ext>
              </a:extLst>
            </p:cNvPr>
            <p:cNvSpPr>
              <a:spLocks noChangeArrowheads="1"/>
            </p:cNvSpPr>
            <p:nvPr/>
          </p:nvSpPr>
          <p:spPr bwMode="auto">
            <a:xfrm>
              <a:off x="3083" y="2482"/>
              <a:ext cx="66"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69" name="Oval 73">
              <a:extLst>
                <a:ext uri="{FF2B5EF4-FFF2-40B4-BE49-F238E27FC236}">
                  <a16:creationId xmlns:a16="http://schemas.microsoft.com/office/drawing/2014/main" id="{ADD4CA24-D9A9-435D-899B-7782BE02E942}"/>
                </a:ext>
              </a:extLst>
            </p:cNvPr>
            <p:cNvSpPr>
              <a:spLocks noChangeArrowheads="1"/>
            </p:cNvSpPr>
            <p:nvPr/>
          </p:nvSpPr>
          <p:spPr bwMode="auto">
            <a:xfrm>
              <a:off x="3279" y="2439"/>
              <a:ext cx="66"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70" name="Oval 74">
              <a:extLst>
                <a:ext uri="{FF2B5EF4-FFF2-40B4-BE49-F238E27FC236}">
                  <a16:creationId xmlns:a16="http://schemas.microsoft.com/office/drawing/2014/main" id="{7B49CB55-51B3-47BF-AE04-4D495207B1F8}"/>
                </a:ext>
              </a:extLst>
            </p:cNvPr>
            <p:cNvSpPr>
              <a:spLocks noChangeArrowheads="1"/>
            </p:cNvSpPr>
            <p:nvPr/>
          </p:nvSpPr>
          <p:spPr bwMode="auto">
            <a:xfrm>
              <a:off x="3279" y="2439"/>
              <a:ext cx="66"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71" name="Oval 75">
              <a:extLst>
                <a:ext uri="{FF2B5EF4-FFF2-40B4-BE49-F238E27FC236}">
                  <a16:creationId xmlns:a16="http://schemas.microsoft.com/office/drawing/2014/main" id="{E0F2A4EF-C31C-4A5E-A1AB-49AF2091F4B4}"/>
                </a:ext>
              </a:extLst>
            </p:cNvPr>
            <p:cNvSpPr>
              <a:spLocks noChangeArrowheads="1"/>
            </p:cNvSpPr>
            <p:nvPr/>
          </p:nvSpPr>
          <p:spPr bwMode="auto">
            <a:xfrm>
              <a:off x="3745" y="1755"/>
              <a:ext cx="65" cy="76"/>
            </a:xfrm>
            <a:prstGeom prst="ellipse">
              <a:avLst/>
            </a:prstGeom>
            <a:solidFill>
              <a:srgbClr val="CCCCFF"/>
            </a:solidFill>
            <a:ln w="11113">
              <a:solidFill>
                <a:srgbClr val="CCCCFF"/>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72" name="Rectangle 76">
              <a:extLst>
                <a:ext uri="{FF2B5EF4-FFF2-40B4-BE49-F238E27FC236}">
                  <a16:creationId xmlns:a16="http://schemas.microsoft.com/office/drawing/2014/main" id="{F7FC5034-49F9-43E7-BB34-0BEE3D010F26}"/>
                </a:ext>
              </a:extLst>
            </p:cNvPr>
            <p:cNvSpPr>
              <a:spLocks noChangeArrowheads="1"/>
            </p:cNvSpPr>
            <p:nvPr/>
          </p:nvSpPr>
          <p:spPr bwMode="auto">
            <a:xfrm>
              <a:off x="3883" y="1670"/>
              <a:ext cx="65" cy="76"/>
            </a:xfrm>
            <a:prstGeom prst="rect">
              <a:avLst/>
            </a:prstGeom>
            <a:solidFill>
              <a:srgbClr val="FFFFFF"/>
            </a:solidFill>
            <a:ln w="11113">
              <a:solidFill>
                <a:srgbClr val="FF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73" name="Rectangle 77">
              <a:extLst>
                <a:ext uri="{FF2B5EF4-FFF2-40B4-BE49-F238E27FC236}">
                  <a16:creationId xmlns:a16="http://schemas.microsoft.com/office/drawing/2014/main" id="{8FAFD4C7-BB60-4AAE-A9D5-F37FFB12C449}"/>
                </a:ext>
              </a:extLst>
            </p:cNvPr>
            <p:cNvSpPr>
              <a:spLocks noChangeArrowheads="1"/>
            </p:cNvSpPr>
            <p:nvPr/>
          </p:nvSpPr>
          <p:spPr bwMode="auto">
            <a:xfrm>
              <a:off x="3883" y="1670"/>
              <a:ext cx="65" cy="76"/>
            </a:xfrm>
            <a:prstGeom prst="rect">
              <a:avLst/>
            </a:prstGeom>
            <a:solidFill>
              <a:srgbClr val="FFFFFF"/>
            </a:solidFill>
            <a:ln w="11113">
              <a:solidFill>
                <a:srgbClr val="FF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74" name="Rectangle 78">
              <a:extLst>
                <a:ext uri="{FF2B5EF4-FFF2-40B4-BE49-F238E27FC236}">
                  <a16:creationId xmlns:a16="http://schemas.microsoft.com/office/drawing/2014/main" id="{F4CE714F-BF28-4B95-AD2F-4D7AC9AEB87A}"/>
                </a:ext>
              </a:extLst>
            </p:cNvPr>
            <p:cNvSpPr>
              <a:spLocks noChangeArrowheads="1"/>
            </p:cNvSpPr>
            <p:nvPr/>
          </p:nvSpPr>
          <p:spPr bwMode="auto">
            <a:xfrm>
              <a:off x="5213" y="1307"/>
              <a:ext cx="66" cy="76"/>
            </a:xfrm>
            <a:prstGeom prst="rect">
              <a:avLst/>
            </a:prstGeom>
            <a:solidFill>
              <a:srgbClr val="FFFFFF"/>
            </a:solidFill>
            <a:ln w="11113">
              <a:solidFill>
                <a:srgbClr val="FF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75" name="Rectangle 79">
              <a:extLst>
                <a:ext uri="{FF2B5EF4-FFF2-40B4-BE49-F238E27FC236}">
                  <a16:creationId xmlns:a16="http://schemas.microsoft.com/office/drawing/2014/main" id="{6A0212DB-EDFA-400E-9F03-E81CF53ACE9B}"/>
                </a:ext>
              </a:extLst>
            </p:cNvPr>
            <p:cNvSpPr>
              <a:spLocks noChangeArrowheads="1"/>
            </p:cNvSpPr>
            <p:nvPr/>
          </p:nvSpPr>
          <p:spPr bwMode="auto">
            <a:xfrm>
              <a:off x="5213" y="1307"/>
              <a:ext cx="66" cy="76"/>
            </a:xfrm>
            <a:prstGeom prst="rect">
              <a:avLst/>
            </a:prstGeom>
            <a:solidFill>
              <a:srgbClr val="FFFFFF"/>
            </a:solidFill>
            <a:ln w="11113">
              <a:solidFill>
                <a:srgbClr val="FF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76" name="Rectangle 80">
              <a:extLst>
                <a:ext uri="{FF2B5EF4-FFF2-40B4-BE49-F238E27FC236}">
                  <a16:creationId xmlns:a16="http://schemas.microsoft.com/office/drawing/2014/main" id="{1E98B93C-57F5-4E77-AD44-EC71EA994DE0}"/>
                </a:ext>
              </a:extLst>
            </p:cNvPr>
            <p:cNvSpPr>
              <a:spLocks noChangeArrowheads="1"/>
            </p:cNvSpPr>
            <p:nvPr/>
          </p:nvSpPr>
          <p:spPr bwMode="auto">
            <a:xfrm>
              <a:off x="996" y="2930"/>
              <a:ext cx="127"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500" b="1">
                  <a:solidFill>
                    <a:srgbClr val="FFFF00"/>
                  </a:solidFill>
                  <a:latin typeface="Tahoma" panose="020B0604030504040204" pitchFamily="34" charset="0"/>
                </a:rPr>
                <a:t>0</a:t>
              </a:r>
              <a:endParaRPr lang="en-US" altLang="it-IT">
                <a:solidFill>
                  <a:srgbClr val="FFFF00"/>
                </a:solidFill>
              </a:endParaRPr>
            </a:p>
          </p:txBody>
        </p:sp>
        <p:sp>
          <p:nvSpPr>
            <p:cNvPr id="106577" name="Rectangle 81">
              <a:extLst>
                <a:ext uri="{FF2B5EF4-FFF2-40B4-BE49-F238E27FC236}">
                  <a16:creationId xmlns:a16="http://schemas.microsoft.com/office/drawing/2014/main" id="{C718DC96-2C07-42D0-AA7E-986E39921DF2}"/>
                </a:ext>
              </a:extLst>
            </p:cNvPr>
            <p:cNvSpPr>
              <a:spLocks noChangeArrowheads="1"/>
            </p:cNvSpPr>
            <p:nvPr/>
          </p:nvSpPr>
          <p:spPr bwMode="auto">
            <a:xfrm>
              <a:off x="669" y="2482"/>
              <a:ext cx="5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500" b="1">
                  <a:solidFill>
                    <a:srgbClr val="FFFF00"/>
                  </a:solidFill>
                  <a:latin typeface="Tahoma" panose="020B0604030504040204" pitchFamily="34" charset="0"/>
                </a:rPr>
                <a:t>1000</a:t>
              </a:r>
              <a:endParaRPr lang="en-US" altLang="it-IT">
                <a:solidFill>
                  <a:srgbClr val="FFFF00"/>
                </a:solidFill>
              </a:endParaRPr>
            </a:p>
          </p:txBody>
        </p:sp>
        <p:sp>
          <p:nvSpPr>
            <p:cNvPr id="106578" name="Rectangle 82">
              <a:extLst>
                <a:ext uri="{FF2B5EF4-FFF2-40B4-BE49-F238E27FC236}">
                  <a16:creationId xmlns:a16="http://schemas.microsoft.com/office/drawing/2014/main" id="{C2F77CF0-BD66-4350-A5B7-E3F5A68E8710}"/>
                </a:ext>
              </a:extLst>
            </p:cNvPr>
            <p:cNvSpPr>
              <a:spLocks noChangeArrowheads="1"/>
            </p:cNvSpPr>
            <p:nvPr/>
          </p:nvSpPr>
          <p:spPr bwMode="auto">
            <a:xfrm>
              <a:off x="669" y="2034"/>
              <a:ext cx="5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500" b="1">
                  <a:solidFill>
                    <a:srgbClr val="FFFF00"/>
                  </a:solidFill>
                  <a:latin typeface="Tahoma" panose="020B0604030504040204" pitchFamily="34" charset="0"/>
                </a:rPr>
                <a:t>2000</a:t>
              </a:r>
              <a:endParaRPr lang="en-US" altLang="it-IT">
                <a:solidFill>
                  <a:srgbClr val="FFFF00"/>
                </a:solidFill>
              </a:endParaRPr>
            </a:p>
          </p:txBody>
        </p:sp>
        <p:sp>
          <p:nvSpPr>
            <p:cNvPr id="106579" name="Rectangle 83">
              <a:extLst>
                <a:ext uri="{FF2B5EF4-FFF2-40B4-BE49-F238E27FC236}">
                  <a16:creationId xmlns:a16="http://schemas.microsoft.com/office/drawing/2014/main" id="{15429EC7-148C-42DE-88DC-0D011D024D71}"/>
                </a:ext>
              </a:extLst>
            </p:cNvPr>
            <p:cNvSpPr>
              <a:spLocks noChangeArrowheads="1"/>
            </p:cNvSpPr>
            <p:nvPr/>
          </p:nvSpPr>
          <p:spPr bwMode="auto">
            <a:xfrm>
              <a:off x="669" y="1577"/>
              <a:ext cx="5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500" b="1">
                  <a:solidFill>
                    <a:srgbClr val="FFFF00"/>
                  </a:solidFill>
                  <a:latin typeface="Tahoma" panose="020B0604030504040204" pitchFamily="34" charset="0"/>
                </a:rPr>
                <a:t>3000</a:t>
              </a:r>
              <a:endParaRPr lang="en-US" altLang="it-IT">
                <a:solidFill>
                  <a:srgbClr val="FFFF00"/>
                </a:solidFill>
              </a:endParaRPr>
            </a:p>
          </p:txBody>
        </p:sp>
        <p:sp>
          <p:nvSpPr>
            <p:cNvPr id="106580" name="Rectangle 84">
              <a:extLst>
                <a:ext uri="{FF2B5EF4-FFF2-40B4-BE49-F238E27FC236}">
                  <a16:creationId xmlns:a16="http://schemas.microsoft.com/office/drawing/2014/main" id="{E0E8EDD3-8404-418C-8F56-CB00C3BF803E}"/>
                </a:ext>
              </a:extLst>
            </p:cNvPr>
            <p:cNvSpPr>
              <a:spLocks noChangeArrowheads="1"/>
            </p:cNvSpPr>
            <p:nvPr/>
          </p:nvSpPr>
          <p:spPr bwMode="auto">
            <a:xfrm>
              <a:off x="669" y="1129"/>
              <a:ext cx="50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500" b="1">
                  <a:solidFill>
                    <a:srgbClr val="FFFF00"/>
                  </a:solidFill>
                  <a:latin typeface="Tahoma" panose="020B0604030504040204" pitchFamily="34" charset="0"/>
                </a:rPr>
                <a:t>4000</a:t>
              </a:r>
              <a:endParaRPr lang="en-US" altLang="it-IT">
                <a:solidFill>
                  <a:srgbClr val="FFFF00"/>
                </a:solidFill>
              </a:endParaRPr>
            </a:p>
          </p:txBody>
        </p:sp>
        <p:sp>
          <p:nvSpPr>
            <p:cNvPr id="106581" name="Rectangle 85">
              <a:extLst>
                <a:ext uri="{FF2B5EF4-FFF2-40B4-BE49-F238E27FC236}">
                  <a16:creationId xmlns:a16="http://schemas.microsoft.com/office/drawing/2014/main" id="{4598FC6B-93E3-432E-8250-39D07B3B9628}"/>
                </a:ext>
              </a:extLst>
            </p:cNvPr>
            <p:cNvSpPr>
              <a:spLocks noChangeArrowheads="1"/>
            </p:cNvSpPr>
            <p:nvPr/>
          </p:nvSpPr>
          <p:spPr bwMode="auto">
            <a:xfrm>
              <a:off x="1062" y="3208"/>
              <a:ext cx="44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200" b="1">
                  <a:solidFill>
                    <a:schemeClr val="bg1"/>
                  </a:solidFill>
                  <a:latin typeface="Tahoma" panose="020B0604030504040204" pitchFamily="34" charset="0"/>
                </a:rPr>
                <a:t>1999</a:t>
              </a:r>
              <a:endParaRPr lang="en-US" altLang="it-IT">
                <a:solidFill>
                  <a:schemeClr val="bg1"/>
                </a:solidFill>
              </a:endParaRPr>
            </a:p>
          </p:txBody>
        </p:sp>
        <p:sp>
          <p:nvSpPr>
            <p:cNvPr id="106582" name="Rectangle 86">
              <a:extLst>
                <a:ext uri="{FF2B5EF4-FFF2-40B4-BE49-F238E27FC236}">
                  <a16:creationId xmlns:a16="http://schemas.microsoft.com/office/drawing/2014/main" id="{35873C67-66A6-440F-97B7-D27AD01A258F}"/>
                </a:ext>
              </a:extLst>
            </p:cNvPr>
            <p:cNvSpPr>
              <a:spLocks noChangeArrowheads="1"/>
            </p:cNvSpPr>
            <p:nvPr/>
          </p:nvSpPr>
          <p:spPr bwMode="auto">
            <a:xfrm>
              <a:off x="1731" y="3208"/>
              <a:ext cx="44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200" b="1">
                  <a:solidFill>
                    <a:schemeClr val="bg1"/>
                  </a:solidFill>
                  <a:latin typeface="Tahoma" panose="020B0604030504040204" pitchFamily="34" charset="0"/>
                </a:rPr>
                <a:t>2000</a:t>
              </a:r>
              <a:endParaRPr lang="en-US" altLang="it-IT">
                <a:solidFill>
                  <a:schemeClr val="bg1"/>
                </a:solidFill>
              </a:endParaRPr>
            </a:p>
          </p:txBody>
        </p:sp>
        <p:sp>
          <p:nvSpPr>
            <p:cNvPr id="106583" name="Rectangle 87">
              <a:extLst>
                <a:ext uri="{FF2B5EF4-FFF2-40B4-BE49-F238E27FC236}">
                  <a16:creationId xmlns:a16="http://schemas.microsoft.com/office/drawing/2014/main" id="{39E99D2A-B1C3-4838-B6C4-801E1C63284F}"/>
                </a:ext>
              </a:extLst>
            </p:cNvPr>
            <p:cNvSpPr>
              <a:spLocks noChangeArrowheads="1"/>
            </p:cNvSpPr>
            <p:nvPr/>
          </p:nvSpPr>
          <p:spPr bwMode="auto">
            <a:xfrm>
              <a:off x="2392" y="3208"/>
              <a:ext cx="44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200" b="1">
                  <a:solidFill>
                    <a:schemeClr val="bg1"/>
                  </a:solidFill>
                  <a:latin typeface="Tahoma" panose="020B0604030504040204" pitchFamily="34" charset="0"/>
                </a:rPr>
                <a:t>2001</a:t>
              </a:r>
              <a:endParaRPr lang="en-US" altLang="it-IT">
                <a:solidFill>
                  <a:schemeClr val="bg1"/>
                </a:solidFill>
              </a:endParaRPr>
            </a:p>
          </p:txBody>
        </p:sp>
        <p:sp>
          <p:nvSpPr>
            <p:cNvPr id="106584" name="Rectangle 88">
              <a:extLst>
                <a:ext uri="{FF2B5EF4-FFF2-40B4-BE49-F238E27FC236}">
                  <a16:creationId xmlns:a16="http://schemas.microsoft.com/office/drawing/2014/main" id="{131A111E-4A16-4314-831D-BA80E39C4CBD}"/>
                </a:ext>
              </a:extLst>
            </p:cNvPr>
            <p:cNvSpPr>
              <a:spLocks noChangeArrowheads="1"/>
            </p:cNvSpPr>
            <p:nvPr/>
          </p:nvSpPr>
          <p:spPr bwMode="auto">
            <a:xfrm>
              <a:off x="3061" y="3208"/>
              <a:ext cx="44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200" b="1">
                  <a:solidFill>
                    <a:schemeClr val="bg1"/>
                  </a:solidFill>
                  <a:latin typeface="Tahoma" panose="020B0604030504040204" pitchFamily="34" charset="0"/>
                </a:rPr>
                <a:t>2002</a:t>
              </a:r>
              <a:endParaRPr lang="en-US" altLang="it-IT">
                <a:solidFill>
                  <a:schemeClr val="bg1"/>
                </a:solidFill>
              </a:endParaRPr>
            </a:p>
          </p:txBody>
        </p:sp>
        <p:sp>
          <p:nvSpPr>
            <p:cNvPr id="106585" name="Rectangle 89">
              <a:extLst>
                <a:ext uri="{FF2B5EF4-FFF2-40B4-BE49-F238E27FC236}">
                  <a16:creationId xmlns:a16="http://schemas.microsoft.com/office/drawing/2014/main" id="{A89D24DD-0210-418B-95B0-A0BF164FD482}"/>
                </a:ext>
              </a:extLst>
            </p:cNvPr>
            <p:cNvSpPr>
              <a:spLocks noChangeArrowheads="1"/>
            </p:cNvSpPr>
            <p:nvPr/>
          </p:nvSpPr>
          <p:spPr bwMode="auto">
            <a:xfrm>
              <a:off x="3730" y="3208"/>
              <a:ext cx="44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200" b="1">
                  <a:solidFill>
                    <a:schemeClr val="bg1"/>
                  </a:solidFill>
                  <a:latin typeface="Tahoma" panose="020B0604030504040204" pitchFamily="34" charset="0"/>
                </a:rPr>
                <a:t>2003</a:t>
              </a:r>
              <a:endParaRPr lang="en-US" altLang="it-IT">
                <a:solidFill>
                  <a:schemeClr val="bg1"/>
                </a:solidFill>
              </a:endParaRPr>
            </a:p>
          </p:txBody>
        </p:sp>
        <p:sp>
          <p:nvSpPr>
            <p:cNvPr id="106586" name="Rectangle 90">
              <a:extLst>
                <a:ext uri="{FF2B5EF4-FFF2-40B4-BE49-F238E27FC236}">
                  <a16:creationId xmlns:a16="http://schemas.microsoft.com/office/drawing/2014/main" id="{62B5917F-60C5-4B37-88BB-14C40DE39683}"/>
                </a:ext>
              </a:extLst>
            </p:cNvPr>
            <p:cNvSpPr>
              <a:spLocks noChangeArrowheads="1"/>
            </p:cNvSpPr>
            <p:nvPr/>
          </p:nvSpPr>
          <p:spPr bwMode="auto">
            <a:xfrm>
              <a:off x="4392" y="3208"/>
              <a:ext cx="44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200" b="1">
                  <a:solidFill>
                    <a:schemeClr val="bg1"/>
                  </a:solidFill>
                  <a:latin typeface="Tahoma" panose="020B0604030504040204" pitchFamily="34" charset="0"/>
                </a:rPr>
                <a:t>2004</a:t>
              </a:r>
              <a:endParaRPr lang="en-US" altLang="it-IT">
                <a:solidFill>
                  <a:schemeClr val="bg1"/>
                </a:solidFill>
              </a:endParaRPr>
            </a:p>
          </p:txBody>
        </p:sp>
        <p:sp>
          <p:nvSpPr>
            <p:cNvPr id="106587" name="Rectangle 91">
              <a:extLst>
                <a:ext uri="{FF2B5EF4-FFF2-40B4-BE49-F238E27FC236}">
                  <a16:creationId xmlns:a16="http://schemas.microsoft.com/office/drawing/2014/main" id="{5364759D-F70D-4F4F-A9C0-F2F38FC36F9D}"/>
                </a:ext>
              </a:extLst>
            </p:cNvPr>
            <p:cNvSpPr>
              <a:spLocks noChangeArrowheads="1"/>
            </p:cNvSpPr>
            <p:nvPr/>
          </p:nvSpPr>
          <p:spPr bwMode="auto">
            <a:xfrm>
              <a:off x="5061" y="3208"/>
              <a:ext cx="44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200" b="1">
                  <a:solidFill>
                    <a:schemeClr val="bg1"/>
                  </a:solidFill>
                  <a:latin typeface="Tahoma" panose="020B0604030504040204" pitchFamily="34" charset="0"/>
                </a:rPr>
                <a:t>2005</a:t>
              </a:r>
              <a:endParaRPr lang="en-US" altLang="it-IT">
                <a:solidFill>
                  <a:schemeClr val="bg1"/>
                </a:solidFill>
              </a:endParaRPr>
            </a:p>
          </p:txBody>
        </p:sp>
        <p:sp>
          <p:nvSpPr>
            <p:cNvPr id="106588" name="Rectangle 92">
              <a:extLst>
                <a:ext uri="{FF2B5EF4-FFF2-40B4-BE49-F238E27FC236}">
                  <a16:creationId xmlns:a16="http://schemas.microsoft.com/office/drawing/2014/main" id="{90971057-4045-4161-A552-83E4F6E081E9}"/>
                </a:ext>
              </a:extLst>
            </p:cNvPr>
            <p:cNvSpPr>
              <a:spLocks noChangeArrowheads="1"/>
            </p:cNvSpPr>
            <p:nvPr/>
          </p:nvSpPr>
          <p:spPr bwMode="auto">
            <a:xfrm>
              <a:off x="2472" y="3504"/>
              <a:ext cx="145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500" b="1">
                  <a:solidFill>
                    <a:schemeClr val="bg1"/>
                  </a:solidFill>
                  <a:latin typeface="Tempus Sans ITC" panose="04020404030D07020202" pitchFamily="82" charset="0"/>
                </a:rPr>
                <a:t>Results Presented</a:t>
              </a:r>
              <a:endParaRPr lang="en-US" altLang="it-IT">
                <a:solidFill>
                  <a:schemeClr val="bg1"/>
                </a:solidFill>
                <a:latin typeface="Tempus Sans ITC" panose="04020404030D07020202" pitchFamily="82" charset="0"/>
              </a:endParaRPr>
            </a:p>
          </p:txBody>
        </p:sp>
        <p:sp>
          <p:nvSpPr>
            <p:cNvPr id="106589" name="Rectangle 93">
              <a:extLst>
                <a:ext uri="{FF2B5EF4-FFF2-40B4-BE49-F238E27FC236}">
                  <a16:creationId xmlns:a16="http://schemas.microsoft.com/office/drawing/2014/main" id="{04409CC1-1883-4A67-A367-245B814EE9B8}"/>
                </a:ext>
              </a:extLst>
            </p:cNvPr>
            <p:cNvSpPr>
              <a:spLocks noChangeArrowheads="1"/>
            </p:cNvSpPr>
            <p:nvPr/>
          </p:nvSpPr>
          <p:spPr bwMode="auto">
            <a:xfrm rot="-5400000">
              <a:off x="-336" y="2200"/>
              <a:ext cx="168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500" b="1">
                  <a:solidFill>
                    <a:srgbClr val="FFFF00"/>
                  </a:solidFill>
                  <a:latin typeface="Tempus Sans ITC" panose="04020404030D07020202" pitchFamily="82" charset="0"/>
                </a:rPr>
                <a:t>Cumulative Patients</a:t>
              </a:r>
              <a:endParaRPr lang="en-US" altLang="it-IT">
                <a:solidFill>
                  <a:srgbClr val="FFFF00"/>
                </a:solidFill>
                <a:latin typeface="Tempus Sans ITC" panose="04020404030D07020202" pitchFamily="82" charset="0"/>
              </a:endParaRPr>
            </a:p>
          </p:txBody>
        </p:sp>
        <p:sp>
          <p:nvSpPr>
            <p:cNvPr id="106590" name="Rectangle 94">
              <a:extLst>
                <a:ext uri="{FF2B5EF4-FFF2-40B4-BE49-F238E27FC236}">
                  <a16:creationId xmlns:a16="http://schemas.microsoft.com/office/drawing/2014/main" id="{5C47B85C-236D-41F8-AB31-99409E83A37E}"/>
                </a:ext>
              </a:extLst>
            </p:cNvPr>
            <p:cNvSpPr>
              <a:spLocks noChangeArrowheads="1"/>
            </p:cNvSpPr>
            <p:nvPr/>
          </p:nvSpPr>
          <p:spPr bwMode="auto">
            <a:xfrm>
              <a:off x="1309" y="1425"/>
              <a:ext cx="50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91" name="Rectangle 95">
              <a:extLst>
                <a:ext uri="{FF2B5EF4-FFF2-40B4-BE49-F238E27FC236}">
                  <a16:creationId xmlns:a16="http://schemas.microsoft.com/office/drawing/2014/main" id="{9EAB5580-680E-4AE5-9F40-968823DDBB6D}"/>
                </a:ext>
              </a:extLst>
            </p:cNvPr>
            <p:cNvSpPr>
              <a:spLocks noChangeArrowheads="1"/>
            </p:cNvSpPr>
            <p:nvPr/>
          </p:nvSpPr>
          <p:spPr bwMode="auto">
            <a:xfrm>
              <a:off x="1331" y="1442"/>
              <a:ext cx="57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PATH CHF</a:t>
              </a:r>
              <a:endParaRPr lang="en-US" altLang="it-IT">
                <a:solidFill>
                  <a:schemeClr val="bg1"/>
                </a:solidFill>
              </a:endParaRPr>
            </a:p>
          </p:txBody>
        </p:sp>
        <p:sp>
          <p:nvSpPr>
            <p:cNvPr id="106592" name="Rectangle 96">
              <a:extLst>
                <a:ext uri="{FF2B5EF4-FFF2-40B4-BE49-F238E27FC236}">
                  <a16:creationId xmlns:a16="http://schemas.microsoft.com/office/drawing/2014/main" id="{F3DF124D-CDF8-4E1E-BAD2-60AB8B7494BD}"/>
                </a:ext>
              </a:extLst>
            </p:cNvPr>
            <p:cNvSpPr>
              <a:spLocks noChangeArrowheads="1"/>
            </p:cNvSpPr>
            <p:nvPr/>
          </p:nvSpPr>
          <p:spPr bwMode="auto">
            <a:xfrm>
              <a:off x="1309" y="2186"/>
              <a:ext cx="55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93" name="Rectangle 97">
              <a:extLst>
                <a:ext uri="{FF2B5EF4-FFF2-40B4-BE49-F238E27FC236}">
                  <a16:creationId xmlns:a16="http://schemas.microsoft.com/office/drawing/2014/main" id="{D0522B70-E4E8-494D-A9AE-167E36EE450E}"/>
                </a:ext>
              </a:extLst>
            </p:cNvPr>
            <p:cNvSpPr>
              <a:spLocks noChangeArrowheads="1"/>
            </p:cNvSpPr>
            <p:nvPr/>
          </p:nvSpPr>
          <p:spPr bwMode="auto">
            <a:xfrm>
              <a:off x="1331" y="2203"/>
              <a:ext cx="62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MUSTIC SR</a:t>
              </a:r>
              <a:endParaRPr lang="en-US" altLang="it-IT">
                <a:solidFill>
                  <a:schemeClr val="bg1"/>
                </a:solidFill>
              </a:endParaRPr>
            </a:p>
          </p:txBody>
        </p:sp>
        <p:sp>
          <p:nvSpPr>
            <p:cNvPr id="106594" name="Rectangle 98">
              <a:extLst>
                <a:ext uri="{FF2B5EF4-FFF2-40B4-BE49-F238E27FC236}">
                  <a16:creationId xmlns:a16="http://schemas.microsoft.com/office/drawing/2014/main" id="{662D6DAB-BC63-4AD7-AC41-2C8CAF2BC7C3}"/>
                </a:ext>
              </a:extLst>
            </p:cNvPr>
            <p:cNvSpPr>
              <a:spLocks noChangeArrowheads="1"/>
            </p:cNvSpPr>
            <p:nvPr/>
          </p:nvSpPr>
          <p:spPr bwMode="auto">
            <a:xfrm>
              <a:off x="1651" y="1915"/>
              <a:ext cx="54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95" name="Rectangle 99">
              <a:extLst>
                <a:ext uri="{FF2B5EF4-FFF2-40B4-BE49-F238E27FC236}">
                  <a16:creationId xmlns:a16="http://schemas.microsoft.com/office/drawing/2014/main" id="{FCCF36BE-FABB-4603-8504-1CD0DA14C388}"/>
                </a:ext>
              </a:extLst>
            </p:cNvPr>
            <p:cNvSpPr>
              <a:spLocks noChangeArrowheads="1"/>
            </p:cNvSpPr>
            <p:nvPr/>
          </p:nvSpPr>
          <p:spPr bwMode="auto">
            <a:xfrm>
              <a:off x="1673" y="1932"/>
              <a:ext cx="62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MUSTIC AF</a:t>
              </a:r>
              <a:endParaRPr lang="en-US" altLang="it-IT">
                <a:solidFill>
                  <a:schemeClr val="bg1"/>
                </a:solidFill>
              </a:endParaRPr>
            </a:p>
          </p:txBody>
        </p:sp>
        <p:sp>
          <p:nvSpPr>
            <p:cNvPr id="106596" name="Rectangle 100">
              <a:extLst>
                <a:ext uri="{FF2B5EF4-FFF2-40B4-BE49-F238E27FC236}">
                  <a16:creationId xmlns:a16="http://schemas.microsoft.com/office/drawing/2014/main" id="{99AE37D2-473E-49EC-AC20-9FA8D8DF255B}"/>
                </a:ext>
              </a:extLst>
            </p:cNvPr>
            <p:cNvSpPr>
              <a:spLocks noChangeArrowheads="1"/>
            </p:cNvSpPr>
            <p:nvPr/>
          </p:nvSpPr>
          <p:spPr bwMode="auto">
            <a:xfrm>
              <a:off x="2232" y="1738"/>
              <a:ext cx="47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97" name="Rectangle 101">
              <a:extLst>
                <a:ext uri="{FF2B5EF4-FFF2-40B4-BE49-F238E27FC236}">
                  <a16:creationId xmlns:a16="http://schemas.microsoft.com/office/drawing/2014/main" id="{546D1632-02E3-44D5-85C4-7D6AA13008F7}"/>
                </a:ext>
              </a:extLst>
            </p:cNvPr>
            <p:cNvSpPr>
              <a:spLocks noChangeArrowheads="1"/>
            </p:cNvSpPr>
            <p:nvPr/>
          </p:nvSpPr>
          <p:spPr bwMode="auto">
            <a:xfrm>
              <a:off x="2254" y="1755"/>
              <a:ext cx="54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MIRACLE</a:t>
              </a:r>
              <a:endParaRPr lang="en-US" altLang="it-IT">
                <a:solidFill>
                  <a:schemeClr val="bg1"/>
                </a:solidFill>
              </a:endParaRPr>
            </a:p>
          </p:txBody>
        </p:sp>
        <p:sp>
          <p:nvSpPr>
            <p:cNvPr id="106598" name="Rectangle 102">
              <a:extLst>
                <a:ext uri="{FF2B5EF4-FFF2-40B4-BE49-F238E27FC236}">
                  <a16:creationId xmlns:a16="http://schemas.microsoft.com/office/drawing/2014/main" id="{EB8FD9C3-8765-4DC2-911F-BDBEF8F92195}"/>
                </a:ext>
              </a:extLst>
            </p:cNvPr>
            <p:cNvSpPr>
              <a:spLocks noChangeArrowheads="1"/>
            </p:cNvSpPr>
            <p:nvPr/>
          </p:nvSpPr>
          <p:spPr bwMode="auto">
            <a:xfrm>
              <a:off x="2523" y="2862"/>
              <a:ext cx="604"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599" name="Rectangle 103">
              <a:extLst>
                <a:ext uri="{FF2B5EF4-FFF2-40B4-BE49-F238E27FC236}">
                  <a16:creationId xmlns:a16="http://schemas.microsoft.com/office/drawing/2014/main" id="{87A07065-60A6-4F73-BDA6-2AC781FB990D}"/>
                </a:ext>
              </a:extLst>
            </p:cNvPr>
            <p:cNvSpPr>
              <a:spLocks noChangeArrowheads="1"/>
            </p:cNvSpPr>
            <p:nvPr/>
          </p:nvSpPr>
          <p:spPr bwMode="auto">
            <a:xfrm>
              <a:off x="2545" y="2879"/>
              <a:ext cx="68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CONTAK CD</a:t>
              </a:r>
              <a:endParaRPr lang="en-US" altLang="it-IT">
                <a:solidFill>
                  <a:schemeClr val="bg1"/>
                </a:solidFill>
              </a:endParaRPr>
            </a:p>
          </p:txBody>
        </p:sp>
        <p:sp>
          <p:nvSpPr>
            <p:cNvPr id="106600" name="Rectangle 104">
              <a:extLst>
                <a:ext uri="{FF2B5EF4-FFF2-40B4-BE49-F238E27FC236}">
                  <a16:creationId xmlns:a16="http://schemas.microsoft.com/office/drawing/2014/main" id="{B7E7D968-3B8E-4FD0-B4AF-AA3C591FDE5D}"/>
                </a:ext>
              </a:extLst>
            </p:cNvPr>
            <p:cNvSpPr>
              <a:spLocks noChangeArrowheads="1"/>
            </p:cNvSpPr>
            <p:nvPr/>
          </p:nvSpPr>
          <p:spPr bwMode="auto">
            <a:xfrm>
              <a:off x="2829" y="1425"/>
              <a:ext cx="654"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601" name="Rectangle 105">
              <a:extLst>
                <a:ext uri="{FF2B5EF4-FFF2-40B4-BE49-F238E27FC236}">
                  <a16:creationId xmlns:a16="http://schemas.microsoft.com/office/drawing/2014/main" id="{9E2BAB4B-69EC-4439-AB10-17FCFD8AD40F}"/>
                </a:ext>
              </a:extLst>
            </p:cNvPr>
            <p:cNvSpPr>
              <a:spLocks noChangeArrowheads="1"/>
            </p:cNvSpPr>
            <p:nvPr/>
          </p:nvSpPr>
          <p:spPr bwMode="auto">
            <a:xfrm>
              <a:off x="2850" y="1442"/>
              <a:ext cx="77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MIRACLE ICD</a:t>
              </a:r>
              <a:endParaRPr lang="en-US" altLang="it-IT">
                <a:solidFill>
                  <a:schemeClr val="bg1"/>
                </a:solidFill>
              </a:endParaRPr>
            </a:p>
          </p:txBody>
        </p:sp>
        <p:sp>
          <p:nvSpPr>
            <p:cNvPr id="106602" name="Rectangle 106">
              <a:extLst>
                <a:ext uri="{FF2B5EF4-FFF2-40B4-BE49-F238E27FC236}">
                  <a16:creationId xmlns:a16="http://schemas.microsoft.com/office/drawing/2014/main" id="{6B70C02E-B597-4E47-9429-517CCBD5AECF}"/>
                </a:ext>
              </a:extLst>
            </p:cNvPr>
            <p:cNvSpPr>
              <a:spLocks noChangeArrowheads="1"/>
            </p:cNvSpPr>
            <p:nvPr/>
          </p:nvSpPr>
          <p:spPr bwMode="auto">
            <a:xfrm>
              <a:off x="3279" y="2718"/>
              <a:ext cx="589"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603" name="Rectangle 107">
              <a:extLst>
                <a:ext uri="{FF2B5EF4-FFF2-40B4-BE49-F238E27FC236}">
                  <a16:creationId xmlns:a16="http://schemas.microsoft.com/office/drawing/2014/main" id="{24CC4B8F-B7B8-47A8-BE19-8AA1B47E2760}"/>
                </a:ext>
              </a:extLst>
            </p:cNvPr>
            <p:cNvSpPr>
              <a:spLocks noChangeArrowheads="1"/>
            </p:cNvSpPr>
            <p:nvPr/>
          </p:nvSpPr>
          <p:spPr bwMode="auto">
            <a:xfrm>
              <a:off x="3301" y="2735"/>
              <a:ext cx="69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PATH CHF II</a:t>
              </a:r>
              <a:endParaRPr lang="en-US" altLang="it-IT">
                <a:solidFill>
                  <a:schemeClr val="bg1"/>
                </a:solidFill>
              </a:endParaRPr>
            </a:p>
          </p:txBody>
        </p:sp>
        <p:sp>
          <p:nvSpPr>
            <p:cNvPr id="106604" name="Rectangle 108">
              <a:extLst>
                <a:ext uri="{FF2B5EF4-FFF2-40B4-BE49-F238E27FC236}">
                  <a16:creationId xmlns:a16="http://schemas.microsoft.com/office/drawing/2014/main" id="{66E35ED9-458E-488A-9BB2-6F54E974707F}"/>
                </a:ext>
              </a:extLst>
            </p:cNvPr>
            <p:cNvSpPr>
              <a:spLocks noChangeArrowheads="1"/>
            </p:cNvSpPr>
            <p:nvPr/>
          </p:nvSpPr>
          <p:spPr bwMode="auto">
            <a:xfrm>
              <a:off x="3636" y="2270"/>
              <a:ext cx="632"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605" name="Rectangle 109">
              <a:extLst>
                <a:ext uri="{FF2B5EF4-FFF2-40B4-BE49-F238E27FC236}">
                  <a16:creationId xmlns:a16="http://schemas.microsoft.com/office/drawing/2014/main" id="{4D827ED5-2F3B-409A-98DF-FBEDCD52A4A3}"/>
                </a:ext>
              </a:extLst>
            </p:cNvPr>
            <p:cNvSpPr>
              <a:spLocks noChangeArrowheads="1"/>
            </p:cNvSpPr>
            <p:nvPr/>
          </p:nvSpPr>
          <p:spPr bwMode="auto">
            <a:xfrm>
              <a:off x="3658" y="2287"/>
              <a:ext cx="71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COMPANION</a:t>
              </a:r>
              <a:endParaRPr lang="en-US" altLang="it-IT">
                <a:solidFill>
                  <a:schemeClr val="bg1"/>
                </a:solidFill>
              </a:endParaRPr>
            </a:p>
          </p:txBody>
        </p:sp>
        <p:sp>
          <p:nvSpPr>
            <p:cNvPr id="106606" name="Rectangle 110">
              <a:extLst>
                <a:ext uri="{FF2B5EF4-FFF2-40B4-BE49-F238E27FC236}">
                  <a16:creationId xmlns:a16="http://schemas.microsoft.com/office/drawing/2014/main" id="{7D229246-E4C3-4DE2-8059-7EE7184294BD}"/>
                </a:ext>
              </a:extLst>
            </p:cNvPr>
            <p:cNvSpPr>
              <a:spLocks noChangeArrowheads="1"/>
            </p:cNvSpPr>
            <p:nvPr/>
          </p:nvSpPr>
          <p:spPr bwMode="auto">
            <a:xfrm>
              <a:off x="3890" y="1873"/>
              <a:ext cx="73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607" name="Rectangle 111">
              <a:extLst>
                <a:ext uri="{FF2B5EF4-FFF2-40B4-BE49-F238E27FC236}">
                  <a16:creationId xmlns:a16="http://schemas.microsoft.com/office/drawing/2014/main" id="{B2A640D7-A8B2-454A-AA4F-643AACFB112E}"/>
                </a:ext>
              </a:extLst>
            </p:cNvPr>
            <p:cNvSpPr>
              <a:spLocks noChangeArrowheads="1"/>
            </p:cNvSpPr>
            <p:nvPr/>
          </p:nvSpPr>
          <p:spPr bwMode="auto">
            <a:xfrm>
              <a:off x="3912" y="1890"/>
              <a:ext cx="89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MIRACLE ICD II</a:t>
              </a:r>
              <a:endParaRPr lang="en-US" altLang="it-IT">
                <a:solidFill>
                  <a:schemeClr val="bg1"/>
                </a:solidFill>
              </a:endParaRPr>
            </a:p>
          </p:txBody>
        </p:sp>
        <p:sp>
          <p:nvSpPr>
            <p:cNvPr id="106608" name="Rectangle 112">
              <a:extLst>
                <a:ext uri="{FF2B5EF4-FFF2-40B4-BE49-F238E27FC236}">
                  <a16:creationId xmlns:a16="http://schemas.microsoft.com/office/drawing/2014/main" id="{DFEF97F9-5C60-4A1B-8856-D78D1F7767A8}"/>
                </a:ext>
              </a:extLst>
            </p:cNvPr>
            <p:cNvSpPr>
              <a:spLocks noChangeArrowheads="1"/>
            </p:cNvSpPr>
            <p:nvPr/>
          </p:nvSpPr>
          <p:spPr bwMode="auto">
            <a:xfrm>
              <a:off x="4879" y="1535"/>
              <a:ext cx="444"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06609" name="Rectangle 113">
              <a:extLst>
                <a:ext uri="{FF2B5EF4-FFF2-40B4-BE49-F238E27FC236}">
                  <a16:creationId xmlns:a16="http://schemas.microsoft.com/office/drawing/2014/main" id="{B643461C-A65A-4BD4-9198-7259F99E2979}"/>
                </a:ext>
              </a:extLst>
            </p:cNvPr>
            <p:cNvSpPr>
              <a:spLocks noChangeArrowheads="1"/>
            </p:cNvSpPr>
            <p:nvPr/>
          </p:nvSpPr>
          <p:spPr bwMode="auto">
            <a:xfrm>
              <a:off x="4901" y="1552"/>
              <a:ext cx="50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b="1">
                  <a:solidFill>
                    <a:schemeClr val="bg1"/>
                  </a:solidFill>
                </a:rPr>
                <a:t>CARE HF</a:t>
              </a:r>
              <a:endParaRPr lang="en-US" altLang="it-IT">
                <a:solidFill>
                  <a:schemeClr val="bg1"/>
                </a:solidFill>
              </a:endParaRPr>
            </a:p>
          </p:txBody>
        </p:sp>
        <p:sp>
          <p:nvSpPr>
            <p:cNvPr id="106610" name="Text Box 114">
              <a:extLst>
                <a:ext uri="{FF2B5EF4-FFF2-40B4-BE49-F238E27FC236}">
                  <a16:creationId xmlns:a16="http://schemas.microsoft.com/office/drawing/2014/main" id="{3BF47F9F-3229-4EA8-AC99-0ECFE7532B6F}"/>
                </a:ext>
              </a:extLst>
            </p:cNvPr>
            <p:cNvSpPr txBox="1">
              <a:spLocks noChangeArrowheads="1"/>
            </p:cNvSpPr>
            <p:nvPr/>
          </p:nvSpPr>
          <p:spPr bwMode="auto">
            <a:xfrm>
              <a:off x="2496" y="3807"/>
              <a:ext cx="1345" cy="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solidFill>
                    <a:schemeClr val="hlink"/>
                  </a:solidFill>
                  <a:latin typeface="Tempus Sans ITC" panose="04020404030D07020202" pitchFamily="82" charset="0"/>
                  <a:cs typeface="Tahoma" panose="020B0604030504040204" pitchFamily="34" charset="0"/>
                </a:rPr>
                <a:t>• Actual</a:t>
              </a:r>
              <a:r>
                <a:rPr lang="en-US" altLang="it-IT" sz="1600" b="1">
                  <a:solidFill>
                    <a:srgbClr val="CC66FF"/>
                  </a:solidFill>
                  <a:latin typeface="Tempus Sans ITC" panose="04020404030D07020202" pitchFamily="82" charset="0"/>
                  <a:cs typeface="Tahoma" panose="020B0604030504040204" pitchFamily="34" charset="0"/>
                </a:rPr>
                <a:t>   </a:t>
              </a:r>
              <a:r>
                <a:rPr lang="en-US" altLang="it-IT" sz="1600" b="1">
                  <a:solidFill>
                    <a:srgbClr val="FF0000"/>
                  </a:solidFill>
                  <a:latin typeface="Tempus Sans ITC" panose="04020404030D07020202" pitchFamily="82" charset="0"/>
                  <a:cs typeface="Tahoma" panose="020B0604030504040204" pitchFamily="34" charset="0"/>
                  <a:sym typeface="Symbol" panose="05050102010706020507" pitchFamily="18" charset="2"/>
                </a:rPr>
                <a:t> Projected</a:t>
              </a:r>
              <a:endParaRPr lang="en-US" altLang="it-IT" sz="1600" b="1">
                <a:solidFill>
                  <a:srgbClr val="FF0000"/>
                </a:solidFill>
                <a:latin typeface="Tempus Sans ITC" panose="04020404030D07020202" pitchFamily="82" charset="0"/>
              </a:endParaRPr>
            </a:p>
          </p:txBody>
        </p:sp>
      </p:gr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2">
            <a:extLst>
              <a:ext uri="{FF2B5EF4-FFF2-40B4-BE49-F238E27FC236}">
                <a16:creationId xmlns:a16="http://schemas.microsoft.com/office/drawing/2014/main" id="{B4430E7A-89BE-4F80-AEEF-35A108F3D499}"/>
              </a:ext>
            </a:extLst>
          </p:cNvPr>
          <p:cNvGrpSpPr>
            <a:grpSpLocks/>
          </p:cNvGrpSpPr>
          <p:nvPr/>
        </p:nvGrpSpPr>
        <p:grpSpPr bwMode="auto">
          <a:xfrm>
            <a:off x="266700" y="1276350"/>
            <a:ext cx="8610600" cy="4800600"/>
            <a:chOff x="144" y="864"/>
            <a:chExt cx="5424" cy="2544"/>
          </a:xfrm>
        </p:grpSpPr>
        <p:pic>
          <p:nvPicPr>
            <p:cNvPr id="108549" name="Picture 3">
              <a:extLst>
                <a:ext uri="{FF2B5EF4-FFF2-40B4-BE49-F238E27FC236}">
                  <a16:creationId xmlns:a16="http://schemas.microsoft.com/office/drawing/2014/main" id="{6289576E-654F-4360-BE11-B107C4CE7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235"/>
            <a:stretch>
              <a:fillRect/>
            </a:stretch>
          </p:blipFill>
          <p:spPr bwMode="auto">
            <a:xfrm>
              <a:off x="1930" y="2134"/>
              <a:ext cx="1814" cy="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0" name="Picture 4">
              <a:extLst>
                <a:ext uri="{FF2B5EF4-FFF2-40B4-BE49-F238E27FC236}">
                  <a16:creationId xmlns:a16="http://schemas.microsoft.com/office/drawing/2014/main" id="{4B52C8F8-9158-472C-8A31-965BA2D3D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 y="870"/>
              <a:ext cx="1814" cy="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1" name="Picture 5">
              <a:extLst>
                <a:ext uri="{FF2B5EF4-FFF2-40B4-BE49-F238E27FC236}">
                  <a16:creationId xmlns:a16="http://schemas.microsoft.com/office/drawing/2014/main" id="{5B41F095-3412-42CD-B979-86A186192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8235"/>
            <a:stretch>
              <a:fillRect/>
            </a:stretch>
          </p:blipFill>
          <p:spPr bwMode="auto">
            <a:xfrm>
              <a:off x="154" y="2134"/>
              <a:ext cx="1814" cy="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2" name="Picture 6">
              <a:extLst>
                <a:ext uri="{FF2B5EF4-FFF2-40B4-BE49-F238E27FC236}">
                  <a16:creationId xmlns:a16="http://schemas.microsoft.com/office/drawing/2014/main" id="{8C9B50B7-B419-427D-8300-2585CD8B3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0588"/>
            <a:stretch>
              <a:fillRect/>
            </a:stretch>
          </p:blipFill>
          <p:spPr bwMode="auto">
            <a:xfrm>
              <a:off x="154" y="872"/>
              <a:ext cx="1814" cy="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3" name="Picture 7">
              <a:extLst>
                <a:ext uri="{FF2B5EF4-FFF2-40B4-BE49-F238E27FC236}">
                  <a16:creationId xmlns:a16="http://schemas.microsoft.com/office/drawing/2014/main" id="{4603CB3A-8A36-45F1-9C40-7AFE8086DF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0588"/>
            <a:stretch>
              <a:fillRect/>
            </a:stretch>
          </p:blipFill>
          <p:spPr bwMode="auto">
            <a:xfrm>
              <a:off x="1968" y="870"/>
              <a:ext cx="1814" cy="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4" name="Picture 8">
              <a:extLst>
                <a:ext uri="{FF2B5EF4-FFF2-40B4-BE49-F238E27FC236}">
                  <a16:creationId xmlns:a16="http://schemas.microsoft.com/office/drawing/2014/main" id="{0CC19448-7A90-408A-AF6D-587C000111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5294"/>
            <a:stretch>
              <a:fillRect/>
            </a:stretch>
          </p:blipFill>
          <p:spPr bwMode="auto">
            <a:xfrm>
              <a:off x="3744" y="2134"/>
              <a:ext cx="1814" cy="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5" name="Line 9">
              <a:extLst>
                <a:ext uri="{FF2B5EF4-FFF2-40B4-BE49-F238E27FC236}">
                  <a16:creationId xmlns:a16="http://schemas.microsoft.com/office/drawing/2014/main" id="{C992DEEE-41E7-4811-978E-F2CAEDB306F8}"/>
                </a:ext>
              </a:extLst>
            </p:cNvPr>
            <p:cNvSpPr>
              <a:spLocks noChangeShapeType="1"/>
            </p:cNvSpPr>
            <p:nvPr/>
          </p:nvSpPr>
          <p:spPr bwMode="auto">
            <a:xfrm>
              <a:off x="144" y="2160"/>
              <a:ext cx="542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8556" name="Line 10">
              <a:extLst>
                <a:ext uri="{FF2B5EF4-FFF2-40B4-BE49-F238E27FC236}">
                  <a16:creationId xmlns:a16="http://schemas.microsoft.com/office/drawing/2014/main" id="{4BF2CE9E-A73D-499F-8E13-B1917E65DCD6}"/>
                </a:ext>
              </a:extLst>
            </p:cNvPr>
            <p:cNvSpPr>
              <a:spLocks noChangeShapeType="1"/>
            </p:cNvSpPr>
            <p:nvPr/>
          </p:nvSpPr>
          <p:spPr bwMode="auto">
            <a:xfrm>
              <a:off x="1968" y="864"/>
              <a:ext cx="0" cy="254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8557" name="Line 11">
              <a:extLst>
                <a:ext uri="{FF2B5EF4-FFF2-40B4-BE49-F238E27FC236}">
                  <a16:creationId xmlns:a16="http://schemas.microsoft.com/office/drawing/2014/main" id="{4E31C7F7-7074-4AAD-93FB-D5C1926AC948}"/>
                </a:ext>
              </a:extLst>
            </p:cNvPr>
            <p:cNvSpPr>
              <a:spLocks noChangeShapeType="1"/>
            </p:cNvSpPr>
            <p:nvPr/>
          </p:nvSpPr>
          <p:spPr bwMode="auto">
            <a:xfrm>
              <a:off x="3792" y="864"/>
              <a:ext cx="0" cy="254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290252" name="Rectangle 12">
            <a:extLst>
              <a:ext uri="{FF2B5EF4-FFF2-40B4-BE49-F238E27FC236}">
                <a16:creationId xmlns:a16="http://schemas.microsoft.com/office/drawing/2014/main" id="{834E7810-68BC-48E6-B589-BBAD5E95AFE9}"/>
              </a:ext>
            </a:extLst>
          </p:cNvPr>
          <p:cNvSpPr>
            <a:spLocks noChangeArrowheads="1"/>
          </p:cNvSpPr>
          <p:nvPr/>
        </p:nvSpPr>
        <p:spPr bwMode="auto">
          <a:xfrm>
            <a:off x="92075" y="228600"/>
            <a:ext cx="8975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1pPr>
            <a:lvl2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2pPr>
            <a:lvl3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3pPr>
            <a:lvl4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4pPr>
            <a:lvl5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5pPr>
            <a:lvl6pPr marL="4572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6pPr>
            <a:lvl7pPr marL="9144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7pPr>
            <a:lvl8pPr marL="13716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8pPr>
            <a:lvl9pPr marL="18288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9pPr>
          </a:lstStyle>
          <a:p>
            <a:pPr>
              <a:defRPr/>
            </a:pPr>
            <a:r>
              <a:rPr lang="fr-FR" altLang="it-IT">
                <a:latin typeface="Tempus Sans ITC" panose="04020404030D07020202" pitchFamily="82" charset="0"/>
              </a:rPr>
              <a:t>What We Expect From CRT (MIRACLE)</a:t>
            </a:r>
          </a:p>
        </p:txBody>
      </p:sp>
      <p:sp>
        <p:nvSpPr>
          <p:cNvPr id="108548" name="Text Box 13">
            <a:extLst>
              <a:ext uri="{FF2B5EF4-FFF2-40B4-BE49-F238E27FC236}">
                <a16:creationId xmlns:a16="http://schemas.microsoft.com/office/drawing/2014/main" id="{2F11BBA7-90EB-4AA2-8C03-E6A513ACFDE4}"/>
              </a:ext>
            </a:extLst>
          </p:cNvPr>
          <p:cNvSpPr txBox="1">
            <a:spLocks noChangeArrowheads="1"/>
          </p:cNvSpPr>
          <p:nvPr/>
        </p:nvSpPr>
        <p:spPr bwMode="auto">
          <a:xfrm>
            <a:off x="3886200" y="6248400"/>
            <a:ext cx="502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solidFill>
                  <a:schemeClr val="bg1"/>
                </a:solidFill>
                <a:latin typeface="Arial" panose="020B0604020202020204" pitchFamily="34" charset="0"/>
              </a:rPr>
              <a:t>W.T. Abraham N Engl J Med, Vol. 346, No. 24,2003</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370" name="Rectangle 1026">
            <a:extLst>
              <a:ext uri="{FF2B5EF4-FFF2-40B4-BE49-F238E27FC236}">
                <a16:creationId xmlns:a16="http://schemas.microsoft.com/office/drawing/2014/main" id="{F699575F-ACA2-4A63-B140-8D9D2F9A50A8}"/>
              </a:ext>
            </a:extLst>
          </p:cNvPr>
          <p:cNvSpPr>
            <a:spLocks noGrp="1" noChangeArrowheads="1"/>
          </p:cNvSpPr>
          <p:nvPr>
            <p:ph type="title"/>
          </p:nvPr>
        </p:nvSpPr>
        <p:spPr>
          <a:xfrm>
            <a:off x="458788" y="352425"/>
            <a:ext cx="7770812" cy="714375"/>
          </a:xfrm>
        </p:spPr>
        <p:txBody>
          <a:bodyPr/>
          <a:lstStyle/>
          <a:p>
            <a:pPr>
              <a:defRPr/>
            </a:pPr>
            <a:r>
              <a:rPr lang="en-US" altLang="it-IT" b="0"/>
              <a:t>CRT Improves Quality of Life and NYHA Functional Class</a:t>
            </a:r>
          </a:p>
        </p:txBody>
      </p:sp>
      <p:graphicFrame>
        <p:nvGraphicFramePr>
          <p:cNvPr id="110595" name="Object 1027">
            <a:extLst>
              <a:ext uri="{FF2B5EF4-FFF2-40B4-BE49-F238E27FC236}">
                <a16:creationId xmlns:a16="http://schemas.microsoft.com/office/drawing/2014/main" id="{949A279E-8A03-4BCD-AD2F-D3DAD7229ECD}"/>
              </a:ext>
            </a:extLst>
          </p:cNvPr>
          <p:cNvGraphicFramePr>
            <a:graphicFrameLocks noGrp="1" noChangeAspect="1"/>
          </p:cNvGraphicFramePr>
          <p:nvPr>
            <p:ph type="chart" sz="half" idx="1"/>
          </p:nvPr>
        </p:nvGraphicFramePr>
        <p:xfrm>
          <a:off x="685800" y="1392238"/>
          <a:ext cx="3806825" cy="4492625"/>
        </p:xfrm>
        <a:graphic>
          <a:graphicData uri="http://schemas.openxmlformats.org/presentationml/2006/ole">
            <mc:AlternateContent xmlns:mc="http://schemas.openxmlformats.org/markup-compatibility/2006">
              <mc:Choice xmlns:v="urn:schemas-microsoft-com:vml" Requires="v">
                <p:oleObj spid="_x0000_s110639" name="Chart" r:id="rId5" imgW="3810406" imgH="4496145" progId="MSGraph.Chart.8">
                  <p:embed followColorScheme="full"/>
                </p:oleObj>
              </mc:Choice>
              <mc:Fallback>
                <p:oleObj name="Chart" r:id="rId5" imgW="3810406" imgH="4496145" progId="MSGraph.Chart.8">
                  <p:embed followColorScheme="full"/>
                  <p:pic>
                    <p:nvPicPr>
                      <p:cNvPr id="0" name="Object 1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392238"/>
                        <a:ext cx="3806825" cy="449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0596" name="Text Box 1028">
            <a:extLst>
              <a:ext uri="{FF2B5EF4-FFF2-40B4-BE49-F238E27FC236}">
                <a16:creationId xmlns:a16="http://schemas.microsoft.com/office/drawing/2014/main" id="{7E93DF66-8A88-4849-A00F-CA74DB2D37BE}"/>
              </a:ext>
            </a:extLst>
          </p:cNvPr>
          <p:cNvSpPr txBox="1">
            <a:spLocks noChangeArrowheads="1"/>
          </p:cNvSpPr>
          <p:nvPr/>
        </p:nvSpPr>
        <p:spPr bwMode="auto">
          <a:xfrm>
            <a:off x="4165600" y="5502275"/>
            <a:ext cx="12636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800">
                <a:solidFill>
                  <a:schemeClr val="bg1"/>
                </a:solidFill>
                <a:latin typeface="Tahoma" panose="020B0604030504040204" pitchFamily="34" charset="0"/>
              </a:rPr>
              <a:t>* P &lt; 0.05</a:t>
            </a:r>
          </a:p>
        </p:txBody>
      </p:sp>
      <p:grpSp>
        <p:nvGrpSpPr>
          <p:cNvPr id="110597" name="Group 1029">
            <a:extLst>
              <a:ext uri="{FF2B5EF4-FFF2-40B4-BE49-F238E27FC236}">
                <a16:creationId xmlns:a16="http://schemas.microsoft.com/office/drawing/2014/main" id="{E726ABF1-4631-46C8-A5FA-B16466FABA8F}"/>
              </a:ext>
            </a:extLst>
          </p:cNvPr>
          <p:cNvGrpSpPr>
            <a:grpSpLocks/>
          </p:cNvGrpSpPr>
          <p:nvPr/>
        </p:nvGrpSpPr>
        <p:grpSpPr bwMode="auto">
          <a:xfrm>
            <a:off x="4876800" y="1497013"/>
            <a:ext cx="3484563" cy="4241800"/>
            <a:chOff x="3045" y="943"/>
            <a:chExt cx="2195" cy="2672"/>
          </a:xfrm>
        </p:grpSpPr>
        <p:sp>
          <p:nvSpPr>
            <p:cNvPr id="110599" name="Rectangle 1030">
              <a:extLst>
                <a:ext uri="{FF2B5EF4-FFF2-40B4-BE49-F238E27FC236}">
                  <a16:creationId xmlns:a16="http://schemas.microsoft.com/office/drawing/2014/main" id="{8C426A4F-5338-4930-AB7B-558A825FD946}"/>
                </a:ext>
              </a:extLst>
            </p:cNvPr>
            <p:cNvSpPr>
              <a:spLocks noChangeArrowheads="1"/>
            </p:cNvSpPr>
            <p:nvPr/>
          </p:nvSpPr>
          <p:spPr bwMode="auto">
            <a:xfrm>
              <a:off x="3519" y="2274"/>
              <a:ext cx="239" cy="701"/>
            </a:xfrm>
            <a:prstGeom prst="rect">
              <a:avLst/>
            </a:prstGeom>
            <a:solidFill>
              <a:srgbClr val="2490B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00" name="Rectangle 1031">
              <a:extLst>
                <a:ext uri="{FF2B5EF4-FFF2-40B4-BE49-F238E27FC236}">
                  <a16:creationId xmlns:a16="http://schemas.microsoft.com/office/drawing/2014/main" id="{FE04C580-EE73-4B13-9A08-B263F7D2899E}"/>
                </a:ext>
              </a:extLst>
            </p:cNvPr>
            <p:cNvSpPr>
              <a:spLocks noChangeArrowheads="1"/>
            </p:cNvSpPr>
            <p:nvPr/>
          </p:nvSpPr>
          <p:spPr bwMode="auto">
            <a:xfrm>
              <a:off x="4112" y="1974"/>
              <a:ext cx="240" cy="1001"/>
            </a:xfrm>
            <a:prstGeom prst="rect">
              <a:avLst/>
            </a:prstGeom>
            <a:solidFill>
              <a:srgbClr val="2490B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01" name="Rectangle 1032">
              <a:extLst>
                <a:ext uri="{FF2B5EF4-FFF2-40B4-BE49-F238E27FC236}">
                  <a16:creationId xmlns:a16="http://schemas.microsoft.com/office/drawing/2014/main" id="{D0A32A0A-27FD-4051-905C-9806960C9FC2}"/>
                </a:ext>
              </a:extLst>
            </p:cNvPr>
            <p:cNvSpPr>
              <a:spLocks noChangeArrowheads="1"/>
            </p:cNvSpPr>
            <p:nvPr/>
          </p:nvSpPr>
          <p:spPr bwMode="auto">
            <a:xfrm>
              <a:off x="4706" y="2052"/>
              <a:ext cx="239" cy="923"/>
            </a:xfrm>
            <a:prstGeom prst="rect">
              <a:avLst/>
            </a:prstGeom>
            <a:solidFill>
              <a:srgbClr val="2490B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02" name="Rectangle 1033">
              <a:extLst>
                <a:ext uri="{FF2B5EF4-FFF2-40B4-BE49-F238E27FC236}">
                  <a16:creationId xmlns:a16="http://schemas.microsoft.com/office/drawing/2014/main" id="{658A7021-CF4F-4709-99D3-E2B116D82912}"/>
                </a:ext>
              </a:extLst>
            </p:cNvPr>
            <p:cNvSpPr>
              <a:spLocks noChangeArrowheads="1"/>
            </p:cNvSpPr>
            <p:nvPr/>
          </p:nvSpPr>
          <p:spPr bwMode="auto">
            <a:xfrm>
              <a:off x="3758" y="1716"/>
              <a:ext cx="234" cy="1259"/>
            </a:xfrm>
            <a:prstGeom prst="rect">
              <a:avLst/>
            </a:prstGeom>
            <a:solidFill>
              <a:srgbClr val="FE9E12"/>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03" name="Rectangle 1034">
              <a:extLst>
                <a:ext uri="{FF2B5EF4-FFF2-40B4-BE49-F238E27FC236}">
                  <a16:creationId xmlns:a16="http://schemas.microsoft.com/office/drawing/2014/main" id="{317BC2B9-7697-4DF6-BA61-5520DBE7C6E0}"/>
                </a:ext>
              </a:extLst>
            </p:cNvPr>
            <p:cNvSpPr>
              <a:spLocks noChangeArrowheads="1"/>
            </p:cNvSpPr>
            <p:nvPr/>
          </p:nvSpPr>
          <p:spPr bwMode="auto">
            <a:xfrm>
              <a:off x="4352" y="1614"/>
              <a:ext cx="234" cy="1361"/>
            </a:xfrm>
            <a:prstGeom prst="rect">
              <a:avLst/>
            </a:prstGeom>
            <a:solidFill>
              <a:srgbClr val="FE9E12"/>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04" name="Rectangle 1035">
              <a:extLst>
                <a:ext uri="{FF2B5EF4-FFF2-40B4-BE49-F238E27FC236}">
                  <a16:creationId xmlns:a16="http://schemas.microsoft.com/office/drawing/2014/main" id="{BB7C6150-8EC9-44A1-B62A-33758B311F2B}"/>
                </a:ext>
              </a:extLst>
            </p:cNvPr>
            <p:cNvSpPr>
              <a:spLocks noChangeArrowheads="1"/>
            </p:cNvSpPr>
            <p:nvPr/>
          </p:nvSpPr>
          <p:spPr bwMode="auto">
            <a:xfrm>
              <a:off x="4945" y="1770"/>
              <a:ext cx="234" cy="1205"/>
            </a:xfrm>
            <a:prstGeom prst="rect">
              <a:avLst/>
            </a:prstGeom>
            <a:solidFill>
              <a:srgbClr val="FE9E12"/>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05" name="Line 1036">
              <a:extLst>
                <a:ext uri="{FF2B5EF4-FFF2-40B4-BE49-F238E27FC236}">
                  <a16:creationId xmlns:a16="http://schemas.microsoft.com/office/drawing/2014/main" id="{38DE7943-0F92-4996-B95F-22D4B99C1C73}"/>
                </a:ext>
              </a:extLst>
            </p:cNvPr>
            <p:cNvSpPr>
              <a:spLocks noChangeShapeType="1"/>
            </p:cNvSpPr>
            <p:nvPr/>
          </p:nvSpPr>
          <p:spPr bwMode="auto">
            <a:xfrm>
              <a:off x="3459" y="1495"/>
              <a:ext cx="1" cy="1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06" name="Line 1037">
              <a:extLst>
                <a:ext uri="{FF2B5EF4-FFF2-40B4-BE49-F238E27FC236}">
                  <a16:creationId xmlns:a16="http://schemas.microsoft.com/office/drawing/2014/main" id="{15B840E6-6CB1-49A7-97EC-CFD1FDB303A9}"/>
                </a:ext>
              </a:extLst>
            </p:cNvPr>
            <p:cNvSpPr>
              <a:spLocks noChangeShapeType="1"/>
            </p:cNvSpPr>
            <p:nvPr/>
          </p:nvSpPr>
          <p:spPr bwMode="auto">
            <a:xfrm>
              <a:off x="3417" y="2975"/>
              <a:ext cx="4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07" name="Line 1038">
              <a:extLst>
                <a:ext uri="{FF2B5EF4-FFF2-40B4-BE49-F238E27FC236}">
                  <a16:creationId xmlns:a16="http://schemas.microsoft.com/office/drawing/2014/main" id="{D3B143E8-16AE-4E8E-B8A0-59F9BD23D604}"/>
                </a:ext>
              </a:extLst>
            </p:cNvPr>
            <p:cNvSpPr>
              <a:spLocks noChangeShapeType="1"/>
            </p:cNvSpPr>
            <p:nvPr/>
          </p:nvSpPr>
          <p:spPr bwMode="auto">
            <a:xfrm>
              <a:off x="3417" y="2604"/>
              <a:ext cx="4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08" name="Line 1039">
              <a:extLst>
                <a:ext uri="{FF2B5EF4-FFF2-40B4-BE49-F238E27FC236}">
                  <a16:creationId xmlns:a16="http://schemas.microsoft.com/office/drawing/2014/main" id="{F4706CC2-CAF4-4D1B-B92B-2D72D0DFE41F}"/>
                </a:ext>
              </a:extLst>
            </p:cNvPr>
            <p:cNvSpPr>
              <a:spLocks noChangeShapeType="1"/>
            </p:cNvSpPr>
            <p:nvPr/>
          </p:nvSpPr>
          <p:spPr bwMode="auto">
            <a:xfrm>
              <a:off x="3417" y="2238"/>
              <a:ext cx="4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09" name="Line 1040">
              <a:extLst>
                <a:ext uri="{FF2B5EF4-FFF2-40B4-BE49-F238E27FC236}">
                  <a16:creationId xmlns:a16="http://schemas.microsoft.com/office/drawing/2014/main" id="{3081C00E-F9CA-4D61-9AC1-92E1A7A3028E}"/>
                </a:ext>
              </a:extLst>
            </p:cNvPr>
            <p:cNvSpPr>
              <a:spLocks noChangeShapeType="1"/>
            </p:cNvSpPr>
            <p:nvPr/>
          </p:nvSpPr>
          <p:spPr bwMode="auto">
            <a:xfrm>
              <a:off x="3417" y="1866"/>
              <a:ext cx="4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10" name="Line 1041">
              <a:extLst>
                <a:ext uri="{FF2B5EF4-FFF2-40B4-BE49-F238E27FC236}">
                  <a16:creationId xmlns:a16="http://schemas.microsoft.com/office/drawing/2014/main" id="{AC4AA853-F9D1-4F71-B38E-5EBE355E98AA}"/>
                </a:ext>
              </a:extLst>
            </p:cNvPr>
            <p:cNvSpPr>
              <a:spLocks noChangeShapeType="1"/>
            </p:cNvSpPr>
            <p:nvPr/>
          </p:nvSpPr>
          <p:spPr bwMode="auto">
            <a:xfrm>
              <a:off x="3417" y="1495"/>
              <a:ext cx="42"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11" name="Line 1042">
              <a:extLst>
                <a:ext uri="{FF2B5EF4-FFF2-40B4-BE49-F238E27FC236}">
                  <a16:creationId xmlns:a16="http://schemas.microsoft.com/office/drawing/2014/main" id="{6441C318-9C2F-4AA6-A7B8-99AB5D9B793F}"/>
                </a:ext>
              </a:extLst>
            </p:cNvPr>
            <p:cNvSpPr>
              <a:spLocks noChangeShapeType="1"/>
            </p:cNvSpPr>
            <p:nvPr/>
          </p:nvSpPr>
          <p:spPr bwMode="auto">
            <a:xfrm>
              <a:off x="3459" y="2975"/>
              <a:ext cx="178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12" name="Line 1043">
              <a:extLst>
                <a:ext uri="{FF2B5EF4-FFF2-40B4-BE49-F238E27FC236}">
                  <a16:creationId xmlns:a16="http://schemas.microsoft.com/office/drawing/2014/main" id="{B39BA0BE-600B-460E-B1F5-6C457320EAAE}"/>
                </a:ext>
              </a:extLst>
            </p:cNvPr>
            <p:cNvSpPr>
              <a:spLocks noChangeShapeType="1"/>
            </p:cNvSpPr>
            <p:nvPr/>
          </p:nvSpPr>
          <p:spPr bwMode="auto">
            <a:xfrm flipV="1">
              <a:off x="3459" y="2975"/>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13" name="Line 1044">
              <a:extLst>
                <a:ext uri="{FF2B5EF4-FFF2-40B4-BE49-F238E27FC236}">
                  <a16:creationId xmlns:a16="http://schemas.microsoft.com/office/drawing/2014/main" id="{BBF3A7C3-8F6A-45CC-B932-223D2E21B6BA}"/>
                </a:ext>
              </a:extLst>
            </p:cNvPr>
            <p:cNvSpPr>
              <a:spLocks noChangeShapeType="1"/>
            </p:cNvSpPr>
            <p:nvPr/>
          </p:nvSpPr>
          <p:spPr bwMode="auto">
            <a:xfrm flipV="1">
              <a:off x="4052" y="2975"/>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14" name="Line 1045">
              <a:extLst>
                <a:ext uri="{FF2B5EF4-FFF2-40B4-BE49-F238E27FC236}">
                  <a16:creationId xmlns:a16="http://schemas.microsoft.com/office/drawing/2014/main" id="{608DF6F3-C582-4106-97F0-02C1F4CB0CB5}"/>
                </a:ext>
              </a:extLst>
            </p:cNvPr>
            <p:cNvSpPr>
              <a:spLocks noChangeShapeType="1"/>
            </p:cNvSpPr>
            <p:nvPr/>
          </p:nvSpPr>
          <p:spPr bwMode="auto">
            <a:xfrm flipV="1">
              <a:off x="4646" y="2975"/>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15" name="Line 1046">
              <a:extLst>
                <a:ext uri="{FF2B5EF4-FFF2-40B4-BE49-F238E27FC236}">
                  <a16:creationId xmlns:a16="http://schemas.microsoft.com/office/drawing/2014/main" id="{987356F2-A497-4114-B7E4-D83B0B7FBEBB}"/>
                </a:ext>
              </a:extLst>
            </p:cNvPr>
            <p:cNvSpPr>
              <a:spLocks noChangeShapeType="1"/>
            </p:cNvSpPr>
            <p:nvPr/>
          </p:nvSpPr>
          <p:spPr bwMode="auto">
            <a:xfrm flipV="1">
              <a:off x="5239" y="2975"/>
              <a:ext cx="1"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0616" name="Rectangle 1047">
              <a:extLst>
                <a:ext uri="{FF2B5EF4-FFF2-40B4-BE49-F238E27FC236}">
                  <a16:creationId xmlns:a16="http://schemas.microsoft.com/office/drawing/2014/main" id="{CAB093AF-BFC9-479B-9BA8-5F365DFE6398}"/>
                </a:ext>
              </a:extLst>
            </p:cNvPr>
            <p:cNvSpPr>
              <a:spLocks noChangeArrowheads="1"/>
            </p:cNvSpPr>
            <p:nvPr/>
          </p:nvSpPr>
          <p:spPr bwMode="auto">
            <a:xfrm>
              <a:off x="3231" y="943"/>
              <a:ext cx="189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solidFill>
                    <a:schemeClr val="bg1"/>
                  </a:solidFill>
                  <a:latin typeface="Tahoma" panose="020B0604030504040204" pitchFamily="34" charset="0"/>
                </a:rPr>
                <a:t>NYHA: Proportion Improving</a:t>
              </a:r>
              <a:r>
                <a:rPr lang="en-US" altLang="it-IT" sz="1600" b="1">
                  <a:latin typeface="Tahoma" panose="020B0604030504040204" pitchFamily="34" charset="0"/>
                </a:rPr>
                <a:t> </a:t>
              </a:r>
              <a:endParaRPr lang="en-US" altLang="it-IT"/>
            </a:p>
          </p:txBody>
        </p:sp>
        <p:sp>
          <p:nvSpPr>
            <p:cNvPr id="110617" name="Rectangle 1048">
              <a:extLst>
                <a:ext uri="{FF2B5EF4-FFF2-40B4-BE49-F238E27FC236}">
                  <a16:creationId xmlns:a16="http://schemas.microsoft.com/office/drawing/2014/main" id="{824A81A8-B817-4305-80E9-F883F8A145C0}"/>
                </a:ext>
              </a:extLst>
            </p:cNvPr>
            <p:cNvSpPr>
              <a:spLocks noChangeArrowheads="1"/>
            </p:cNvSpPr>
            <p:nvPr/>
          </p:nvSpPr>
          <p:spPr bwMode="auto">
            <a:xfrm>
              <a:off x="3650" y="1099"/>
              <a:ext cx="98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solidFill>
                    <a:schemeClr val="bg1"/>
                  </a:solidFill>
                  <a:latin typeface="Tahoma" panose="020B0604030504040204" pitchFamily="34" charset="0"/>
                </a:rPr>
                <a:t>1 or More Class</a:t>
              </a:r>
              <a:endParaRPr lang="en-US" altLang="it-IT">
                <a:solidFill>
                  <a:schemeClr val="bg1"/>
                </a:solidFill>
              </a:endParaRPr>
            </a:p>
          </p:txBody>
        </p:sp>
        <p:sp>
          <p:nvSpPr>
            <p:cNvPr id="110618" name="Rectangle 1049">
              <a:extLst>
                <a:ext uri="{FF2B5EF4-FFF2-40B4-BE49-F238E27FC236}">
                  <a16:creationId xmlns:a16="http://schemas.microsoft.com/office/drawing/2014/main" id="{67AAADD1-082A-4D05-894F-82ABE264AC1D}"/>
                </a:ext>
              </a:extLst>
            </p:cNvPr>
            <p:cNvSpPr>
              <a:spLocks noChangeArrowheads="1"/>
            </p:cNvSpPr>
            <p:nvPr/>
          </p:nvSpPr>
          <p:spPr bwMode="auto">
            <a:xfrm>
              <a:off x="3123" y="2898"/>
              <a:ext cx="23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latin typeface="Tahoma" panose="020B0604030504040204" pitchFamily="34" charset="0"/>
                </a:rPr>
                <a:t>0%</a:t>
              </a:r>
              <a:endParaRPr lang="en-US" altLang="it-IT"/>
            </a:p>
          </p:txBody>
        </p:sp>
        <p:sp>
          <p:nvSpPr>
            <p:cNvPr id="110619" name="Rectangle 1050">
              <a:extLst>
                <a:ext uri="{FF2B5EF4-FFF2-40B4-BE49-F238E27FC236}">
                  <a16:creationId xmlns:a16="http://schemas.microsoft.com/office/drawing/2014/main" id="{97EFDA77-D367-4203-A006-B811432EB842}"/>
                </a:ext>
              </a:extLst>
            </p:cNvPr>
            <p:cNvSpPr>
              <a:spLocks noChangeArrowheads="1"/>
            </p:cNvSpPr>
            <p:nvPr/>
          </p:nvSpPr>
          <p:spPr bwMode="auto">
            <a:xfrm>
              <a:off x="3045" y="2526"/>
              <a:ext cx="3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latin typeface="Tahoma" panose="020B0604030504040204" pitchFamily="34" charset="0"/>
                </a:rPr>
                <a:t>20%</a:t>
              </a:r>
              <a:endParaRPr lang="en-US" altLang="it-IT"/>
            </a:p>
          </p:txBody>
        </p:sp>
        <p:sp>
          <p:nvSpPr>
            <p:cNvPr id="110620" name="Rectangle 1051">
              <a:extLst>
                <a:ext uri="{FF2B5EF4-FFF2-40B4-BE49-F238E27FC236}">
                  <a16:creationId xmlns:a16="http://schemas.microsoft.com/office/drawing/2014/main" id="{E765A146-809F-4F96-BFFB-BA1829869D21}"/>
                </a:ext>
              </a:extLst>
            </p:cNvPr>
            <p:cNvSpPr>
              <a:spLocks noChangeArrowheads="1"/>
            </p:cNvSpPr>
            <p:nvPr/>
          </p:nvSpPr>
          <p:spPr bwMode="auto">
            <a:xfrm>
              <a:off x="3045" y="2160"/>
              <a:ext cx="3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latin typeface="Tahoma" panose="020B0604030504040204" pitchFamily="34" charset="0"/>
                </a:rPr>
                <a:t>40%</a:t>
              </a:r>
              <a:endParaRPr lang="en-US" altLang="it-IT"/>
            </a:p>
          </p:txBody>
        </p:sp>
        <p:sp>
          <p:nvSpPr>
            <p:cNvPr id="110621" name="Rectangle 1052">
              <a:extLst>
                <a:ext uri="{FF2B5EF4-FFF2-40B4-BE49-F238E27FC236}">
                  <a16:creationId xmlns:a16="http://schemas.microsoft.com/office/drawing/2014/main" id="{E8AF612F-C48C-401B-9A38-5A9D00446758}"/>
                </a:ext>
              </a:extLst>
            </p:cNvPr>
            <p:cNvSpPr>
              <a:spLocks noChangeArrowheads="1"/>
            </p:cNvSpPr>
            <p:nvPr/>
          </p:nvSpPr>
          <p:spPr bwMode="auto">
            <a:xfrm>
              <a:off x="3045" y="1788"/>
              <a:ext cx="3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latin typeface="Tahoma" panose="020B0604030504040204" pitchFamily="34" charset="0"/>
                </a:rPr>
                <a:t>60%</a:t>
              </a:r>
              <a:endParaRPr lang="en-US" altLang="it-IT"/>
            </a:p>
          </p:txBody>
        </p:sp>
        <p:sp>
          <p:nvSpPr>
            <p:cNvPr id="110622" name="Rectangle 1053">
              <a:extLst>
                <a:ext uri="{FF2B5EF4-FFF2-40B4-BE49-F238E27FC236}">
                  <a16:creationId xmlns:a16="http://schemas.microsoft.com/office/drawing/2014/main" id="{4129F60B-C0DC-4375-9EE2-E727DD4DA959}"/>
                </a:ext>
              </a:extLst>
            </p:cNvPr>
            <p:cNvSpPr>
              <a:spLocks noChangeArrowheads="1"/>
            </p:cNvSpPr>
            <p:nvPr/>
          </p:nvSpPr>
          <p:spPr bwMode="auto">
            <a:xfrm>
              <a:off x="3045" y="1417"/>
              <a:ext cx="31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latin typeface="Tahoma" panose="020B0604030504040204" pitchFamily="34" charset="0"/>
                </a:rPr>
                <a:t>80%</a:t>
              </a:r>
              <a:endParaRPr lang="en-US" altLang="it-IT"/>
            </a:p>
          </p:txBody>
        </p:sp>
        <p:sp>
          <p:nvSpPr>
            <p:cNvPr id="110623" name="Rectangle 1054">
              <a:extLst>
                <a:ext uri="{FF2B5EF4-FFF2-40B4-BE49-F238E27FC236}">
                  <a16:creationId xmlns:a16="http://schemas.microsoft.com/office/drawing/2014/main" id="{5721A58D-66F1-4430-94CC-25A6FF93D86E}"/>
                </a:ext>
              </a:extLst>
            </p:cNvPr>
            <p:cNvSpPr>
              <a:spLocks noChangeArrowheads="1"/>
            </p:cNvSpPr>
            <p:nvPr/>
          </p:nvSpPr>
          <p:spPr bwMode="auto">
            <a:xfrm>
              <a:off x="3507" y="3041"/>
              <a:ext cx="51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solidFill>
                    <a:schemeClr val="bg1"/>
                  </a:solidFill>
                  <a:latin typeface="Tahoma" panose="020B0604030504040204" pitchFamily="34" charset="0"/>
                </a:rPr>
                <a:t>MIRACLE</a:t>
              </a:r>
              <a:endParaRPr lang="en-US" altLang="it-IT">
                <a:solidFill>
                  <a:schemeClr val="bg1"/>
                </a:solidFill>
              </a:endParaRPr>
            </a:p>
          </p:txBody>
        </p:sp>
        <p:sp>
          <p:nvSpPr>
            <p:cNvPr id="110624" name="Rectangle 1055">
              <a:extLst>
                <a:ext uri="{FF2B5EF4-FFF2-40B4-BE49-F238E27FC236}">
                  <a16:creationId xmlns:a16="http://schemas.microsoft.com/office/drawing/2014/main" id="{C5A8CAA6-16A7-4625-A4AA-BE709A3D64DA}"/>
                </a:ext>
              </a:extLst>
            </p:cNvPr>
            <p:cNvSpPr>
              <a:spLocks noChangeArrowheads="1"/>
            </p:cNvSpPr>
            <p:nvPr/>
          </p:nvSpPr>
          <p:spPr bwMode="auto">
            <a:xfrm>
              <a:off x="4118" y="3041"/>
              <a:ext cx="48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solidFill>
                    <a:schemeClr val="bg1"/>
                  </a:solidFill>
                  <a:latin typeface="Tahoma" panose="020B0604030504040204" pitchFamily="34" charset="0"/>
                </a:rPr>
                <a:t>CONTAK</a:t>
              </a:r>
              <a:endParaRPr lang="en-US" altLang="it-IT">
                <a:solidFill>
                  <a:schemeClr val="bg1"/>
                </a:solidFill>
              </a:endParaRPr>
            </a:p>
          </p:txBody>
        </p:sp>
        <p:sp>
          <p:nvSpPr>
            <p:cNvPr id="110625" name="Rectangle 1056">
              <a:extLst>
                <a:ext uri="{FF2B5EF4-FFF2-40B4-BE49-F238E27FC236}">
                  <a16:creationId xmlns:a16="http://schemas.microsoft.com/office/drawing/2014/main" id="{D872CC9F-BA5C-45B5-B89B-09E035D0F9DA}"/>
                </a:ext>
              </a:extLst>
            </p:cNvPr>
            <p:cNvSpPr>
              <a:spLocks noChangeArrowheads="1"/>
            </p:cNvSpPr>
            <p:nvPr/>
          </p:nvSpPr>
          <p:spPr bwMode="auto">
            <a:xfrm>
              <a:off x="4274" y="3197"/>
              <a:ext cx="1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solidFill>
                    <a:schemeClr val="bg1"/>
                  </a:solidFill>
                  <a:latin typeface="Tahoma" panose="020B0604030504040204" pitchFamily="34" charset="0"/>
                </a:rPr>
                <a:t>CD</a:t>
              </a:r>
              <a:endParaRPr lang="en-US" altLang="it-IT">
                <a:solidFill>
                  <a:schemeClr val="bg1"/>
                </a:solidFill>
              </a:endParaRPr>
            </a:p>
          </p:txBody>
        </p:sp>
        <p:sp>
          <p:nvSpPr>
            <p:cNvPr id="110626" name="Rectangle 1057">
              <a:extLst>
                <a:ext uri="{FF2B5EF4-FFF2-40B4-BE49-F238E27FC236}">
                  <a16:creationId xmlns:a16="http://schemas.microsoft.com/office/drawing/2014/main" id="{F2D8EDD8-BEBF-4F3F-A9FE-EC572A5B6F80}"/>
                </a:ext>
              </a:extLst>
            </p:cNvPr>
            <p:cNvSpPr>
              <a:spLocks noChangeArrowheads="1"/>
            </p:cNvSpPr>
            <p:nvPr/>
          </p:nvSpPr>
          <p:spPr bwMode="auto">
            <a:xfrm>
              <a:off x="4694" y="3041"/>
              <a:ext cx="51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solidFill>
                    <a:schemeClr val="bg1"/>
                  </a:solidFill>
                  <a:latin typeface="Tahoma" panose="020B0604030504040204" pitchFamily="34" charset="0"/>
                </a:rPr>
                <a:t>MIRACLE</a:t>
              </a:r>
              <a:endParaRPr lang="en-US" altLang="it-IT">
                <a:solidFill>
                  <a:schemeClr val="bg1"/>
                </a:solidFill>
              </a:endParaRPr>
            </a:p>
          </p:txBody>
        </p:sp>
        <p:sp>
          <p:nvSpPr>
            <p:cNvPr id="110627" name="Rectangle 1058">
              <a:extLst>
                <a:ext uri="{FF2B5EF4-FFF2-40B4-BE49-F238E27FC236}">
                  <a16:creationId xmlns:a16="http://schemas.microsoft.com/office/drawing/2014/main" id="{CBD59812-6BC5-413B-8118-986A191E0CAE}"/>
                </a:ext>
              </a:extLst>
            </p:cNvPr>
            <p:cNvSpPr>
              <a:spLocks noChangeArrowheads="1"/>
            </p:cNvSpPr>
            <p:nvPr/>
          </p:nvSpPr>
          <p:spPr bwMode="auto">
            <a:xfrm>
              <a:off x="4843" y="3197"/>
              <a:ext cx="2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solidFill>
                    <a:schemeClr val="bg1"/>
                  </a:solidFill>
                  <a:latin typeface="Tahoma" panose="020B0604030504040204" pitchFamily="34" charset="0"/>
                </a:rPr>
                <a:t>ICD</a:t>
              </a:r>
              <a:endParaRPr lang="en-US" altLang="it-IT">
                <a:solidFill>
                  <a:schemeClr val="bg1"/>
                </a:solidFill>
              </a:endParaRPr>
            </a:p>
          </p:txBody>
        </p:sp>
        <p:sp>
          <p:nvSpPr>
            <p:cNvPr id="110628" name="Rectangle 1059">
              <a:extLst>
                <a:ext uri="{FF2B5EF4-FFF2-40B4-BE49-F238E27FC236}">
                  <a16:creationId xmlns:a16="http://schemas.microsoft.com/office/drawing/2014/main" id="{53F8F916-11BD-4BBC-B323-650C3159F1AF}"/>
                </a:ext>
              </a:extLst>
            </p:cNvPr>
            <p:cNvSpPr>
              <a:spLocks noChangeArrowheads="1"/>
            </p:cNvSpPr>
            <p:nvPr/>
          </p:nvSpPr>
          <p:spPr bwMode="auto">
            <a:xfrm>
              <a:off x="3848" y="3503"/>
              <a:ext cx="78" cy="78"/>
            </a:xfrm>
            <a:prstGeom prst="rect">
              <a:avLst/>
            </a:prstGeom>
            <a:solidFill>
              <a:srgbClr val="2490B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29" name="Rectangle 1060">
              <a:extLst>
                <a:ext uri="{FF2B5EF4-FFF2-40B4-BE49-F238E27FC236}">
                  <a16:creationId xmlns:a16="http://schemas.microsoft.com/office/drawing/2014/main" id="{D7784E43-6768-4CA8-82C7-41CC7947B906}"/>
                </a:ext>
              </a:extLst>
            </p:cNvPr>
            <p:cNvSpPr>
              <a:spLocks noChangeArrowheads="1"/>
            </p:cNvSpPr>
            <p:nvPr/>
          </p:nvSpPr>
          <p:spPr bwMode="auto">
            <a:xfrm>
              <a:off x="3962" y="3461"/>
              <a:ext cx="47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solidFill>
                    <a:schemeClr val="bg1"/>
                  </a:solidFill>
                  <a:latin typeface="Tahoma" panose="020B0604030504040204" pitchFamily="34" charset="0"/>
                </a:rPr>
                <a:t>Control</a:t>
              </a:r>
              <a:endParaRPr lang="en-US" altLang="it-IT">
                <a:solidFill>
                  <a:schemeClr val="bg1"/>
                </a:solidFill>
              </a:endParaRPr>
            </a:p>
          </p:txBody>
        </p:sp>
        <p:sp>
          <p:nvSpPr>
            <p:cNvPr id="110630" name="Rectangle 1061">
              <a:extLst>
                <a:ext uri="{FF2B5EF4-FFF2-40B4-BE49-F238E27FC236}">
                  <a16:creationId xmlns:a16="http://schemas.microsoft.com/office/drawing/2014/main" id="{E23E9EBC-94A0-4457-9BAA-B74E1E0481C0}"/>
                </a:ext>
              </a:extLst>
            </p:cNvPr>
            <p:cNvSpPr>
              <a:spLocks noChangeArrowheads="1"/>
            </p:cNvSpPr>
            <p:nvPr/>
          </p:nvSpPr>
          <p:spPr bwMode="auto">
            <a:xfrm>
              <a:off x="4484" y="3503"/>
              <a:ext cx="78" cy="78"/>
            </a:xfrm>
            <a:prstGeom prst="rect">
              <a:avLst/>
            </a:prstGeom>
            <a:solidFill>
              <a:srgbClr val="FE9E12"/>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31" name="Rectangle 1062">
              <a:extLst>
                <a:ext uri="{FF2B5EF4-FFF2-40B4-BE49-F238E27FC236}">
                  <a16:creationId xmlns:a16="http://schemas.microsoft.com/office/drawing/2014/main" id="{ADE4E8CF-168B-4014-B09B-6C4AD69C0526}"/>
                </a:ext>
              </a:extLst>
            </p:cNvPr>
            <p:cNvSpPr>
              <a:spLocks noChangeArrowheads="1"/>
            </p:cNvSpPr>
            <p:nvPr/>
          </p:nvSpPr>
          <p:spPr bwMode="auto">
            <a:xfrm>
              <a:off x="4598" y="3461"/>
              <a:ext cx="2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solidFill>
                    <a:schemeClr val="bg1"/>
                  </a:solidFill>
                  <a:latin typeface="Tahoma" panose="020B0604030504040204" pitchFamily="34" charset="0"/>
                </a:rPr>
                <a:t>CRT</a:t>
              </a:r>
              <a:endParaRPr lang="en-US" altLang="it-IT">
                <a:solidFill>
                  <a:schemeClr val="bg1"/>
                </a:solidFill>
              </a:endParaRPr>
            </a:p>
          </p:txBody>
        </p:sp>
        <p:sp>
          <p:nvSpPr>
            <p:cNvPr id="110632" name="Rectangle 1063">
              <a:extLst>
                <a:ext uri="{FF2B5EF4-FFF2-40B4-BE49-F238E27FC236}">
                  <a16:creationId xmlns:a16="http://schemas.microsoft.com/office/drawing/2014/main" id="{98694A69-BD85-4396-BF17-7F1936853113}"/>
                </a:ext>
              </a:extLst>
            </p:cNvPr>
            <p:cNvSpPr>
              <a:spLocks noChangeArrowheads="1"/>
            </p:cNvSpPr>
            <p:nvPr/>
          </p:nvSpPr>
          <p:spPr bwMode="auto">
            <a:xfrm>
              <a:off x="3800" y="1537"/>
              <a:ext cx="16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33" name="Rectangle 1064">
              <a:extLst>
                <a:ext uri="{FF2B5EF4-FFF2-40B4-BE49-F238E27FC236}">
                  <a16:creationId xmlns:a16="http://schemas.microsoft.com/office/drawing/2014/main" id="{22BDC966-9330-4E00-A0C4-97110EE65303}"/>
                </a:ext>
              </a:extLst>
            </p:cNvPr>
            <p:cNvSpPr>
              <a:spLocks noChangeArrowheads="1"/>
            </p:cNvSpPr>
            <p:nvPr/>
          </p:nvSpPr>
          <p:spPr bwMode="auto">
            <a:xfrm>
              <a:off x="3830" y="1543"/>
              <a:ext cx="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800" b="1">
                  <a:solidFill>
                    <a:schemeClr val="bg1"/>
                  </a:solidFill>
                  <a:latin typeface="Tahoma" panose="020B0604030504040204" pitchFamily="34" charset="0"/>
                </a:rPr>
                <a:t>*</a:t>
              </a:r>
              <a:endParaRPr lang="en-US" altLang="it-IT">
                <a:solidFill>
                  <a:schemeClr val="bg1"/>
                </a:solidFill>
              </a:endParaRPr>
            </a:p>
          </p:txBody>
        </p:sp>
        <p:sp>
          <p:nvSpPr>
            <p:cNvPr id="110634" name="Rectangle 1065">
              <a:extLst>
                <a:ext uri="{FF2B5EF4-FFF2-40B4-BE49-F238E27FC236}">
                  <a16:creationId xmlns:a16="http://schemas.microsoft.com/office/drawing/2014/main" id="{4F48EFF1-B39C-48FB-B59F-716ABB9C6674}"/>
                </a:ext>
              </a:extLst>
            </p:cNvPr>
            <p:cNvSpPr>
              <a:spLocks noChangeArrowheads="1"/>
            </p:cNvSpPr>
            <p:nvPr/>
          </p:nvSpPr>
          <p:spPr bwMode="auto">
            <a:xfrm>
              <a:off x="4370" y="1429"/>
              <a:ext cx="162"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35" name="Rectangle 1066">
              <a:extLst>
                <a:ext uri="{FF2B5EF4-FFF2-40B4-BE49-F238E27FC236}">
                  <a16:creationId xmlns:a16="http://schemas.microsoft.com/office/drawing/2014/main" id="{C153291C-095C-4CAF-A6D4-B8D2137FDC63}"/>
                </a:ext>
              </a:extLst>
            </p:cNvPr>
            <p:cNvSpPr>
              <a:spLocks noChangeArrowheads="1"/>
            </p:cNvSpPr>
            <p:nvPr/>
          </p:nvSpPr>
          <p:spPr bwMode="auto">
            <a:xfrm>
              <a:off x="4400" y="1435"/>
              <a:ext cx="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800" b="1">
                  <a:solidFill>
                    <a:schemeClr val="bg1"/>
                  </a:solidFill>
                  <a:latin typeface="Tahoma" panose="020B0604030504040204" pitchFamily="34" charset="0"/>
                </a:rPr>
                <a:t>*</a:t>
              </a:r>
              <a:endParaRPr lang="en-US" altLang="it-IT">
                <a:solidFill>
                  <a:schemeClr val="bg1"/>
                </a:solidFill>
              </a:endParaRPr>
            </a:p>
          </p:txBody>
        </p:sp>
        <p:sp>
          <p:nvSpPr>
            <p:cNvPr id="110636" name="Rectangle 1067">
              <a:extLst>
                <a:ext uri="{FF2B5EF4-FFF2-40B4-BE49-F238E27FC236}">
                  <a16:creationId xmlns:a16="http://schemas.microsoft.com/office/drawing/2014/main" id="{FC2B7FB3-2FC3-456C-AEA3-DAEDC04C158B}"/>
                </a:ext>
              </a:extLst>
            </p:cNvPr>
            <p:cNvSpPr>
              <a:spLocks noChangeArrowheads="1"/>
            </p:cNvSpPr>
            <p:nvPr/>
          </p:nvSpPr>
          <p:spPr bwMode="auto">
            <a:xfrm>
              <a:off x="4969" y="1560"/>
              <a:ext cx="16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0637" name="Rectangle 1068">
              <a:extLst>
                <a:ext uri="{FF2B5EF4-FFF2-40B4-BE49-F238E27FC236}">
                  <a16:creationId xmlns:a16="http://schemas.microsoft.com/office/drawing/2014/main" id="{1107EE28-7F52-47F9-9D15-B75A3B55E83C}"/>
                </a:ext>
              </a:extLst>
            </p:cNvPr>
            <p:cNvSpPr>
              <a:spLocks noChangeArrowheads="1"/>
            </p:cNvSpPr>
            <p:nvPr/>
          </p:nvSpPr>
          <p:spPr bwMode="auto">
            <a:xfrm>
              <a:off x="4999" y="1566"/>
              <a:ext cx="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800" b="1">
                  <a:solidFill>
                    <a:schemeClr val="bg1"/>
                  </a:solidFill>
                  <a:latin typeface="Tahoma" panose="020B0604030504040204" pitchFamily="34" charset="0"/>
                </a:rPr>
                <a:t>*</a:t>
              </a:r>
              <a:endParaRPr lang="en-US" altLang="it-IT">
                <a:solidFill>
                  <a:schemeClr val="bg1"/>
                </a:solidFill>
              </a:endParaRPr>
            </a:p>
          </p:txBody>
        </p:sp>
      </p:grpSp>
      <p:sp>
        <p:nvSpPr>
          <p:cNvPr id="110598" name="Text Box 1069">
            <a:extLst>
              <a:ext uri="{FF2B5EF4-FFF2-40B4-BE49-F238E27FC236}">
                <a16:creationId xmlns:a16="http://schemas.microsoft.com/office/drawing/2014/main" id="{24E09FD2-6BD7-4BEF-B9D0-20139D7F3DB5}"/>
              </a:ext>
            </a:extLst>
          </p:cNvPr>
          <p:cNvSpPr txBox="1">
            <a:spLocks noChangeArrowheads="1"/>
          </p:cNvSpPr>
          <p:nvPr/>
        </p:nvSpPr>
        <p:spPr bwMode="blackWhite">
          <a:xfrm>
            <a:off x="228600" y="5867400"/>
            <a:ext cx="594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i="1">
                <a:solidFill>
                  <a:srgbClr val="FF0000"/>
                </a:solidFill>
                <a:latin typeface="Tahoma" panose="020B0604030504040204" pitchFamily="34" charset="0"/>
              </a:rPr>
              <a:t>NEJM</a:t>
            </a:r>
            <a:r>
              <a:rPr lang="en-US" altLang="it-IT" sz="1200">
                <a:solidFill>
                  <a:srgbClr val="FF0000"/>
                </a:solidFill>
                <a:latin typeface="Tahoma" panose="020B0604030504040204" pitchFamily="34" charset="0"/>
              </a:rPr>
              <a:t>  2002;346:1845-53 (MIRACLE)</a:t>
            </a:r>
          </a:p>
          <a:p>
            <a:r>
              <a:rPr lang="en-US" altLang="it-IT" sz="1200" i="1">
                <a:solidFill>
                  <a:srgbClr val="FF0000"/>
                </a:solidFill>
                <a:latin typeface="Tahoma" panose="020B0604030504040204" pitchFamily="34" charset="0"/>
              </a:rPr>
              <a:t>NEJM </a:t>
            </a:r>
            <a:r>
              <a:rPr lang="en-US" altLang="it-IT" sz="1200">
                <a:solidFill>
                  <a:srgbClr val="FF0000"/>
                </a:solidFill>
                <a:latin typeface="Tahoma" panose="020B0604030504040204" pitchFamily="34" charset="0"/>
              </a:rPr>
              <a:t> 2001;</a:t>
            </a:r>
            <a:r>
              <a:rPr lang="en-US" altLang="it-IT" sz="1200">
                <a:solidFill>
                  <a:srgbClr val="FF0000"/>
                </a:solidFill>
                <a:latin typeface="Tahoma" panose="020B0604030504040204" pitchFamily="34" charset="0"/>
                <a:cs typeface="Times New Roman" panose="02020603050405020304" pitchFamily="18" charset="0"/>
              </a:rPr>
              <a:t>344:873-80</a:t>
            </a:r>
            <a:r>
              <a:rPr lang="en-US" altLang="it-IT" sz="1200">
                <a:solidFill>
                  <a:srgbClr val="FF0000"/>
                </a:solidFill>
                <a:latin typeface="Tahoma" panose="020B0604030504040204" pitchFamily="34" charset="0"/>
              </a:rPr>
              <a:t> (MUSTIC SR)</a:t>
            </a:r>
          </a:p>
          <a:p>
            <a:r>
              <a:rPr lang="en-US" altLang="it-IT" sz="1200">
                <a:solidFill>
                  <a:srgbClr val="FF0000"/>
                </a:solidFill>
                <a:latin typeface="Tahoma" panose="020B0604030504040204" pitchFamily="34" charset="0"/>
              </a:rPr>
              <a:t>http://www.fda.gov/cdrh/pdf/P010012b.pdf</a:t>
            </a:r>
            <a:r>
              <a:rPr lang="en-US" altLang="it-IT" sz="1200" i="1">
                <a:solidFill>
                  <a:srgbClr val="FF0000"/>
                </a:solidFill>
                <a:latin typeface="Tahoma" panose="020B0604030504040204" pitchFamily="34" charset="0"/>
              </a:rPr>
              <a:t>.</a:t>
            </a:r>
            <a:r>
              <a:rPr lang="en-US" altLang="it-IT" sz="1200">
                <a:solidFill>
                  <a:srgbClr val="FF0000"/>
                </a:solidFill>
                <a:latin typeface="Tahoma" panose="020B0604030504040204" pitchFamily="34" charset="0"/>
              </a:rPr>
              <a:t>  Accessed August 2, 2002 (CONTAK CD)</a:t>
            </a:r>
          </a:p>
          <a:p>
            <a:r>
              <a:rPr lang="en-US" altLang="it-IT" sz="1200" i="1">
                <a:solidFill>
                  <a:srgbClr val="FF0000"/>
                </a:solidFill>
                <a:latin typeface="Tahoma" panose="020B0604030504040204" pitchFamily="34" charset="0"/>
              </a:rPr>
              <a:t>JAMA</a:t>
            </a:r>
            <a:r>
              <a:rPr lang="en-US" altLang="it-IT" sz="1200">
                <a:solidFill>
                  <a:srgbClr val="FF0000"/>
                </a:solidFill>
                <a:latin typeface="Tahoma" panose="020B0604030504040204" pitchFamily="34" charset="0"/>
              </a:rPr>
              <a:t> 2003; </a:t>
            </a:r>
            <a:r>
              <a:rPr lang="en-US" altLang="it-IT" sz="1200">
                <a:solidFill>
                  <a:srgbClr val="FF0000"/>
                </a:solidFill>
                <a:latin typeface="Tahoma" panose="020B0604030504040204" pitchFamily="34" charset="0"/>
                <a:cs typeface="Times New Roman" panose="02020603050405020304" pitchFamily="18" charset="0"/>
              </a:rPr>
              <a:t>289:2685-94</a:t>
            </a:r>
            <a:r>
              <a:rPr lang="en-US" altLang="it-IT" sz="1200">
                <a:solidFill>
                  <a:srgbClr val="FF0000"/>
                </a:solidFill>
                <a:latin typeface="Tahoma" panose="020B0604030504040204" pitchFamily="34" charset="0"/>
              </a:rPr>
              <a:t> (MIRACLE ICD)</a:t>
            </a:r>
          </a:p>
        </p:txBody>
      </p:sp>
    </p:spTree>
  </p:cSld>
  <p:clrMapOvr>
    <a:overrideClrMapping bg1="dk2" tx1="lt1" bg2="dk1" tx2="lt2" accent1="accent1" accent2="accent2" accent3="accent3" accent4="accent4" accent5="accent5" accent6="accent6" hlink="hlink" folHlink="folHlink"/>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418" name="Rectangle 2">
            <a:extLst>
              <a:ext uri="{FF2B5EF4-FFF2-40B4-BE49-F238E27FC236}">
                <a16:creationId xmlns:a16="http://schemas.microsoft.com/office/drawing/2014/main" id="{AC3894EA-74A3-43D0-849F-4D0E2C255194}"/>
              </a:ext>
            </a:extLst>
          </p:cNvPr>
          <p:cNvSpPr>
            <a:spLocks noGrp="1" noChangeArrowheads="1"/>
          </p:cNvSpPr>
          <p:nvPr>
            <p:ph type="title"/>
          </p:nvPr>
        </p:nvSpPr>
        <p:spPr>
          <a:xfrm>
            <a:off x="382588" y="381000"/>
            <a:ext cx="8456612" cy="404813"/>
          </a:xfrm>
        </p:spPr>
        <p:txBody>
          <a:bodyPr/>
          <a:lstStyle/>
          <a:p>
            <a:pPr>
              <a:defRPr/>
            </a:pPr>
            <a:r>
              <a:rPr lang="en-US" altLang="it-IT" b="0"/>
              <a:t>CRT Improves Exercise Capacity</a:t>
            </a:r>
          </a:p>
        </p:txBody>
      </p:sp>
      <p:graphicFrame>
        <p:nvGraphicFramePr>
          <p:cNvPr id="112643" name="Object 3">
            <a:extLst>
              <a:ext uri="{FF2B5EF4-FFF2-40B4-BE49-F238E27FC236}">
                <a16:creationId xmlns:a16="http://schemas.microsoft.com/office/drawing/2014/main" id="{3B859F5C-50C5-4325-B7E0-068ADC5E5AA0}"/>
              </a:ext>
            </a:extLst>
          </p:cNvPr>
          <p:cNvGraphicFramePr>
            <a:graphicFrameLocks noGrp="1" noChangeAspect="1"/>
          </p:cNvGraphicFramePr>
          <p:nvPr>
            <p:ph type="chart" sz="half" idx="1"/>
          </p:nvPr>
        </p:nvGraphicFramePr>
        <p:xfrm>
          <a:off x="304800" y="1066800"/>
          <a:ext cx="3806825" cy="4492625"/>
        </p:xfrm>
        <a:graphic>
          <a:graphicData uri="http://schemas.openxmlformats.org/presentationml/2006/ole">
            <mc:AlternateContent xmlns:mc="http://schemas.openxmlformats.org/markup-compatibility/2006">
              <mc:Choice xmlns:v="urn:schemas-microsoft-com:vml" Requires="v">
                <p:oleObj spid="_x0000_s112649" name="Chart" r:id="rId5" imgW="3810406" imgH="4496145" progId="MSGraph.Chart.8">
                  <p:embed followColorScheme="full"/>
                </p:oleObj>
              </mc:Choice>
              <mc:Fallback>
                <p:oleObj name="Chart" r:id="rId5" imgW="3810406" imgH="4496145" progId="MSGraph.Chart.8">
                  <p:embed followColorScheme="full"/>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066800"/>
                        <a:ext cx="3806825" cy="449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2644" name="Text Box 4">
            <a:extLst>
              <a:ext uri="{FF2B5EF4-FFF2-40B4-BE49-F238E27FC236}">
                <a16:creationId xmlns:a16="http://schemas.microsoft.com/office/drawing/2014/main" id="{6AC01EFD-8251-4539-9877-7F8390928833}"/>
              </a:ext>
            </a:extLst>
          </p:cNvPr>
          <p:cNvSpPr txBox="1">
            <a:spLocks noChangeArrowheads="1"/>
          </p:cNvSpPr>
          <p:nvPr/>
        </p:nvSpPr>
        <p:spPr bwMode="auto">
          <a:xfrm>
            <a:off x="3844925" y="5486400"/>
            <a:ext cx="12604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800">
                <a:latin typeface="Tahoma" panose="020B0604030504040204" pitchFamily="34" charset="0"/>
              </a:rPr>
              <a:t>* P &lt; 0.05</a:t>
            </a:r>
          </a:p>
        </p:txBody>
      </p:sp>
      <p:graphicFrame>
        <p:nvGraphicFramePr>
          <p:cNvPr id="112645" name="Object 5">
            <a:extLst>
              <a:ext uri="{FF2B5EF4-FFF2-40B4-BE49-F238E27FC236}">
                <a16:creationId xmlns:a16="http://schemas.microsoft.com/office/drawing/2014/main" id="{278ADE9D-E97E-4D6D-B178-6518A2A35C45}"/>
              </a:ext>
            </a:extLst>
          </p:cNvPr>
          <p:cNvGraphicFramePr>
            <a:graphicFrameLocks noChangeAspect="1"/>
          </p:cNvGraphicFramePr>
          <p:nvPr/>
        </p:nvGraphicFramePr>
        <p:xfrm>
          <a:off x="4652963" y="1066800"/>
          <a:ext cx="3808412" cy="4492625"/>
        </p:xfrm>
        <a:graphic>
          <a:graphicData uri="http://schemas.openxmlformats.org/presentationml/2006/ole">
            <mc:AlternateContent xmlns:mc="http://schemas.openxmlformats.org/markup-compatibility/2006">
              <mc:Choice xmlns:v="urn:schemas-microsoft-com:vml" Requires="v">
                <p:oleObj spid="_x0000_s112650" name="Chart" r:id="rId7" imgW="3810406" imgH="4496145" progId="MSGraph.Chart.8">
                  <p:embed followColorScheme="full"/>
                </p:oleObj>
              </mc:Choice>
              <mc:Fallback>
                <p:oleObj name="Chart" r:id="rId7" imgW="3810406" imgH="4496145" progId="MSGraph.Chart.8">
                  <p:embed followColorScheme="full"/>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2963" y="1066800"/>
                        <a:ext cx="3808412"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46" name="Text Box 6">
            <a:extLst>
              <a:ext uri="{FF2B5EF4-FFF2-40B4-BE49-F238E27FC236}">
                <a16:creationId xmlns:a16="http://schemas.microsoft.com/office/drawing/2014/main" id="{9272B9C2-1E73-4C43-B26B-6EC6E181ECD2}"/>
              </a:ext>
            </a:extLst>
          </p:cNvPr>
          <p:cNvSpPr txBox="1">
            <a:spLocks noChangeArrowheads="1"/>
          </p:cNvSpPr>
          <p:nvPr/>
        </p:nvSpPr>
        <p:spPr bwMode="blackWhite">
          <a:xfrm>
            <a:off x="228600" y="5867400"/>
            <a:ext cx="594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i="1">
                <a:solidFill>
                  <a:srgbClr val="FF0000"/>
                </a:solidFill>
                <a:latin typeface="Tahoma" panose="020B0604030504040204" pitchFamily="34" charset="0"/>
              </a:rPr>
              <a:t>NEJM</a:t>
            </a:r>
            <a:r>
              <a:rPr lang="en-US" altLang="it-IT" sz="1200">
                <a:solidFill>
                  <a:srgbClr val="FF0000"/>
                </a:solidFill>
                <a:latin typeface="Tahoma" panose="020B0604030504040204" pitchFamily="34" charset="0"/>
              </a:rPr>
              <a:t>  2002;346:1845-53 (MIRACLE)</a:t>
            </a:r>
          </a:p>
          <a:p>
            <a:r>
              <a:rPr lang="en-US" altLang="it-IT" sz="1200" i="1">
                <a:solidFill>
                  <a:srgbClr val="FF0000"/>
                </a:solidFill>
                <a:latin typeface="Tahoma" panose="020B0604030504040204" pitchFamily="34" charset="0"/>
              </a:rPr>
              <a:t>NEJM </a:t>
            </a:r>
            <a:r>
              <a:rPr lang="en-US" altLang="it-IT" sz="1200">
                <a:solidFill>
                  <a:srgbClr val="FF0000"/>
                </a:solidFill>
                <a:latin typeface="Tahoma" panose="020B0604030504040204" pitchFamily="34" charset="0"/>
              </a:rPr>
              <a:t> 2001;</a:t>
            </a:r>
            <a:r>
              <a:rPr lang="en-US" altLang="it-IT" sz="1200">
                <a:solidFill>
                  <a:srgbClr val="FF0000"/>
                </a:solidFill>
                <a:latin typeface="Tahoma" panose="020B0604030504040204" pitchFamily="34" charset="0"/>
                <a:cs typeface="Times New Roman" panose="02020603050405020304" pitchFamily="18" charset="0"/>
              </a:rPr>
              <a:t>344:873-80</a:t>
            </a:r>
            <a:r>
              <a:rPr lang="en-US" altLang="it-IT" sz="1200">
                <a:solidFill>
                  <a:srgbClr val="FF0000"/>
                </a:solidFill>
                <a:latin typeface="Tahoma" panose="020B0604030504040204" pitchFamily="34" charset="0"/>
              </a:rPr>
              <a:t> (MUSTIC SR)</a:t>
            </a:r>
          </a:p>
          <a:p>
            <a:r>
              <a:rPr lang="en-US" altLang="it-IT" sz="1200">
                <a:solidFill>
                  <a:srgbClr val="FF0000"/>
                </a:solidFill>
                <a:latin typeface="Tahoma" panose="020B0604030504040204" pitchFamily="34" charset="0"/>
              </a:rPr>
              <a:t>http://www.fda.gov/cdrh/pdf/P010012b.pdf</a:t>
            </a:r>
            <a:r>
              <a:rPr lang="en-US" altLang="it-IT" sz="1200" i="1">
                <a:solidFill>
                  <a:srgbClr val="FF0000"/>
                </a:solidFill>
                <a:latin typeface="Tahoma" panose="020B0604030504040204" pitchFamily="34" charset="0"/>
              </a:rPr>
              <a:t>.</a:t>
            </a:r>
            <a:r>
              <a:rPr lang="en-US" altLang="it-IT" sz="1200">
                <a:solidFill>
                  <a:srgbClr val="FF0000"/>
                </a:solidFill>
                <a:latin typeface="Tahoma" panose="020B0604030504040204" pitchFamily="34" charset="0"/>
              </a:rPr>
              <a:t>  Accessed August 2, 2002 (CONTAK CD)</a:t>
            </a:r>
          </a:p>
          <a:p>
            <a:r>
              <a:rPr lang="en-US" altLang="it-IT" sz="1200" i="1">
                <a:solidFill>
                  <a:srgbClr val="FF0000"/>
                </a:solidFill>
                <a:latin typeface="Tahoma" panose="020B0604030504040204" pitchFamily="34" charset="0"/>
              </a:rPr>
              <a:t>JAMA</a:t>
            </a:r>
            <a:r>
              <a:rPr lang="en-US" altLang="it-IT" sz="1200">
                <a:solidFill>
                  <a:srgbClr val="FF0000"/>
                </a:solidFill>
                <a:latin typeface="Tahoma" panose="020B0604030504040204" pitchFamily="34" charset="0"/>
              </a:rPr>
              <a:t> 2003; </a:t>
            </a:r>
            <a:r>
              <a:rPr lang="en-US" altLang="it-IT" sz="1200">
                <a:solidFill>
                  <a:srgbClr val="FF0000"/>
                </a:solidFill>
                <a:latin typeface="Tahoma" panose="020B0604030504040204" pitchFamily="34" charset="0"/>
                <a:cs typeface="Times New Roman" panose="02020603050405020304" pitchFamily="18" charset="0"/>
              </a:rPr>
              <a:t>289:2685-94</a:t>
            </a:r>
            <a:r>
              <a:rPr lang="en-US" altLang="it-IT" sz="1200">
                <a:solidFill>
                  <a:srgbClr val="FF0000"/>
                </a:solidFill>
                <a:latin typeface="Tahoma" panose="020B0604030504040204" pitchFamily="34" charset="0"/>
              </a:rPr>
              <a:t> (MIRACLE ICD)</a:t>
            </a:r>
          </a:p>
        </p:txBody>
      </p:sp>
    </p:spTree>
  </p:cSld>
  <p:clrMapOvr>
    <a:overrideClrMapping bg1="dk2" tx1="lt1" bg2="dk1"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818" name="Rectangle 2">
            <a:extLst>
              <a:ext uri="{FF2B5EF4-FFF2-40B4-BE49-F238E27FC236}">
                <a16:creationId xmlns:a16="http://schemas.microsoft.com/office/drawing/2014/main" id="{0270EB34-E3DD-4A00-8A84-623100647C13}"/>
              </a:ext>
            </a:extLst>
          </p:cNvPr>
          <p:cNvSpPr>
            <a:spLocks noGrp="1" noChangeArrowheads="1"/>
          </p:cNvSpPr>
          <p:nvPr>
            <p:ph type="title"/>
          </p:nvPr>
        </p:nvSpPr>
        <p:spPr>
          <a:xfrm>
            <a:off x="895350" y="0"/>
            <a:ext cx="6438900" cy="838200"/>
          </a:xfrm>
        </p:spPr>
        <p:txBody>
          <a:bodyPr/>
          <a:lstStyle/>
          <a:p>
            <a:pPr algn="r">
              <a:defRPr/>
            </a:pPr>
            <a:r>
              <a:rPr lang="en-US" altLang="it-IT" b="0">
                <a:latin typeface="Tempus Sans ITC" panose="04020404030D07020202" pitchFamily="82" charset="0"/>
              </a:rPr>
              <a:t>CRT Effect on LV Size and Function</a:t>
            </a:r>
            <a:endParaRPr lang="en-US" altLang="it-IT" sz="2600">
              <a:latin typeface="Tempus Sans ITC" panose="04020404030D07020202" pitchFamily="82" charset="0"/>
            </a:endParaRPr>
          </a:p>
        </p:txBody>
      </p:sp>
      <p:graphicFrame>
        <p:nvGraphicFramePr>
          <p:cNvPr id="114691" name="Object 3">
            <a:extLst>
              <a:ext uri="{FF2B5EF4-FFF2-40B4-BE49-F238E27FC236}">
                <a16:creationId xmlns:a16="http://schemas.microsoft.com/office/drawing/2014/main" id="{A3319392-700D-4C5D-AF12-BA6B6784EA38}"/>
              </a:ext>
            </a:extLst>
          </p:cNvPr>
          <p:cNvGraphicFramePr>
            <a:graphicFrameLocks noGrp="1" noChangeAspect="1"/>
          </p:cNvGraphicFramePr>
          <p:nvPr>
            <p:ph type="chart" sz="half" idx="2"/>
          </p:nvPr>
        </p:nvGraphicFramePr>
        <p:xfrm>
          <a:off x="-152400" y="801688"/>
          <a:ext cx="2578100" cy="2779712"/>
        </p:xfrm>
        <a:graphic>
          <a:graphicData uri="http://schemas.openxmlformats.org/presentationml/2006/ole">
            <mc:AlternateContent xmlns:mc="http://schemas.openxmlformats.org/markup-compatibility/2006">
              <mc:Choice xmlns:v="urn:schemas-microsoft-com:vml" Requires="v">
                <p:oleObj spid="_x0000_s114712" name="Chart" r:id="rId5" imgW="2581814" imgH="2781578" progId="MSGraph.Chart.8">
                  <p:embed followColorScheme="full"/>
                </p:oleObj>
              </mc:Choice>
              <mc:Fallback>
                <p:oleObj name="Chart" r:id="rId5" imgW="2581814" imgH="2781578" progId="MSGraph.Chart.8">
                  <p:embed followColorScheme="full"/>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801688"/>
                        <a:ext cx="2578100"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692" name="Text Box 4">
            <a:extLst>
              <a:ext uri="{FF2B5EF4-FFF2-40B4-BE49-F238E27FC236}">
                <a16:creationId xmlns:a16="http://schemas.microsoft.com/office/drawing/2014/main" id="{D8656B7C-9279-4A3E-B403-25CC7B6C1492}"/>
              </a:ext>
            </a:extLst>
          </p:cNvPr>
          <p:cNvSpPr txBox="1">
            <a:spLocks noChangeArrowheads="1"/>
          </p:cNvSpPr>
          <p:nvPr/>
        </p:nvSpPr>
        <p:spPr bwMode="auto">
          <a:xfrm>
            <a:off x="1141413" y="609600"/>
            <a:ext cx="101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a:solidFill>
                  <a:schemeClr val="accent1"/>
                </a:solidFill>
                <a:latin typeface="Arial" panose="020B0604020202020204" pitchFamily="34" charset="0"/>
              </a:rPr>
              <a:t>LVEDV</a:t>
            </a:r>
            <a:endParaRPr lang="en-US" altLang="it-IT" sz="2000">
              <a:latin typeface="Arial" panose="020B0604020202020204" pitchFamily="34" charset="0"/>
            </a:endParaRPr>
          </a:p>
        </p:txBody>
      </p:sp>
      <p:sp>
        <p:nvSpPr>
          <p:cNvPr id="114693" name="Text Box 5">
            <a:extLst>
              <a:ext uri="{FF2B5EF4-FFF2-40B4-BE49-F238E27FC236}">
                <a16:creationId xmlns:a16="http://schemas.microsoft.com/office/drawing/2014/main" id="{6032BD6F-20DB-49DC-8BC9-206E600020E9}"/>
              </a:ext>
            </a:extLst>
          </p:cNvPr>
          <p:cNvSpPr txBox="1">
            <a:spLocks noChangeArrowheads="1"/>
          </p:cNvSpPr>
          <p:nvPr/>
        </p:nvSpPr>
        <p:spPr bwMode="auto">
          <a:xfrm>
            <a:off x="76200" y="6148388"/>
            <a:ext cx="449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1800">
                <a:latin typeface="Arial" panose="020B0604020202020204" pitchFamily="34" charset="0"/>
              </a:rPr>
              <a:t>Paired, Median Changes from Baseline</a:t>
            </a:r>
          </a:p>
        </p:txBody>
      </p:sp>
      <p:sp>
        <p:nvSpPr>
          <p:cNvPr id="114694" name="Text Box 6">
            <a:extLst>
              <a:ext uri="{FF2B5EF4-FFF2-40B4-BE49-F238E27FC236}">
                <a16:creationId xmlns:a16="http://schemas.microsoft.com/office/drawing/2014/main" id="{50286A03-6623-4517-8219-C6F00B4E4EC0}"/>
              </a:ext>
            </a:extLst>
          </p:cNvPr>
          <p:cNvSpPr txBox="1">
            <a:spLocks noChangeArrowheads="1"/>
          </p:cNvSpPr>
          <p:nvPr/>
        </p:nvSpPr>
        <p:spPr bwMode="auto">
          <a:xfrm>
            <a:off x="4629150" y="6172200"/>
            <a:ext cx="4514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a:solidFill>
                  <a:schemeClr val="accent2"/>
                </a:solidFill>
                <a:latin typeface="Arial" panose="020B0604020202020204" pitchFamily="34" charset="0"/>
                <a:sym typeface="Webdings" panose="05030102010509060703" pitchFamily="18" charset="2"/>
              </a:rPr>
              <a:t></a:t>
            </a:r>
            <a:r>
              <a:rPr lang="en-US" altLang="it-IT" sz="2000">
                <a:latin typeface="Arial" panose="020B0604020202020204" pitchFamily="34" charset="0"/>
                <a:sym typeface="Symbol" panose="05050102010706020507" pitchFamily="18" charset="2"/>
              </a:rPr>
              <a:t> </a:t>
            </a:r>
            <a:r>
              <a:rPr lang="en-US" altLang="it-IT" sz="2000">
                <a:solidFill>
                  <a:schemeClr val="bg1"/>
                </a:solidFill>
                <a:latin typeface="Arial" panose="020B0604020202020204" pitchFamily="34" charset="0"/>
                <a:sym typeface="Symbol" panose="05050102010706020507" pitchFamily="18" charset="2"/>
              </a:rPr>
              <a:t>Control (n=151</a:t>
            </a:r>
            <a:r>
              <a:rPr lang="en-US" altLang="it-IT" sz="2000">
                <a:latin typeface="Arial" panose="020B0604020202020204" pitchFamily="34" charset="0"/>
                <a:sym typeface="Symbol" panose="05050102010706020507" pitchFamily="18" charset="2"/>
              </a:rPr>
              <a:t>) </a:t>
            </a:r>
            <a:r>
              <a:rPr lang="en-US" altLang="it-IT">
                <a:solidFill>
                  <a:schemeClr val="tx2"/>
                </a:solidFill>
                <a:latin typeface="Arial" panose="020B0604020202020204" pitchFamily="34" charset="0"/>
                <a:sym typeface="Webdings" panose="05030102010509060703" pitchFamily="18" charset="2"/>
              </a:rPr>
              <a:t></a:t>
            </a:r>
            <a:r>
              <a:rPr lang="en-US" altLang="it-IT" sz="2000">
                <a:solidFill>
                  <a:srgbClr val="FFFF00"/>
                </a:solidFill>
                <a:latin typeface="Arial" panose="020B0604020202020204" pitchFamily="34" charset="0"/>
                <a:sym typeface="Symbol" panose="05050102010706020507" pitchFamily="18" charset="2"/>
              </a:rPr>
              <a:t> </a:t>
            </a:r>
            <a:r>
              <a:rPr lang="en-US" altLang="it-IT" sz="2000">
                <a:solidFill>
                  <a:schemeClr val="bg1"/>
                </a:solidFill>
                <a:latin typeface="Arial" panose="020B0604020202020204" pitchFamily="34" charset="0"/>
                <a:sym typeface="Symbol" panose="05050102010706020507" pitchFamily="18" charset="2"/>
              </a:rPr>
              <a:t>CRT (n=172)</a:t>
            </a:r>
          </a:p>
        </p:txBody>
      </p:sp>
      <p:sp>
        <p:nvSpPr>
          <p:cNvPr id="114695" name="Text Box 7">
            <a:extLst>
              <a:ext uri="{FF2B5EF4-FFF2-40B4-BE49-F238E27FC236}">
                <a16:creationId xmlns:a16="http://schemas.microsoft.com/office/drawing/2014/main" id="{F823C996-3DC3-4D4B-BBB3-2827FC2CAF44}"/>
              </a:ext>
            </a:extLst>
          </p:cNvPr>
          <p:cNvSpPr txBox="1">
            <a:spLocks noChangeArrowheads="1"/>
          </p:cNvSpPr>
          <p:nvPr/>
        </p:nvSpPr>
        <p:spPr bwMode="auto">
          <a:xfrm>
            <a:off x="1581150" y="6600825"/>
            <a:ext cx="4724400"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it-IT" sz="1400">
                <a:solidFill>
                  <a:schemeClr val="bg1"/>
                </a:solidFill>
                <a:latin typeface="Tahoma" panose="020B0604030504040204" pitchFamily="34" charset="0"/>
              </a:rPr>
              <a:t>St. John Sutton M, et al. </a:t>
            </a:r>
            <a:r>
              <a:rPr lang="en-US" altLang="it-IT" sz="1400" i="1">
                <a:solidFill>
                  <a:schemeClr val="bg1"/>
                </a:solidFill>
                <a:latin typeface="Tahoma" panose="020B0604030504040204" pitchFamily="34" charset="0"/>
                <a:cs typeface="Times New Roman" panose="02020603050405020304" pitchFamily="18" charset="0"/>
              </a:rPr>
              <a:t>Circulation</a:t>
            </a:r>
            <a:r>
              <a:rPr lang="en-US" altLang="it-IT" sz="1400">
                <a:solidFill>
                  <a:schemeClr val="bg1"/>
                </a:solidFill>
                <a:latin typeface="Tahoma" panose="020B0604030504040204" pitchFamily="34" charset="0"/>
                <a:cs typeface="Times New Roman" panose="02020603050405020304" pitchFamily="18" charset="0"/>
              </a:rPr>
              <a:t> 2003;107:1985-1990</a:t>
            </a:r>
            <a:r>
              <a:rPr lang="en-US" altLang="it-IT" sz="1400">
                <a:solidFill>
                  <a:schemeClr val="bg1"/>
                </a:solidFill>
                <a:latin typeface="Tahoma" panose="020B0604030504040204" pitchFamily="34" charset="0"/>
              </a:rPr>
              <a:t> </a:t>
            </a:r>
          </a:p>
        </p:txBody>
      </p:sp>
      <p:graphicFrame>
        <p:nvGraphicFramePr>
          <p:cNvPr id="114696" name="Object 8">
            <a:extLst>
              <a:ext uri="{FF2B5EF4-FFF2-40B4-BE49-F238E27FC236}">
                <a16:creationId xmlns:a16="http://schemas.microsoft.com/office/drawing/2014/main" id="{931D422B-1D16-4D4C-8495-F3574D1D60C9}"/>
              </a:ext>
            </a:extLst>
          </p:cNvPr>
          <p:cNvGraphicFramePr>
            <a:graphicFrameLocks noChangeAspect="1"/>
          </p:cNvGraphicFramePr>
          <p:nvPr/>
        </p:nvGraphicFramePr>
        <p:xfrm>
          <a:off x="6259513" y="801688"/>
          <a:ext cx="2579687" cy="2779712"/>
        </p:xfrm>
        <a:graphic>
          <a:graphicData uri="http://schemas.openxmlformats.org/presentationml/2006/ole">
            <mc:AlternateContent xmlns:mc="http://schemas.openxmlformats.org/markup-compatibility/2006">
              <mc:Choice xmlns:v="urn:schemas-microsoft-com:vml" Requires="v">
                <p:oleObj spid="_x0000_s114713" name="Chart" r:id="rId7" imgW="2581814" imgH="2781578" progId="MSGraph.Chart.8">
                  <p:embed followColorScheme="full"/>
                </p:oleObj>
              </mc:Choice>
              <mc:Fallback>
                <p:oleObj name="Chart" r:id="rId7" imgW="2581814" imgH="2781578" progId="MSGraph.Chart.8">
                  <p:embed followColorScheme="full"/>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9513" y="801688"/>
                        <a:ext cx="2579687"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697" name="Text Box 9">
            <a:extLst>
              <a:ext uri="{FF2B5EF4-FFF2-40B4-BE49-F238E27FC236}">
                <a16:creationId xmlns:a16="http://schemas.microsoft.com/office/drawing/2014/main" id="{B627CA59-643A-4589-86AD-3033A2A0CD80}"/>
              </a:ext>
            </a:extLst>
          </p:cNvPr>
          <p:cNvSpPr txBox="1">
            <a:spLocks noChangeArrowheads="1"/>
          </p:cNvSpPr>
          <p:nvPr/>
        </p:nvSpPr>
        <p:spPr bwMode="auto">
          <a:xfrm>
            <a:off x="7250113" y="609600"/>
            <a:ext cx="820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a:solidFill>
                  <a:schemeClr val="accent1"/>
                </a:solidFill>
                <a:latin typeface="Arial" panose="020B0604020202020204" pitchFamily="34" charset="0"/>
              </a:rPr>
              <a:t>LVEF</a:t>
            </a:r>
            <a:endParaRPr lang="en-US" altLang="it-IT" sz="2000">
              <a:latin typeface="Arial" panose="020B0604020202020204" pitchFamily="34" charset="0"/>
            </a:endParaRPr>
          </a:p>
        </p:txBody>
      </p:sp>
      <p:graphicFrame>
        <p:nvGraphicFramePr>
          <p:cNvPr id="114698" name="Object 10">
            <a:extLst>
              <a:ext uri="{FF2B5EF4-FFF2-40B4-BE49-F238E27FC236}">
                <a16:creationId xmlns:a16="http://schemas.microsoft.com/office/drawing/2014/main" id="{F51D90F4-1B55-4DA8-BC11-55478B2568F2}"/>
              </a:ext>
            </a:extLst>
          </p:cNvPr>
          <p:cNvGraphicFramePr>
            <a:graphicFrameLocks noChangeAspect="1"/>
          </p:cNvGraphicFramePr>
          <p:nvPr/>
        </p:nvGraphicFramePr>
        <p:xfrm>
          <a:off x="0" y="3594100"/>
          <a:ext cx="2579688" cy="2779713"/>
        </p:xfrm>
        <a:graphic>
          <a:graphicData uri="http://schemas.openxmlformats.org/presentationml/2006/ole">
            <mc:AlternateContent xmlns:mc="http://schemas.openxmlformats.org/markup-compatibility/2006">
              <mc:Choice xmlns:v="urn:schemas-microsoft-com:vml" Requires="v">
                <p:oleObj spid="_x0000_s114714" name="Chart" r:id="rId9" imgW="2581814" imgH="2781578" progId="MSGraph.Chart.8">
                  <p:embed followColorScheme="full"/>
                </p:oleObj>
              </mc:Choice>
              <mc:Fallback>
                <p:oleObj name="Chart" r:id="rId9" imgW="2581814" imgH="2781578" progId="MSGraph.Chart.8">
                  <p:embed followColorScheme="full"/>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594100"/>
                        <a:ext cx="2579688"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699" name="Text Box 11">
            <a:extLst>
              <a:ext uri="{FF2B5EF4-FFF2-40B4-BE49-F238E27FC236}">
                <a16:creationId xmlns:a16="http://schemas.microsoft.com/office/drawing/2014/main" id="{59BCD949-498A-4C63-8E8F-0FAE295404E6}"/>
              </a:ext>
            </a:extLst>
          </p:cNvPr>
          <p:cNvSpPr txBox="1">
            <a:spLocks noChangeArrowheads="1"/>
          </p:cNvSpPr>
          <p:nvPr/>
        </p:nvSpPr>
        <p:spPr bwMode="auto">
          <a:xfrm>
            <a:off x="990600" y="3497263"/>
            <a:ext cx="1593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a:solidFill>
                  <a:schemeClr val="accent1"/>
                </a:solidFill>
                <a:latin typeface="Arial" panose="020B0604020202020204" pitchFamily="34" charset="0"/>
              </a:rPr>
              <a:t>MR Jet Area</a:t>
            </a:r>
          </a:p>
        </p:txBody>
      </p:sp>
      <p:graphicFrame>
        <p:nvGraphicFramePr>
          <p:cNvPr id="114700" name="Object 12">
            <a:extLst>
              <a:ext uri="{FF2B5EF4-FFF2-40B4-BE49-F238E27FC236}">
                <a16:creationId xmlns:a16="http://schemas.microsoft.com/office/drawing/2014/main" id="{86688479-36D7-486B-99DE-3982AAE10F7A}"/>
              </a:ext>
            </a:extLst>
          </p:cNvPr>
          <p:cNvGraphicFramePr>
            <a:graphicFrameLocks noChangeAspect="1"/>
          </p:cNvGraphicFramePr>
          <p:nvPr/>
        </p:nvGraphicFramePr>
        <p:xfrm>
          <a:off x="2921000" y="4241800"/>
          <a:ext cx="2870200" cy="2247900"/>
        </p:xfrm>
        <a:graphic>
          <a:graphicData uri="http://schemas.openxmlformats.org/presentationml/2006/ole">
            <mc:AlternateContent xmlns:mc="http://schemas.openxmlformats.org/markup-compatibility/2006">
              <mc:Choice xmlns:v="urn:schemas-microsoft-com:vml" Requires="v">
                <p:oleObj spid="_x0000_s114715" name="Chart" r:id="rId11" imgW="2867558" imgH="2781578" progId="MSGraph.Chart.8">
                  <p:embed followColorScheme="full"/>
                </p:oleObj>
              </mc:Choice>
              <mc:Fallback>
                <p:oleObj name="Chart" r:id="rId11" imgW="2867558" imgH="2781578" progId="MSGraph.Chart.8">
                  <p:embed followColorScheme="full"/>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1000" y="4241800"/>
                        <a:ext cx="28702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701" name="Text Box 13">
            <a:extLst>
              <a:ext uri="{FF2B5EF4-FFF2-40B4-BE49-F238E27FC236}">
                <a16:creationId xmlns:a16="http://schemas.microsoft.com/office/drawing/2014/main" id="{AB9D1104-832F-4202-B067-500E16AE9D2E}"/>
              </a:ext>
            </a:extLst>
          </p:cNvPr>
          <p:cNvSpPr txBox="1">
            <a:spLocks noChangeArrowheads="1"/>
          </p:cNvSpPr>
          <p:nvPr/>
        </p:nvSpPr>
        <p:spPr bwMode="auto">
          <a:xfrm>
            <a:off x="4343400" y="3438525"/>
            <a:ext cx="806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a:solidFill>
                  <a:schemeClr val="accent1"/>
                </a:solidFill>
                <a:latin typeface="Arial" panose="020B0604020202020204" pitchFamily="34" charset="0"/>
              </a:rPr>
              <a:t>LVFT</a:t>
            </a:r>
            <a:endParaRPr lang="en-US" altLang="it-IT" sz="2000">
              <a:latin typeface="Arial" panose="020B0604020202020204" pitchFamily="34" charset="0"/>
            </a:endParaRPr>
          </a:p>
        </p:txBody>
      </p:sp>
      <p:graphicFrame>
        <p:nvGraphicFramePr>
          <p:cNvPr id="114702" name="Object 14">
            <a:extLst>
              <a:ext uri="{FF2B5EF4-FFF2-40B4-BE49-F238E27FC236}">
                <a16:creationId xmlns:a16="http://schemas.microsoft.com/office/drawing/2014/main" id="{6AF496DF-FF57-4894-8E9F-7A187A3AE69F}"/>
              </a:ext>
            </a:extLst>
          </p:cNvPr>
          <p:cNvGraphicFramePr>
            <a:graphicFrameLocks noChangeAspect="1"/>
          </p:cNvGraphicFramePr>
          <p:nvPr/>
        </p:nvGraphicFramePr>
        <p:xfrm>
          <a:off x="6107113" y="3594100"/>
          <a:ext cx="2578100" cy="2779713"/>
        </p:xfrm>
        <a:graphic>
          <a:graphicData uri="http://schemas.openxmlformats.org/presentationml/2006/ole">
            <mc:AlternateContent xmlns:mc="http://schemas.openxmlformats.org/markup-compatibility/2006">
              <mc:Choice xmlns:v="urn:schemas-microsoft-com:vml" Requires="v">
                <p:oleObj spid="_x0000_s114716" name="Chart" r:id="rId13" imgW="2581814" imgH="2781578" progId="MSGraph.Chart.8">
                  <p:embed followColorScheme="full"/>
                </p:oleObj>
              </mc:Choice>
              <mc:Fallback>
                <p:oleObj name="Chart" r:id="rId13" imgW="2581814" imgH="2781578" progId="MSGraph.Chart.8">
                  <p:embed followColorScheme="full"/>
                  <p:pic>
                    <p:nvPicPr>
                      <p:cNvPr id="0"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07113" y="3594100"/>
                        <a:ext cx="25781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703" name="Text Box 15">
            <a:extLst>
              <a:ext uri="{FF2B5EF4-FFF2-40B4-BE49-F238E27FC236}">
                <a16:creationId xmlns:a16="http://schemas.microsoft.com/office/drawing/2014/main" id="{2E2CF768-7115-471D-B039-597A449BA572}"/>
              </a:ext>
            </a:extLst>
          </p:cNvPr>
          <p:cNvSpPr txBox="1">
            <a:spLocks noChangeArrowheads="1"/>
          </p:cNvSpPr>
          <p:nvPr/>
        </p:nvSpPr>
        <p:spPr bwMode="auto">
          <a:xfrm>
            <a:off x="7250113" y="3325813"/>
            <a:ext cx="81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a:solidFill>
                  <a:schemeClr val="accent1"/>
                </a:solidFill>
                <a:latin typeface="Arial" panose="020B0604020202020204" pitchFamily="34" charset="0"/>
              </a:rPr>
              <a:t>IVMD</a:t>
            </a:r>
            <a:endParaRPr lang="en-US" altLang="it-IT" sz="2000">
              <a:latin typeface="Arial" panose="020B0604020202020204" pitchFamily="34" charset="0"/>
            </a:endParaRPr>
          </a:p>
        </p:txBody>
      </p:sp>
      <p:graphicFrame>
        <p:nvGraphicFramePr>
          <p:cNvPr id="114704" name="Object 16">
            <a:extLst>
              <a:ext uri="{FF2B5EF4-FFF2-40B4-BE49-F238E27FC236}">
                <a16:creationId xmlns:a16="http://schemas.microsoft.com/office/drawing/2014/main" id="{6EB9517D-7931-4324-87C2-42B0E2C02FCD}"/>
              </a:ext>
            </a:extLst>
          </p:cNvPr>
          <p:cNvGraphicFramePr>
            <a:graphicFrameLocks noChangeAspect="1"/>
          </p:cNvGraphicFramePr>
          <p:nvPr/>
        </p:nvGraphicFramePr>
        <p:xfrm>
          <a:off x="2908300" y="820738"/>
          <a:ext cx="2578100" cy="2779712"/>
        </p:xfrm>
        <a:graphic>
          <a:graphicData uri="http://schemas.openxmlformats.org/presentationml/2006/ole">
            <mc:AlternateContent xmlns:mc="http://schemas.openxmlformats.org/markup-compatibility/2006">
              <mc:Choice xmlns:v="urn:schemas-microsoft-com:vml" Requires="v">
                <p:oleObj spid="_x0000_s114717" name="Chart" r:id="rId15" imgW="2581814" imgH="2781578" progId="MSGraph.Chart.8">
                  <p:embed followColorScheme="full"/>
                </p:oleObj>
              </mc:Choice>
              <mc:Fallback>
                <p:oleObj name="Chart" r:id="rId15" imgW="2581814" imgH="2781578" progId="MSGraph.Chart.8">
                  <p:embed followColorScheme="full"/>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08300" y="820738"/>
                        <a:ext cx="2578100"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705" name="Text Box 17">
            <a:extLst>
              <a:ext uri="{FF2B5EF4-FFF2-40B4-BE49-F238E27FC236}">
                <a16:creationId xmlns:a16="http://schemas.microsoft.com/office/drawing/2014/main" id="{60C0B771-3BDC-4194-96DF-B4ACF4C2EAF5}"/>
              </a:ext>
            </a:extLst>
          </p:cNvPr>
          <p:cNvSpPr txBox="1">
            <a:spLocks noChangeArrowheads="1"/>
          </p:cNvSpPr>
          <p:nvPr/>
        </p:nvSpPr>
        <p:spPr bwMode="auto">
          <a:xfrm>
            <a:off x="4202113" y="609600"/>
            <a:ext cx="1004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a:solidFill>
                  <a:schemeClr val="accent1"/>
                </a:solidFill>
                <a:latin typeface="Arial" panose="020B0604020202020204" pitchFamily="34" charset="0"/>
              </a:rPr>
              <a:t>LVESV</a:t>
            </a:r>
            <a:endParaRPr lang="en-US" altLang="it-IT" sz="2000">
              <a:latin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322" name="Rectangle 2">
            <a:extLst>
              <a:ext uri="{FF2B5EF4-FFF2-40B4-BE49-F238E27FC236}">
                <a16:creationId xmlns:a16="http://schemas.microsoft.com/office/drawing/2014/main" id="{3F7CFD2F-F2D8-4825-BDC9-E5CBD1F50A1D}"/>
              </a:ext>
            </a:extLst>
          </p:cNvPr>
          <p:cNvSpPr>
            <a:spLocks noGrp="1" noChangeArrowheads="1"/>
          </p:cNvSpPr>
          <p:nvPr>
            <p:ph type="title"/>
          </p:nvPr>
        </p:nvSpPr>
        <p:spPr>
          <a:xfrm>
            <a:off x="685800" y="152400"/>
            <a:ext cx="7772400" cy="1143000"/>
          </a:xfrm>
        </p:spPr>
        <p:txBody>
          <a:bodyPr/>
          <a:lstStyle/>
          <a:p>
            <a:pPr>
              <a:defRPr/>
            </a:pPr>
            <a:r>
              <a:rPr lang="en-US" altLang="it-IT" b="0"/>
              <a:t>Improved Cardiac Function </a:t>
            </a:r>
            <a:br>
              <a:rPr lang="en-US" altLang="it-IT" b="0"/>
            </a:br>
            <a:r>
              <a:rPr lang="en-US" altLang="it-IT" b="0"/>
              <a:t>Without Oxidative Stress</a:t>
            </a:r>
            <a:endParaRPr lang="en-US" altLang="it-IT"/>
          </a:p>
        </p:txBody>
      </p:sp>
      <p:graphicFrame>
        <p:nvGraphicFramePr>
          <p:cNvPr id="116739" name="Object 3">
            <a:extLst>
              <a:ext uri="{FF2B5EF4-FFF2-40B4-BE49-F238E27FC236}">
                <a16:creationId xmlns:a16="http://schemas.microsoft.com/office/drawing/2014/main" id="{A778E446-FC52-4D96-8235-9D81197C16A9}"/>
              </a:ext>
            </a:extLst>
          </p:cNvPr>
          <p:cNvGraphicFramePr>
            <a:graphicFrameLocks noGrp="1" noChangeAspect="1"/>
          </p:cNvGraphicFramePr>
          <p:nvPr>
            <p:ph type="chart" sz="half" idx="1"/>
          </p:nvPr>
        </p:nvGraphicFramePr>
        <p:xfrm>
          <a:off x="179388" y="1525588"/>
          <a:ext cx="3556000" cy="4030662"/>
        </p:xfrm>
        <a:graphic>
          <a:graphicData uri="http://schemas.openxmlformats.org/presentationml/2006/ole">
            <mc:AlternateContent xmlns:mc="http://schemas.openxmlformats.org/markup-compatibility/2006">
              <mc:Choice xmlns:v="urn:schemas-microsoft-com:vml" Requires="v">
                <p:oleObj spid="_x0000_s116750" name="Chart" r:id="rId5" imgW="3429294" imgH="3353100" progId="MSGraph.Chart.8">
                  <p:embed followColorScheme="full"/>
                </p:oleObj>
              </mc:Choice>
              <mc:Fallback>
                <p:oleObj name="Chart" r:id="rId5" imgW="3429294" imgH="3353100" progId="MSGraph.Chart.8">
                  <p:embed followColorScheme="full"/>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525588"/>
                        <a:ext cx="3556000" cy="403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6740" name="Text Box 4">
            <a:extLst>
              <a:ext uri="{FF2B5EF4-FFF2-40B4-BE49-F238E27FC236}">
                <a16:creationId xmlns:a16="http://schemas.microsoft.com/office/drawing/2014/main" id="{1FB8B6CA-3516-4FEC-A70F-BFB66ABFE8B7}"/>
              </a:ext>
            </a:extLst>
          </p:cNvPr>
          <p:cNvSpPr txBox="1">
            <a:spLocks noChangeArrowheads="1"/>
          </p:cNvSpPr>
          <p:nvPr/>
        </p:nvSpPr>
        <p:spPr bwMode="auto">
          <a:xfrm>
            <a:off x="228600" y="5791200"/>
            <a:ext cx="34893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a:solidFill>
                  <a:srgbClr val="FF0000"/>
                </a:solidFill>
                <a:latin typeface="ScalaSans Lining" pitchFamily="2" charset="0"/>
              </a:rPr>
              <a:t>Nelson et al. </a:t>
            </a:r>
            <a:r>
              <a:rPr lang="en-US" altLang="it-IT" sz="1400" i="1">
                <a:solidFill>
                  <a:srgbClr val="FF0000"/>
                </a:solidFill>
                <a:latin typeface="ScalaSans Lining" pitchFamily="2" charset="0"/>
              </a:rPr>
              <a:t>Circulation</a:t>
            </a:r>
            <a:r>
              <a:rPr lang="en-US" altLang="it-IT" sz="1400">
                <a:solidFill>
                  <a:srgbClr val="FF0000"/>
                </a:solidFill>
                <a:latin typeface="ScalaSans Lining" pitchFamily="2" charset="0"/>
              </a:rPr>
              <a:t> 2000;102:3053-3059</a:t>
            </a:r>
          </a:p>
        </p:txBody>
      </p:sp>
      <p:graphicFrame>
        <p:nvGraphicFramePr>
          <p:cNvPr id="116741" name="Object 5">
            <a:extLst>
              <a:ext uri="{FF2B5EF4-FFF2-40B4-BE49-F238E27FC236}">
                <a16:creationId xmlns:a16="http://schemas.microsoft.com/office/drawing/2014/main" id="{53A122D4-F77E-4A44-A90F-C21ADA2F920F}"/>
              </a:ext>
            </a:extLst>
          </p:cNvPr>
          <p:cNvGraphicFramePr>
            <a:graphicFrameLocks noChangeAspect="1"/>
          </p:cNvGraphicFramePr>
          <p:nvPr/>
        </p:nvGraphicFramePr>
        <p:xfrm>
          <a:off x="3962400" y="1725613"/>
          <a:ext cx="3128963" cy="3886200"/>
        </p:xfrm>
        <a:graphic>
          <a:graphicData uri="http://schemas.openxmlformats.org/presentationml/2006/ole">
            <mc:AlternateContent xmlns:mc="http://schemas.openxmlformats.org/markup-compatibility/2006">
              <mc:Choice xmlns:v="urn:schemas-microsoft-com:vml" Requires="v">
                <p:oleObj spid="_x0000_s116751" name="Chart" r:id="rId7" imgW="4019928" imgH="4991633" progId="MSGraph.Chart.8">
                  <p:embed followColorScheme="full"/>
                </p:oleObj>
              </mc:Choice>
              <mc:Fallback>
                <p:oleObj name="Chart" r:id="rId7" imgW="4019928" imgH="4991633" progId="MSGraph.Chart.8">
                  <p:embed followColorScheme="full"/>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1725613"/>
                        <a:ext cx="312896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2" name="Object 6">
            <a:extLst>
              <a:ext uri="{FF2B5EF4-FFF2-40B4-BE49-F238E27FC236}">
                <a16:creationId xmlns:a16="http://schemas.microsoft.com/office/drawing/2014/main" id="{3B8FD8A5-10B4-4C4B-9057-CFF673737C9D}"/>
              </a:ext>
            </a:extLst>
          </p:cNvPr>
          <p:cNvGraphicFramePr>
            <a:graphicFrameLocks noChangeAspect="1"/>
          </p:cNvGraphicFramePr>
          <p:nvPr/>
        </p:nvGraphicFramePr>
        <p:xfrm>
          <a:off x="6497638" y="1725613"/>
          <a:ext cx="3128962" cy="3886200"/>
        </p:xfrm>
        <a:graphic>
          <a:graphicData uri="http://schemas.openxmlformats.org/presentationml/2006/ole">
            <mc:AlternateContent xmlns:mc="http://schemas.openxmlformats.org/markup-compatibility/2006">
              <mc:Choice xmlns:v="urn:schemas-microsoft-com:vml" Requires="v">
                <p:oleObj spid="_x0000_s116752" name="Chart" r:id="rId9" imgW="4019928" imgH="4991633" progId="MSGraph.Chart.8">
                  <p:embed followColorScheme="full"/>
                </p:oleObj>
              </mc:Choice>
              <mc:Fallback>
                <p:oleObj name="Chart" r:id="rId9" imgW="4019928" imgH="4991633" progId="MSGraph.Chart.8">
                  <p:embed followColorScheme="full"/>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7638" y="1725613"/>
                        <a:ext cx="312896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43" name="Text Box 7">
            <a:extLst>
              <a:ext uri="{FF2B5EF4-FFF2-40B4-BE49-F238E27FC236}">
                <a16:creationId xmlns:a16="http://schemas.microsoft.com/office/drawing/2014/main" id="{69ED2175-AAF0-490F-B563-8C30DA6E2357}"/>
              </a:ext>
            </a:extLst>
          </p:cNvPr>
          <p:cNvSpPr txBox="1">
            <a:spLocks noChangeArrowheads="1"/>
          </p:cNvSpPr>
          <p:nvPr/>
        </p:nvSpPr>
        <p:spPr bwMode="auto">
          <a:xfrm>
            <a:off x="4724400" y="5797550"/>
            <a:ext cx="32813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400">
                <a:solidFill>
                  <a:srgbClr val="FF0000"/>
                </a:solidFill>
                <a:latin typeface="ScalaSans Lining" pitchFamily="2" charset="0"/>
              </a:rPr>
              <a:t>Ukkonen et al. </a:t>
            </a:r>
            <a:r>
              <a:rPr lang="en-US" altLang="it-IT" sz="1400" i="1">
                <a:solidFill>
                  <a:srgbClr val="FF0000"/>
                </a:solidFill>
                <a:latin typeface="ScalaSans Lining" pitchFamily="2" charset="0"/>
              </a:rPr>
              <a:t>Circulation</a:t>
            </a:r>
            <a:r>
              <a:rPr lang="en-US" altLang="it-IT" sz="1400">
                <a:solidFill>
                  <a:srgbClr val="FF0000"/>
                </a:solidFill>
                <a:latin typeface="ScalaSans Lining" pitchFamily="2" charset="0"/>
              </a:rPr>
              <a:t> 2003;107:28-31</a:t>
            </a:r>
          </a:p>
        </p:txBody>
      </p:sp>
      <p:sp>
        <p:nvSpPr>
          <p:cNvPr id="116744" name="Rectangle 8">
            <a:extLst>
              <a:ext uri="{FF2B5EF4-FFF2-40B4-BE49-F238E27FC236}">
                <a16:creationId xmlns:a16="http://schemas.microsoft.com/office/drawing/2014/main" id="{97846E89-48E1-423E-917E-B61CA46EFDE0}"/>
              </a:ext>
            </a:extLst>
          </p:cNvPr>
          <p:cNvSpPr>
            <a:spLocks noChangeArrowheads="1"/>
          </p:cNvSpPr>
          <p:nvPr/>
        </p:nvSpPr>
        <p:spPr bwMode="auto">
          <a:xfrm>
            <a:off x="4038600" y="1447800"/>
            <a:ext cx="4724400" cy="42672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6745" name="Rectangle 9">
            <a:extLst>
              <a:ext uri="{FF2B5EF4-FFF2-40B4-BE49-F238E27FC236}">
                <a16:creationId xmlns:a16="http://schemas.microsoft.com/office/drawing/2014/main" id="{5CBB9750-B4DB-4B2A-82FF-E223BB01197A}"/>
              </a:ext>
            </a:extLst>
          </p:cNvPr>
          <p:cNvSpPr>
            <a:spLocks noChangeArrowheads="1"/>
          </p:cNvSpPr>
          <p:nvPr/>
        </p:nvSpPr>
        <p:spPr bwMode="auto">
          <a:xfrm>
            <a:off x="304800" y="1447800"/>
            <a:ext cx="3505200" cy="42672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16746" name="Text Box 10">
            <a:extLst>
              <a:ext uri="{FF2B5EF4-FFF2-40B4-BE49-F238E27FC236}">
                <a16:creationId xmlns:a16="http://schemas.microsoft.com/office/drawing/2014/main" id="{DD417D0D-2B96-4F9E-AA14-39DA7493F03F}"/>
              </a:ext>
            </a:extLst>
          </p:cNvPr>
          <p:cNvSpPr txBox="1">
            <a:spLocks noChangeArrowheads="1"/>
          </p:cNvSpPr>
          <p:nvPr/>
        </p:nvSpPr>
        <p:spPr bwMode="auto">
          <a:xfrm>
            <a:off x="1905000" y="5334000"/>
            <a:ext cx="539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b="1">
                <a:latin typeface="Arial" panose="020B0604020202020204" pitchFamily="34" charset="0"/>
              </a:rPr>
              <a:t>n=7</a:t>
            </a:r>
          </a:p>
        </p:txBody>
      </p:sp>
    </p:spTree>
  </p:cSld>
  <p:clrMapOvr>
    <a:overrideClrMapping bg1="dk2" tx1="lt1" bg2="dk1" tx2="lt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a:extLst>
              <a:ext uri="{FF2B5EF4-FFF2-40B4-BE49-F238E27FC236}">
                <a16:creationId xmlns:a16="http://schemas.microsoft.com/office/drawing/2014/main" id="{2A6CFC24-F606-41B5-A7CB-68B9A7A5F398}"/>
              </a:ext>
            </a:extLst>
          </p:cNvPr>
          <p:cNvGraphicFramePr>
            <a:graphicFrameLocks noChangeAspect="1"/>
          </p:cNvGraphicFramePr>
          <p:nvPr/>
        </p:nvGraphicFramePr>
        <p:xfrm>
          <a:off x="762000" y="1181100"/>
          <a:ext cx="7621588" cy="4857750"/>
        </p:xfrm>
        <a:graphic>
          <a:graphicData uri="http://schemas.openxmlformats.org/presentationml/2006/ole">
            <mc:AlternateContent xmlns:mc="http://schemas.openxmlformats.org/markup-compatibility/2006">
              <mc:Choice xmlns:v="urn:schemas-microsoft-com:vml" Requires="v">
                <p:oleObj spid="_x0000_s118789" name="Fotografia Photo Editor" r:id="rId4" imgW="7621064" imgH="5714286" progId="MSPhotoEd.3">
                  <p:embed/>
                </p:oleObj>
              </mc:Choice>
              <mc:Fallback>
                <p:oleObj name="Fotografia Photo Editor" r:id="rId4" imgW="7621064" imgH="5714286"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181100"/>
                        <a:ext cx="7621588"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87" name="Text Box 3">
            <a:extLst>
              <a:ext uri="{FF2B5EF4-FFF2-40B4-BE49-F238E27FC236}">
                <a16:creationId xmlns:a16="http://schemas.microsoft.com/office/drawing/2014/main" id="{EB7D7736-3694-4D68-B537-0EA7FA1FC2B0}"/>
              </a:ext>
            </a:extLst>
          </p:cNvPr>
          <p:cNvSpPr txBox="1">
            <a:spLocks noChangeArrowheads="1"/>
          </p:cNvSpPr>
          <p:nvPr/>
        </p:nvSpPr>
        <p:spPr bwMode="auto">
          <a:xfrm>
            <a:off x="1193800" y="266700"/>
            <a:ext cx="6937375" cy="59213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3200">
                <a:solidFill>
                  <a:schemeClr val="bg1"/>
                </a:solidFill>
              </a:rPr>
              <a:t>Rimodellamento neurormonale post CRT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20834" name="Rectangle 1026">
            <a:extLst>
              <a:ext uri="{FF2B5EF4-FFF2-40B4-BE49-F238E27FC236}">
                <a16:creationId xmlns:a16="http://schemas.microsoft.com/office/drawing/2014/main" id="{9509CBEF-9F12-42E3-BE9B-40A749BFA32B}"/>
              </a:ext>
            </a:extLst>
          </p:cNvPr>
          <p:cNvSpPr>
            <a:spLocks noChangeArrowheads="1"/>
          </p:cNvSpPr>
          <p:nvPr/>
        </p:nvSpPr>
        <p:spPr bwMode="auto">
          <a:xfrm>
            <a:off x="2590800" y="2263775"/>
            <a:ext cx="3724275" cy="2359025"/>
          </a:xfrm>
          <a:prstGeom prst="rect">
            <a:avLst/>
          </a:prstGeom>
          <a:solidFill>
            <a:schemeClr val="tx2"/>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4000" b="1">
                <a:solidFill>
                  <a:srgbClr val="FFFF00"/>
                </a:solidFill>
                <a:latin typeface="Tempus Sans ITC" panose="04020404030D07020202" pitchFamily="82" charset="0"/>
              </a:rPr>
              <a:t>…</a:t>
            </a:r>
            <a:r>
              <a:rPr lang="it-IT" altLang="it-IT" sz="3600" b="1">
                <a:solidFill>
                  <a:srgbClr val="FFFF00"/>
                </a:solidFill>
                <a:latin typeface="Tempus Sans ITC" panose="04020404030D07020202" pitchFamily="82" charset="0"/>
              </a:rPr>
              <a:t>Quali gli effetti  </a:t>
            </a:r>
          </a:p>
          <a:p>
            <a:pPr algn="ctr"/>
            <a:r>
              <a:rPr lang="it-IT" altLang="it-IT" sz="3600" b="1">
                <a:solidFill>
                  <a:srgbClr val="FFFF00"/>
                </a:solidFill>
                <a:latin typeface="Tempus Sans ITC" panose="04020404030D07020202" pitchFamily="82" charset="0"/>
              </a:rPr>
              <a:t>sulla mortalita’…?</a:t>
            </a:r>
            <a:endParaRPr lang="it-IT" altLang="it-IT" sz="3600" b="1">
              <a:solidFill>
                <a:schemeClr val="bg1"/>
              </a:solidFill>
              <a:latin typeface="Tempus Sans ITC" panose="04020404030D07020202" pitchFamily="82" charset="0"/>
            </a:endParaRPr>
          </a:p>
        </p:txBody>
      </p:sp>
      <p:grpSp>
        <p:nvGrpSpPr>
          <p:cNvPr id="120835" name="Group 1027">
            <a:extLst>
              <a:ext uri="{FF2B5EF4-FFF2-40B4-BE49-F238E27FC236}">
                <a16:creationId xmlns:a16="http://schemas.microsoft.com/office/drawing/2014/main" id="{2449A806-4D0D-424E-848F-D5372B4A2C38}"/>
              </a:ext>
            </a:extLst>
          </p:cNvPr>
          <p:cNvGrpSpPr>
            <a:grpSpLocks/>
          </p:cNvGrpSpPr>
          <p:nvPr/>
        </p:nvGrpSpPr>
        <p:grpSpPr bwMode="auto">
          <a:xfrm>
            <a:off x="5281613" y="6099175"/>
            <a:ext cx="3676650" cy="457200"/>
            <a:chOff x="3327" y="3806"/>
            <a:chExt cx="2316" cy="288"/>
          </a:xfrm>
        </p:grpSpPr>
        <p:graphicFrame>
          <p:nvGraphicFramePr>
            <p:cNvPr id="120836" name="Object 1028">
              <a:extLst>
                <a:ext uri="{FF2B5EF4-FFF2-40B4-BE49-F238E27FC236}">
                  <a16:creationId xmlns:a16="http://schemas.microsoft.com/office/drawing/2014/main" id="{F29F2053-B661-48A7-BF4B-A01DE52FF06D}"/>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120839" name="Document" r:id="rId4" imgW="744220" imgH="762000" progId="Word.Document.8">
                    <p:embed/>
                  </p:oleObj>
                </mc:Choice>
                <mc:Fallback>
                  <p:oleObj name="Document" r:id="rId4" imgW="744220" imgH="762000" progId="Word.Document.8">
                    <p:embed/>
                    <p:pic>
                      <p:nvPicPr>
                        <p:cNvPr id="0" name="Object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0837" name="Rectangle 1029">
              <a:extLst>
                <a:ext uri="{FF2B5EF4-FFF2-40B4-BE49-F238E27FC236}">
                  <a16:creationId xmlns:a16="http://schemas.microsoft.com/office/drawing/2014/main" id="{3268575B-EB81-4AC1-ACE9-D90BA3EB2CD1}"/>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3586" name="Rectangle 2">
            <a:extLst>
              <a:ext uri="{FF2B5EF4-FFF2-40B4-BE49-F238E27FC236}">
                <a16:creationId xmlns:a16="http://schemas.microsoft.com/office/drawing/2014/main" id="{8CAFB406-BF03-470C-91C5-EB8658D6B793}"/>
              </a:ext>
            </a:extLst>
          </p:cNvPr>
          <p:cNvSpPr>
            <a:spLocks noGrp="1" noChangeArrowheads="1"/>
          </p:cNvSpPr>
          <p:nvPr>
            <p:ph type="title"/>
          </p:nvPr>
        </p:nvSpPr>
        <p:spPr>
          <a:xfrm>
            <a:off x="0" y="76200"/>
            <a:ext cx="8877300" cy="609600"/>
          </a:xfrm>
        </p:spPr>
        <p:txBody>
          <a:bodyPr/>
          <a:lstStyle/>
          <a:p>
            <a:pPr>
              <a:defRPr/>
            </a:pPr>
            <a:r>
              <a:rPr lang="nl-BE" altLang="en-US"/>
              <a:t>    COMPA</a:t>
            </a:r>
            <a:r>
              <a:rPr lang="en-US" altLang="en-US"/>
              <a:t>N</a:t>
            </a:r>
            <a:r>
              <a:rPr lang="nl-BE" altLang="en-US"/>
              <a:t>ION: </a:t>
            </a:r>
            <a:r>
              <a:rPr lang="nl-BE" altLang="en-US" sz="2000"/>
              <a:t>Comparison of medical  therap</a:t>
            </a:r>
            <a:r>
              <a:rPr lang="en-US" altLang="en-US" sz="2000"/>
              <a:t>y</a:t>
            </a:r>
            <a:r>
              <a:rPr lang="nl-BE" altLang="en-US" sz="2000"/>
              <a:t>,</a:t>
            </a:r>
            <a:br>
              <a:rPr lang="nl-BE" altLang="en-US" sz="2000"/>
            </a:br>
            <a:r>
              <a:rPr lang="en-US" altLang="en-US" sz="2000"/>
              <a:t>                                        </a:t>
            </a:r>
            <a:r>
              <a:rPr lang="nl-BE" altLang="en-US" sz="2000"/>
              <a:t>      pacing    </a:t>
            </a:r>
            <a:r>
              <a:rPr lang="en-US" altLang="en-US" sz="2000"/>
              <a:t>and   def ibrillation    </a:t>
            </a:r>
            <a:r>
              <a:rPr lang="nl-BE" altLang="en-US" sz="2000"/>
              <a:t>in  heart failure</a:t>
            </a:r>
            <a:endParaRPr lang="en-US" altLang="en-US" sz="2000"/>
          </a:p>
        </p:txBody>
      </p:sp>
      <p:sp>
        <p:nvSpPr>
          <p:cNvPr id="122883" name="Rectangle 3">
            <a:extLst>
              <a:ext uri="{FF2B5EF4-FFF2-40B4-BE49-F238E27FC236}">
                <a16:creationId xmlns:a16="http://schemas.microsoft.com/office/drawing/2014/main" id="{1B02549C-A81C-4C4A-8CD7-365194E4B112}"/>
              </a:ext>
            </a:extLst>
          </p:cNvPr>
          <p:cNvSpPr>
            <a:spLocks noChangeArrowheads="1"/>
          </p:cNvSpPr>
          <p:nvPr/>
        </p:nvSpPr>
        <p:spPr bwMode="auto">
          <a:xfrm>
            <a:off x="841375" y="3505200"/>
            <a:ext cx="1616075" cy="762000"/>
          </a:xfrm>
          <a:prstGeom prst="rect">
            <a:avLst/>
          </a:prstGeom>
          <a:noFill/>
          <a:ln w="38100">
            <a:solidFill>
              <a:schemeClr val="tx1"/>
            </a:solidFill>
            <a:miter lim="800000"/>
            <a:headEnd type="none" w="sm" len="sm"/>
            <a:tailEnd type="none" w="sm" len="sm"/>
          </a:ln>
          <a:effectLst/>
          <a:extLst>
            <a:ext uri="{909E8E84-426E-40DD-AFC4-6F175D3DCCD1}">
              <a14:hiddenFill xmlns:a14="http://schemas.microsoft.com/office/drawing/2010/main">
                <a:solidFill>
                  <a:srgbClr val="4259B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22884" name="Text Box 4">
            <a:extLst>
              <a:ext uri="{FF2B5EF4-FFF2-40B4-BE49-F238E27FC236}">
                <a16:creationId xmlns:a16="http://schemas.microsoft.com/office/drawing/2014/main" id="{7AE29BD4-E8F6-4458-8B47-9946EFAD5F0C}"/>
              </a:ext>
            </a:extLst>
          </p:cNvPr>
          <p:cNvSpPr txBox="1">
            <a:spLocks noChangeArrowheads="1"/>
          </p:cNvSpPr>
          <p:nvPr/>
        </p:nvSpPr>
        <p:spPr bwMode="auto">
          <a:xfrm>
            <a:off x="812800" y="3505200"/>
            <a:ext cx="17145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100">
                <a:solidFill>
                  <a:srgbClr val="FFFF00"/>
                </a:solidFill>
                <a:latin typeface="Arial" panose="020B0604020202020204" pitchFamily="34" charset="0"/>
              </a:rPr>
              <a:t>Randomize</a:t>
            </a:r>
          </a:p>
          <a:p>
            <a:pPr algn="ctr"/>
            <a:r>
              <a:rPr lang="en-US" altLang="en-US" sz="2100">
                <a:solidFill>
                  <a:srgbClr val="FFFF00"/>
                </a:solidFill>
                <a:latin typeface="Arial" panose="020B0604020202020204" pitchFamily="34" charset="0"/>
              </a:rPr>
              <a:t>1:2:2</a:t>
            </a:r>
            <a:endParaRPr lang="en-US" altLang="en-US">
              <a:solidFill>
                <a:srgbClr val="FFFF00"/>
              </a:solidFill>
              <a:latin typeface="Arial" panose="020B0604020202020204" pitchFamily="34" charset="0"/>
            </a:endParaRPr>
          </a:p>
        </p:txBody>
      </p:sp>
      <p:grpSp>
        <p:nvGrpSpPr>
          <p:cNvPr id="1603589" name="Group 5">
            <a:extLst>
              <a:ext uri="{FF2B5EF4-FFF2-40B4-BE49-F238E27FC236}">
                <a16:creationId xmlns:a16="http://schemas.microsoft.com/office/drawing/2014/main" id="{32B1ECE7-4DF2-430B-8908-3B5C4F790227}"/>
              </a:ext>
            </a:extLst>
          </p:cNvPr>
          <p:cNvGrpSpPr>
            <a:grpSpLocks/>
          </p:cNvGrpSpPr>
          <p:nvPr/>
        </p:nvGrpSpPr>
        <p:grpSpPr bwMode="auto">
          <a:xfrm>
            <a:off x="2473325" y="1981200"/>
            <a:ext cx="4195763" cy="1905000"/>
            <a:chOff x="1558" y="1248"/>
            <a:chExt cx="2644" cy="1200"/>
          </a:xfrm>
        </p:grpSpPr>
        <p:sp>
          <p:nvSpPr>
            <p:cNvPr id="122900" name="Line 6">
              <a:extLst>
                <a:ext uri="{FF2B5EF4-FFF2-40B4-BE49-F238E27FC236}">
                  <a16:creationId xmlns:a16="http://schemas.microsoft.com/office/drawing/2014/main" id="{CBD485DB-495E-4920-93DC-B20960181F0D}"/>
                </a:ext>
              </a:extLst>
            </p:cNvPr>
            <p:cNvSpPr>
              <a:spLocks noChangeShapeType="1"/>
            </p:cNvSpPr>
            <p:nvPr/>
          </p:nvSpPr>
          <p:spPr bwMode="auto">
            <a:xfrm flipV="1">
              <a:off x="1558" y="1728"/>
              <a:ext cx="355" cy="720"/>
            </a:xfrm>
            <a:prstGeom prst="line">
              <a:avLst/>
            </a:prstGeom>
            <a:noFill/>
            <a:ln w="762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901" name="Text Box 7">
              <a:extLst>
                <a:ext uri="{FF2B5EF4-FFF2-40B4-BE49-F238E27FC236}">
                  <a16:creationId xmlns:a16="http://schemas.microsoft.com/office/drawing/2014/main" id="{D29A3199-BEAC-4F6D-A602-646728580624}"/>
                </a:ext>
              </a:extLst>
            </p:cNvPr>
            <p:cNvSpPr txBox="1">
              <a:spLocks noChangeArrowheads="1"/>
            </p:cNvSpPr>
            <p:nvPr/>
          </p:nvSpPr>
          <p:spPr bwMode="auto">
            <a:xfrm>
              <a:off x="1904" y="1264"/>
              <a:ext cx="1772" cy="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buClr>
                  <a:srgbClr val="FF4F23"/>
                </a:buClr>
                <a:buFontTx/>
                <a:buChar char="•"/>
              </a:pPr>
              <a:r>
                <a:rPr lang="en-US" altLang="en-US" sz="2100">
                  <a:solidFill>
                    <a:srgbClr val="FFFF00"/>
                  </a:solidFill>
                  <a:latin typeface="Arial" panose="020B0604020202020204" pitchFamily="34" charset="0"/>
                </a:rPr>
                <a:t>Optimal</a:t>
              </a:r>
              <a:br>
                <a:rPr lang="en-US" altLang="en-US" sz="2100">
                  <a:solidFill>
                    <a:srgbClr val="FFFF00"/>
                  </a:solidFill>
                  <a:latin typeface="Arial" panose="020B0604020202020204" pitchFamily="34" charset="0"/>
                </a:rPr>
              </a:br>
              <a:r>
                <a:rPr lang="en-US" altLang="en-US" sz="2100">
                  <a:solidFill>
                    <a:srgbClr val="FFFF00"/>
                  </a:solidFill>
                  <a:latin typeface="Arial" panose="020B0604020202020204" pitchFamily="34" charset="0"/>
                </a:rPr>
                <a:t>Pharmacologic</a:t>
              </a:r>
              <a:br>
                <a:rPr lang="en-US" altLang="en-US" sz="2100">
                  <a:solidFill>
                    <a:srgbClr val="FFFF00"/>
                  </a:solidFill>
                  <a:latin typeface="Arial" panose="020B0604020202020204" pitchFamily="34" charset="0"/>
                </a:rPr>
              </a:br>
              <a:r>
                <a:rPr lang="en-US" altLang="en-US" sz="2100">
                  <a:solidFill>
                    <a:srgbClr val="FFFF00"/>
                  </a:solidFill>
                  <a:latin typeface="Arial" panose="020B0604020202020204" pitchFamily="34" charset="0"/>
                </a:rPr>
                <a:t>Therapy (OPT)</a:t>
              </a:r>
              <a:endParaRPr lang="en-US" altLang="en-US" sz="2800">
                <a:solidFill>
                  <a:srgbClr val="FFFF00"/>
                </a:solidFill>
                <a:latin typeface="Arial" panose="020B0604020202020204" pitchFamily="34" charset="0"/>
              </a:endParaRPr>
            </a:p>
          </p:txBody>
        </p:sp>
        <p:pic>
          <p:nvPicPr>
            <p:cNvPr id="122902" name="Picture 8" descr="chfdrugicon">
              <a:extLst>
                <a:ext uri="{FF2B5EF4-FFF2-40B4-BE49-F238E27FC236}">
                  <a16:creationId xmlns:a16="http://schemas.microsoft.com/office/drawing/2014/main" id="{D7EF7930-3273-416D-9A30-03F45EB01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 y="1248"/>
              <a:ext cx="621" cy="672"/>
            </a:xfrm>
            <a:prstGeom prst="rect">
              <a:avLst/>
            </a:prstGeom>
            <a:noFill/>
            <a:ln w="9525">
              <a:solidFill>
                <a:srgbClr val="4259BD"/>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603593" name="Group 9">
            <a:extLst>
              <a:ext uri="{FF2B5EF4-FFF2-40B4-BE49-F238E27FC236}">
                <a16:creationId xmlns:a16="http://schemas.microsoft.com/office/drawing/2014/main" id="{B4957DD0-7443-46A7-8498-BD3B0092F555}"/>
              </a:ext>
            </a:extLst>
          </p:cNvPr>
          <p:cNvGrpSpPr>
            <a:grpSpLocks/>
          </p:cNvGrpSpPr>
          <p:nvPr/>
        </p:nvGrpSpPr>
        <p:grpSpPr bwMode="auto">
          <a:xfrm>
            <a:off x="2505075" y="3276600"/>
            <a:ext cx="6011863" cy="1100138"/>
            <a:chOff x="1567" y="2078"/>
            <a:chExt cx="3787" cy="693"/>
          </a:xfrm>
        </p:grpSpPr>
        <p:sp>
          <p:nvSpPr>
            <p:cNvPr id="122895" name="Line 10">
              <a:extLst>
                <a:ext uri="{FF2B5EF4-FFF2-40B4-BE49-F238E27FC236}">
                  <a16:creationId xmlns:a16="http://schemas.microsoft.com/office/drawing/2014/main" id="{403F08D6-C5E3-43FE-A2CF-0901E586E7E4}"/>
                </a:ext>
              </a:extLst>
            </p:cNvPr>
            <p:cNvSpPr>
              <a:spLocks noChangeShapeType="1"/>
            </p:cNvSpPr>
            <p:nvPr/>
          </p:nvSpPr>
          <p:spPr bwMode="auto">
            <a:xfrm>
              <a:off x="1567" y="2448"/>
              <a:ext cx="355" cy="0"/>
            </a:xfrm>
            <a:prstGeom prst="line">
              <a:avLst/>
            </a:prstGeom>
            <a:noFill/>
            <a:ln w="762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96" name="Text Box 11">
              <a:extLst>
                <a:ext uri="{FF2B5EF4-FFF2-40B4-BE49-F238E27FC236}">
                  <a16:creationId xmlns:a16="http://schemas.microsoft.com/office/drawing/2014/main" id="{3626379D-2BE2-4E93-AC8D-FE38FDBD1809}"/>
                </a:ext>
              </a:extLst>
            </p:cNvPr>
            <p:cNvSpPr txBox="1">
              <a:spLocks noChangeArrowheads="1"/>
            </p:cNvSpPr>
            <p:nvPr/>
          </p:nvSpPr>
          <p:spPr bwMode="auto">
            <a:xfrm>
              <a:off x="1947" y="2078"/>
              <a:ext cx="168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buClr>
                  <a:srgbClr val="FF4F23"/>
                </a:buClr>
                <a:buFontTx/>
                <a:buChar char="•"/>
              </a:pPr>
              <a:r>
                <a:rPr lang="en-US" altLang="en-US" sz="2100">
                  <a:solidFill>
                    <a:srgbClr val="FFFF00"/>
                  </a:solidFill>
                  <a:latin typeface="Arial" panose="020B0604020202020204" pitchFamily="34" charset="0"/>
                </a:rPr>
                <a:t>OPT</a:t>
              </a:r>
            </a:p>
            <a:p>
              <a:pPr>
                <a:spcBef>
                  <a:spcPct val="30000"/>
                </a:spcBef>
                <a:buClr>
                  <a:srgbClr val="FF4F23"/>
                </a:buClr>
                <a:buFontTx/>
                <a:buChar char="•"/>
              </a:pPr>
              <a:r>
                <a:rPr lang="en-US" altLang="en-US" sz="2100">
                  <a:solidFill>
                    <a:srgbClr val="FFFF00"/>
                  </a:solidFill>
                  <a:latin typeface="Arial" panose="020B0604020202020204" pitchFamily="34" charset="0"/>
                </a:rPr>
                <a:t>BV pacing</a:t>
              </a:r>
              <a:endParaRPr lang="en-US" altLang="en-US" sz="1800" i="1">
                <a:solidFill>
                  <a:srgbClr val="FFFF00"/>
                </a:solidFill>
                <a:latin typeface="Arial" panose="020B0604020202020204" pitchFamily="34" charset="0"/>
              </a:endParaRPr>
            </a:p>
          </p:txBody>
        </p:sp>
        <p:pic>
          <p:nvPicPr>
            <p:cNvPr id="122897" name="Picture 12" descr="chfdrugicon">
              <a:extLst>
                <a:ext uri="{FF2B5EF4-FFF2-40B4-BE49-F238E27FC236}">
                  <a16:creationId xmlns:a16="http://schemas.microsoft.com/office/drawing/2014/main" id="{DFF5D545-7D98-4FAC-B7BC-FC7981679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 y="2099"/>
              <a:ext cx="621" cy="672"/>
            </a:xfrm>
            <a:prstGeom prst="rect">
              <a:avLst/>
            </a:prstGeom>
            <a:noFill/>
            <a:ln w="9525">
              <a:solidFill>
                <a:srgbClr val="4259BD"/>
              </a:solidFill>
              <a:miter lim="800000"/>
              <a:headEnd/>
              <a:tailEnd/>
            </a:ln>
            <a:extLst>
              <a:ext uri="{909E8E84-426E-40DD-AFC4-6F175D3DCCD1}">
                <a14:hiddenFill xmlns:a14="http://schemas.microsoft.com/office/drawing/2010/main">
                  <a:solidFill>
                    <a:srgbClr val="FFFFFF"/>
                  </a:solidFill>
                </a14:hiddenFill>
              </a:ext>
            </a:extLst>
          </p:spPr>
        </p:pic>
        <p:pic>
          <p:nvPicPr>
            <p:cNvPr id="122898" name="Picture 13" descr="contaktr">
              <a:extLst>
                <a:ext uri="{FF2B5EF4-FFF2-40B4-BE49-F238E27FC236}">
                  <a16:creationId xmlns:a16="http://schemas.microsoft.com/office/drawing/2014/main" id="{87270BBE-9B50-45BA-9E5A-01959ABAB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 y="2082"/>
              <a:ext cx="886" cy="689"/>
            </a:xfrm>
            <a:prstGeom prst="rect">
              <a:avLst/>
            </a:prstGeom>
            <a:noFill/>
            <a:ln w="9525">
              <a:solidFill>
                <a:srgbClr val="4259BD"/>
              </a:solidFill>
              <a:miter lim="800000"/>
              <a:headEnd/>
              <a:tailEnd/>
            </a:ln>
            <a:extLst>
              <a:ext uri="{909E8E84-426E-40DD-AFC4-6F175D3DCCD1}">
                <a14:hiddenFill xmlns:a14="http://schemas.microsoft.com/office/drawing/2010/main">
                  <a:solidFill>
                    <a:srgbClr val="FFFFFF"/>
                  </a:solidFill>
                </a14:hiddenFill>
              </a:ext>
            </a:extLst>
          </p:spPr>
        </p:pic>
        <p:sp>
          <p:nvSpPr>
            <p:cNvPr id="122899" name="Text Box 14">
              <a:extLst>
                <a:ext uri="{FF2B5EF4-FFF2-40B4-BE49-F238E27FC236}">
                  <a16:creationId xmlns:a16="http://schemas.microsoft.com/office/drawing/2014/main" id="{3BFAAEE6-2F06-43C8-841E-1A72DCBD04DB}"/>
                </a:ext>
              </a:extLst>
            </p:cNvPr>
            <p:cNvSpPr txBox="1">
              <a:spLocks noChangeArrowheads="1"/>
            </p:cNvSpPr>
            <p:nvPr/>
          </p:nvSpPr>
          <p:spPr bwMode="auto">
            <a:xfrm>
              <a:off x="4202" y="2300"/>
              <a:ext cx="24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latin typeface="Arial" panose="020B0604020202020204" pitchFamily="34" charset="0"/>
                </a:rPr>
                <a:t>+</a:t>
              </a:r>
            </a:p>
          </p:txBody>
        </p:sp>
      </p:grpSp>
      <p:grpSp>
        <p:nvGrpSpPr>
          <p:cNvPr id="1603599" name="Group 15">
            <a:extLst>
              <a:ext uri="{FF2B5EF4-FFF2-40B4-BE49-F238E27FC236}">
                <a16:creationId xmlns:a16="http://schemas.microsoft.com/office/drawing/2014/main" id="{5AE5D2DF-AB88-4890-A443-DCDD9AE13386}"/>
              </a:ext>
            </a:extLst>
          </p:cNvPr>
          <p:cNvGrpSpPr>
            <a:grpSpLocks/>
          </p:cNvGrpSpPr>
          <p:nvPr/>
        </p:nvGrpSpPr>
        <p:grpSpPr bwMode="auto">
          <a:xfrm>
            <a:off x="2473325" y="3886200"/>
            <a:ext cx="6024563" cy="2146300"/>
            <a:chOff x="1558" y="2448"/>
            <a:chExt cx="3796" cy="1352"/>
          </a:xfrm>
        </p:grpSpPr>
        <p:sp>
          <p:nvSpPr>
            <p:cNvPr id="122890" name="Line 16">
              <a:extLst>
                <a:ext uri="{FF2B5EF4-FFF2-40B4-BE49-F238E27FC236}">
                  <a16:creationId xmlns:a16="http://schemas.microsoft.com/office/drawing/2014/main" id="{95EEFB70-8161-4BAD-86E4-0D618478CDC4}"/>
                </a:ext>
              </a:extLst>
            </p:cNvPr>
            <p:cNvSpPr>
              <a:spLocks noChangeShapeType="1"/>
            </p:cNvSpPr>
            <p:nvPr/>
          </p:nvSpPr>
          <p:spPr bwMode="auto">
            <a:xfrm>
              <a:off x="1558" y="2448"/>
              <a:ext cx="355" cy="672"/>
            </a:xfrm>
            <a:prstGeom prst="line">
              <a:avLst/>
            </a:prstGeom>
            <a:noFill/>
            <a:ln w="762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2891" name="Text Box 17">
              <a:extLst>
                <a:ext uri="{FF2B5EF4-FFF2-40B4-BE49-F238E27FC236}">
                  <a16:creationId xmlns:a16="http://schemas.microsoft.com/office/drawing/2014/main" id="{39A60507-F01B-4580-83B2-F95A93227BC8}"/>
                </a:ext>
              </a:extLst>
            </p:cNvPr>
            <p:cNvSpPr txBox="1">
              <a:spLocks noChangeArrowheads="1"/>
            </p:cNvSpPr>
            <p:nvPr/>
          </p:nvSpPr>
          <p:spPr bwMode="auto">
            <a:xfrm>
              <a:off x="1947" y="3014"/>
              <a:ext cx="1774"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30000"/>
                </a:spcBef>
                <a:buClr>
                  <a:srgbClr val="FF4F23"/>
                </a:buClr>
                <a:buFontTx/>
                <a:buChar char="•"/>
              </a:pPr>
              <a:r>
                <a:rPr lang="en-US" altLang="en-US" sz="2100">
                  <a:solidFill>
                    <a:srgbClr val="FFFF00"/>
                  </a:solidFill>
                  <a:latin typeface="Arial" panose="020B0604020202020204" pitchFamily="34" charset="0"/>
                </a:rPr>
                <a:t>OPT</a:t>
              </a:r>
            </a:p>
            <a:p>
              <a:pPr>
                <a:spcBef>
                  <a:spcPct val="30000"/>
                </a:spcBef>
                <a:buClr>
                  <a:srgbClr val="FF4F23"/>
                </a:buClr>
                <a:buFontTx/>
                <a:buChar char="•"/>
              </a:pPr>
              <a:r>
                <a:rPr lang="en-US" altLang="en-US" sz="2100">
                  <a:solidFill>
                    <a:srgbClr val="FFFF00"/>
                  </a:solidFill>
                  <a:latin typeface="Arial" panose="020B0604020202020204" pitchFamily="34" charset="0"/>
                </a:rPr>
                <a:t>BV pacing</a:t>
              </a:r>
            </a:p>
            <a:p>
              <a:pPr>
                <a:spcBef>
                  <a:spcPct val="30000"/>
                </a:spcBef>
                <a:buClr>
                  <a:srgbClr val="FF4F23"/>
                </a:buClr>
                <a:buFontTx/>
                <a:buChar char="•"/>
              </a:pPr>
              <a:r>
                <a:rPr lang="en-US" altLang="en-US" sz="2100">
                  <a:solidFill>
                    <a:srgbClr val="FFFF00"/>
                  </a:solidFill>
                  <a:latin typeface="Arial" panose="020B0604020202020204" pitchFamily="34" charset="0"/>
                </a:rPr>
                <a:t>Defibrillation</a:t>
              </a:r>
              <a:endParaRPr lang="en-US" altLang="en-US">
                <a:solidFill>
                  <a:srgbClr val="FFFF00"/>
                </a:solidFill>
                <a:latin typeface="Arial" panose="020B0604020202020204" pitchFamily="34" charset="0"/>
              </a:endParaRPr>
            </a:p>
          </p:txBody>
        </p:sp>
        <p:pic>
          <p:nvPicPr>
            <p:cNvPr id="122892" name="Picture 18" descr="chfdrugicon">
              <a:extLst>
                <a:ext uri="{FF2B5EF4-FFF2-40B4-BE49-F238E27FC236}">
                  <a16:creationId xmlns:a16="http://schemas.microsoft.com/office/drawing/2014/main" id="{F2562491-9F2F-4663-B9D4-FA33F4A22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 y="3011"/>
              <a:ext cx="621" cy="672"/>
            </a:xfrm>
            <a:prstGeom prst="rect">
              <a:avLst/>
            </a:prstGeom>
            <a:noFill/>
            <a:ln w="9525">
              <a:solidFill>
                <a:srgbClr val="4259BD"/>
              </a:solidFill>
              <a:miter lim="800000"/>
              <a:headEnd/>
              <a:tailEnd/>
            </a:ln>
            <a:extLst>
              <a:ext uri="{909E8E84-426E-40DD-AFC4-6F175D3DCCD1}">
                <a14:hiddenFill xmlns:a14="http://schemas.microsoft.com/office/drawing/2010/main">
                  <a:solidFill>
                    <a:srgbClr val="FFFFFF"/>
                  </a:solidFill>
                </a14:hiddenFill>
              </a:ext>
            </a:extLst>
          </p:spPr>
        </p:pic>
        <p:pic>
          <p:nvPicPr>
            <p:cNvPr id="122893" name="Picture 19" descr="ventakchficon">
              <a:extLst>
                <a:ext uri="{FF2B5EF4-FFF2-40B4-BE49-F238E27FC236}">
                  <a16:creationId xmlns:a16="http://schemas.microsoft.com/office/drawing/2014/main" id="{28D5118F-E611-45F8-B555-4934B981C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 y="3011"/>
              <a:ext cx="886" cy="685"/>
            </a:xfrm>
            <a:prstGeom prst="rect">
              <a:avLst/>
            </a:prstGeom>
            <a:noFill/>
            <a:ln w="9525">
              <a:solidFill>
                <a:srgbClr val="4259BD"/>
              </a:solidFill>
              <a:miter lim="800000"/>
              <a:headEnd/>
              <a:tailEnd/>
            </a:ln>
            <a:extLst>
              <a:ext uri="{909E8E84-426E-40DD-AFC4-6F175D3DCCD1}">
                <a14:hiddenFill xmlns:a14="http://schemas.microsoft.com/office/drawing/2010/main">
                  <a:solidFill>
                    <a:srgbClr val="FFFFFF"/>
                  </a:solidFill>
                </a14:hiddenFill>
              </a:ext>
            </a:extLst>
          </p:spPr>
        </p:pic>
        <p:sp>
          <p:nvSpPr>
            <p:cNvPr id="122894" name="Text Box 20">
              <a:extLst>
                <a:ext uri="{FF2B5EF4-FFF2-40B4-BE49-F238E27FC236}">
                  <a16:creationId xmlns:a16="http://schemas.microsoft.com/office/drawing/2014/main" id="{9BCC28CF-5E3A-4842-962A-FC58E2076677}"/>
                </a:ext>
              </a:extLst>
            </p:cNvPr>
            <p:cNvSpPr txBox="1">
              <a:spLocks noChangeArrowheads="1"/>
            </p:cNvSpPr>
            <p:nvPr/>
          </p:nvSpPr>
          <p:spPr bwMode="auto">
            <a:xfrm>
              <a:off x="4202" y="3164"/>
              <a:ext cx="24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latin typeface="Arial" panose="020B0604020202020204" pitchFamily="34" charset="0"/>
                </a:rPr>
                <a:t>+</a:t>
              </a:r>
            </a:p>
          </p:txBody>
        </p:sp>
      </p:grpSp>
      <p:sp>
        <p:nvSpPr>
          <p:cNvPr id="1603605" name="Text Box 21">
            <a:extLst>
              <a:ext uri="{FF2B5EF4-FFF2-40B4-BE49-F238E27FC236}">
                <a16:creationId xmlns:a16="http://schemas.microsoft.com/office/drawing/2014/main" id="{CBA1324C-D2B8-4484-AEF3-27317996CA16}"/>
              </a:ext>
            </a:extLst>
          </p:cNvPr>
          <p:cNvSpPr txBox="1">
            <a:spLocks noChangeArrowheads="1"/>
          </p:cNvSpPr>
          <p:nvPr/>
        </p:nvSpPr>
        <p:spPr bwMode="auto">
          <a:xfrm>
            <a:off x="5792788" y="973138"/>
            <a:ext cx="3048000"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00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defRPr/>
            </a:pPr>
            <a:r>
              <a:rPr lang="en-US" altLang="it-IT" sz="2800" b="1">
                <a:solidFill>
                  <a:srgbClr val="FFFF00"/>
                </a:solidFill>
                <a:effectLst>
                  <a:outerShdw blurRad="38100" dist="38100" dir="2700000" algn="tl">
                    <a:srgbClr val="000000"/>
                  </a:outerShdw>
                </a:effectLst>
                <a:latin typeface="Arial" panose="020B0604020202020204" pitchFamily="34" charset="0"/>
              </a:rPr>
              <a:t>2 200  patients</a:t>
            </a:r>
          </a:p>
        </p:txBody>
      </p:sp>
      <p:sp>
        <p:nvSpPr>
          <p:cNvPr id="122889" name="Rectangle 22">
            <a:extLst>
              <a:ext uri="{FF2B5EF4-FFF2-40B4-BE49-F238E27FC236}">
                <a16:creationId xmlns:a16="http://schemas.microsoft.com/office/drawing/2014/main" id="{DCFD7C2A-1845-42E2-9FA0-2982ED4726C6}"/>
              </a:ext>
            </a:extLst>
          </p:cNvPr>
          <p:cNvSpPr>
            <a:spLocks noGrp="1" noChangeArrowheads="1"/>
          </p:cNvSpPr>
          <p:nvPr>
            <p:ph type="body" idx="1"/>
          </p:nvPr>
        </p:nvSpPr>
        <p:spPr>
          <a:xfrm>
            <a:off x="303213" y="781050"/>
            <a:ext cx="2820987" cy="1868488"/>
          </a:xfrm>
          <a:noFill/>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lstStyle/>
          <a:p>
            <a:pPr marL="227013" indent="-227013" defTabSz="877888">
              <a:lnSpc>
                <a:spcPct val="80000"/>
              </a:lnSpc>
              <a:spcBef>
                <a:spcPct val="30000"/>
              </a:spcBef>
              <a:tabLst>
                <a:tab pos="285750" algn="l"/>
              </a:tabLst>
            </a:pPr>
            <a:r>
              <a:rPr lang="en-US" altLang="it-IT" sz="2400"/>
              <a:t>NYHA III or IV </a:t>
            </a:r>
          </a:p>
          <a:p>
            <a:pPr marL="227013" indent="-227013" defTabSz="877888">
              <a:lnSpc>
                <a:spcPct val="80000"/>
              </a:lnSpc>
              <a:spcBef>
                <a:spcPct val="30000"/>
              </a:spcBef>
              <a:tabLst>
                <a:tab pos="285750" algn="l"/>
              </a:tabLst>
            </a:pPr>
            <a:r>
              <a:rPr lang="en-US" altLang="it-IT" sz="2400"/>
              <a:t>QRS </a:t>
            </a:r>
            <a:r>
              <a:rPr lang="en-US" altLang="it-IT" sz="2400">
                <a:sym typeface="Symbol" panose="05050102010706020507" pitchFamily="18" charset="2"/>
              </a:rPr>
              <a:t></a:t>
            </a:r>
            <a:r>
              <a:rPr lang="en-US" altLang="it-IT" sz="2400"/>
              <a:t> 120 ms</a:t>
            </a:r>
            <a:endParaRPr lang="nl-BE" altLang="it-IT" sz="2400"/>
          </a:p>
          <a:p>
            <a:pPr marL="227013" indent="-227013" defTabSz="877888">
              <a:lnSpc>
                <a:spcPct val="80000"/>
              </a:lnSpc>
              <a:spcBef>
                <a:spcPct val="30000"/>
              </a:spcBef>
              <a:tabLst>
                <a:tab pos="285750" algn="l"/>
              </a:tabLst>
            </a:pPr>
            <a:r>
              <a:rPr lang="en-US" altLang="it-IT" sz="2400"/>
              <a:t>PR &gt; 150 ms</a:t>
            </a:r>
          </a:p>
          <a:p>
            <a:pPr marL="227013" indent="-227013" defTabSz="877888">
              <a:lnSpc>
                <a:spcPct val="80000"/>
              </a:lnSpc>
              <a:spcBef>
                <a:spcPct val="30000"/>
              </a:spcBef>
              <a:tabLst>
                <a:tab pos="285750" algn="l"/>
              </a:tabLst>
            </a:pPr>
            <a:r>
              <a:rPr lang="en-US" altLang="it-IT" sz="2400"/>
              <a:t>LVEF </a:t>
            </a:r>
            <a:r>
              <a:rPr lang="en-US" altLang="it-IT" sz="2400">
                <a:sym typeface="Symbol" panose="05050102010706020507" pitchFamily="18" charset="2"/>
              </a:rPr>
              <a:t></a:t>
            </a:r>
            <a:r>
              <a:rPr lang="en-US" altLang="it-IT" sz="2400"/>
              <a:t> 35%</a:t>
            </a:r>
          </a:p>
          <a:p>
            <a:pPr marL="227013" indent="-227013" defTabSz="877888">
              <a:lnSpc>
                <a:spcPct val="80000"/>
              </a:lnSpc>
              <a:spcBef>
                <a:spcPct val="30000"/>
              </a:spcBef>
              <a:tabLst>
                <a:tab pos="285750" algn="l"/>
              </a:tabLst>
            </a:pPr>
            <a:r>
              <a:rPr lang="en-US" altLang="en-US" sz="2400"/>
              <a:t>LVEDD </a:t>
            </a:r>
            <a:r>
              <a:rPr lang="en-US" altLang="it-IT" sz="2400">
                <a:sym typeface="Symbol" panose="05050102010706020507" pitchFamily="18" charset="2"/>
              </a:rPr>
              <a:t> 6 cm</a:t>
            </a:r>
            <a:endParaRPr lang="en-US" altLang="en-US" sz="2400">
              <a:sym typeface="Symbol" panose="05050102010706020507"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035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1603593"/>
                                        </p:tgtEl>
                                        <p:attrNameLst>
                                          <p:attrName>style.visibility</p:attrName>
                                        </p:attrNameLst>
                                      </p:cBhvr>
                                      <p:to>
                                        <p:strVal val="visible"/>
                                      </p:to>
                                    </p:set>
                                    <p:anim calcmode="lin" valueType="num">
                                      <p:cBhvr additive="base">
                                        <p:cTn id="11" dur="500" fill="hold"/>
                                        <p:tgtEl>
                                          <p:spTgt spid="1603593"/>
                                        </p:tgtEl>
                                        <p:attrNameLst>
                                          <p:attrName>ppt_x</p:attrName>
                                        </p:attrNameLst>
                                      </p:cBhvr>
                                      <p:tavLst>
                                        <p:tav tm="0">
                                          <p:val>
                                            <p:strVal val="0-#ppt_w/2"/>
                                          </p:val>
                                        </p:tav>
                                        <p:tav tm="100000">
                                          <p:val>
                                            <p:strVal val="#ppt_x"/>
                                          </p:val>
                                        </p:tav>
                                      </p:tavLst>
                                    </p:anim>
                                    <p:anim calcmode="lin" valueType="num">
                                      <p:cBhvr additive="base">
                                        <p:cTn id="12" dur="500" fill="hold"/>
                                        <p:tgtEl>
                                          <p:spTgt spid="160359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603599"/>
                                        </p:tgtEl>
                                        <p:attrNameLst>
                                          <p:attrName>style.visibility</p:attrName>
                                        </p:attrNameLst>
                                      </p:cBhvr>
                                      <p:to>
                                        <p:strVal val="visible"/>
                                      </p:to>
                                    </p:set>
                                    <p:anim calcmode="lin" valueType="num">
                                      <p:cBhvr additive="base">
                                        <p:cTn id="17" dur="500" fill="hold"/>
                                        <p:tgtEl>
                                          <p:spTgt spid="1603599"/>
                                        </p:tgtEl>
                                        <p:attrNameLst>
                                          <p:attrName>ppt_x</p:attrName>
                                        </p:attrNameLst>
                                      </p:cBhvr>
                                      <p:tavLst>
                                        <p:tav tm="0">
                                          <p:val>
                                            <p:strVal val="0-#ppt_w/2"/>
                                          </p:val>
                                        </p:tav>
                                        <p:tav tm="100000">
                                          <p:val>
                                            <p:strVal val="#ppt_x"/>
                                          </p:val>
                                        </p:tav>
                                      </p:tavLst>
                                    </p:anim>
                                    <p:anim calcmode="lin" valueType="num">
                                      <p:cBhvr additive="base">
                                        <p:cTn id="18" dur="500" fill="hold"/>
                                        <p:tgtEl>
                                          <p:spTgt spid="16035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224C1660-DECA-4CE2-AC81-CAD3575725E9}"/>
              </a:ext>
            </a:extLst>
          </p:cNvPr>
          <p:cNvSpPr>
            <a:spLocks noGrp="1" noChangeArrowheads="1"/>
          </p:cNvSpPr>
          <p:nvPr>
            <p:ph type="body" idx="1"/>
          </p:nvPr>
        </p:nvSpPr>
        <p:spPr>
          <a:xfrm>
            <a:off x="188913" y="1470025"/>
            <a:ext cx="8777287" cy="5018088"/>
          </a:xfrm>
          <a:solidFill>
            <a:schemeClr val="bg1"/>
          </a:solidFill>
        </p:spPr>
        <p:txBody>
          <a:bodyPr/>
          <a:lstStyle/>
          <a:p>
            <a:endParaRPr lang="it-IT" altLang="it-IT"/>
          </a:p>
        </p:txBody>
      </p:sp>
      <p:sp>
        <p:nvSpPr>
          <p:cNvPr id="2318356" name="AutoShape 20">
            <a:extLst>
              <a:ext uri="{FF2B5EF4-FFF2-40B4-BE49-F238E27FC236}">
                <a16:creationId xmlns:a16="http://schemas.microsoft.com/office/drawing/2014/main" id="{7F7AF0CA-3077-45B4-81D0-313449A5512B}"/>
              </a:ext>
            </a:extLst>
          </p:cNvPr>
          <p:cNvSpPr>
            <a:spLocks noChangeArrowheads="1"/>
          </p:cNvSpPr>
          <p:nvPr/>
        </p:nvSpPr>
        <p:spPr bwMode="auto">
          <a:xfrm>
            <a:off x="646113" y="3417888"/>
            <a:ext cx="8001000" cy="835025"/>
          </a:xfrm>
          <a:prstGeom prst="rightArrow">
            <a:avLst>
              <a:gd name="adj1" fmla="val 50000"/>
              <a:gd name="adj2" fmla="val 239544"/>
            </a:avLst>
          </a:prstGeom>
          <a:gradFill rotWithShape="1">
            <a:gsLst>
              <a:gs pos="0">
                <a:schemeClr val="accent1">
                  <a:gamma/>
                  <a:shade val="46275"/>
                  <a:invGamma/>
                </a:schemeClr>
              </a:gs>
              <a:gs pos="100000">
                <a:schemeClr val="accent1"/>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defRPr/>
            </a:pPr>
            <a:endParaRPr lang="en-AU" altLang="it-IT">
              <a:latin typeface="Arial" panose="020B0604020202020204" pitchFamily="34" charset="0"/>
            </a:endParaRPr>
          </a:p>
        </p:txBody>
      </p:sp>
      <p:sp>
        <p:nvSpPr>
          <p:cNvPr id="11268" name="Text Box 21">
            <a:extLst>
              <a:ext uri="{FF2B5EF4-FFF2-40B4-BE49-F238E27FC236}">
                <a16:creationId xmlns:a16="http://schemas.microsoft.com/office/drawing/2014/main" id="{B3622765-3992-4EA9-B948-CA35E6C742DD}"/>
              </a:ext>
            </a:extLst>
          </p:cNvPr>
          <p:cNvSpPr txBox="1">
            <a:spLocks noChangeArrowheads="1"/>
          </p:cNvSpPr>
          <p:nvPr/>
        </p:nvSpPr>
        <p:spPr bwMode="auto">
          <a:xfrm>
            <a:off x="341313" y="2700338"/>
            <a:ext cx="1173162" cy="698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1800" b="1">
                <a:latin typeface="Arial" panose="020B0604020202020204" pitchFamily="34" charset="0"/>
              </a:rPr>
              <a:t>MADIT II </a:t>
            </a:r>
          </a:p>
          <a:p>
            <a:pPr eaLnBrk="1" hangingPunct="1">
              <a:spcBef>
                <a:spcPct val="50000"/>
              </a:spcBef>
            </a:pPr>
            <a:r>
              <a:rPr lang="en-US" altLang="it-IT" sz="1400" b="1">
                <a:latin typeface="Arial" panose="020B0604020202020204" pitchFamily="34" charset="0"/>
              </a:rPr>
              <a:t>Marzo 2002</a:t>
            </a:r>
          </a:p>
        </p:txBody>
      </p:sp>
      <p:sp>
        <p:nvSpPr>
          <p:cNvPr id="11269" name="Text Box 22">
            <a:extLst>
              <a:ext uri="{FF2B5EF4-FFF2-40B4-BE49-F238E27FC236}">
                <a16:creationId xmlns:a16="http://schemas.microsoft.com/office/drawing/2014/main" id="{E63C9B2F-957B-4A10-BEB4-EC9010400928}"/>
              </a:ext>
            </a:extLst>
          </p:cNvPr>
          <p:cNvSpPr txBox="1">
            <a:spLocks noChangeArrowheads="1"/>
          </p:cNvSpPr>
          <p:nvPr/>
        </p:nvSpPr>
        <p:spPr bwMode="auto">
          <a:xfrm>
            <a:off x="265113" y="4637088"/>
            <a:ext cx="3581400" cy="7429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400" b="1">
                <a:latin typeface="Arial" panose="020B0604020202020204" pitchFamily="34" charset="0"/>
              </a:rPr>
              <a:t>Precedenti linee guida ACC/AHA Guidelines per gli ICD</a:t>
            </a:r>
          </a:p>
          <a:p>
            <a:pPr eaLnBrk="1" hangingPunct="1"/>
            <a:r>
              <a:rPr lang="en-US" altLang="it-IT" sz="1400">
                <a:latin typeface="Arial" panose="020B0604020202020204" pitchFamily="34" charset="0"/>
              </a:rPr>
              <a:t>Settembre 2002</a:t>
            </a:r>
          </a:p>
        </p:txBody>
      </p:sp>
      <p:sp>
        <p:nvSpPr>
          <p:cNvPr id="11270" name="Text Box 23">
            <a:extLst>
              <a:ext uri="{FF2B5EF4-FFF2-40B4-BE49-F238E27FC236}">
                <a16:creationId xmlns:a16="http://schemas.microsoft.com/office/drawing/2014/main" id="{5FCFBD67-39C2-4E7C-AECA-E970040E4EEC}"/>
              </a:ext>
            </a:extLst>
          </p:cNvPr>
          <p:cNvSpPr txBox="1">
            <a:spLocks noChangeArrowheads="1"/>
          </p:cNvSpPr>
          <p:nvPr/>
        </p:nvSpPr>
        <p:spPr bwMode="auto">
          <a:xfrm>
            <a:off x="1560513" y="2424113"/>
            <a:ext cx="1676400" cy="5921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800" b="1">
                <a:latin typeface="Arial" panose="020B0604020202020204" pitchFamily="34" charset="0"/>
              </a:rPr>
              <a:t>COMPANION </a:t>
            </a:r>
          </a:p>
          <a:p>
            <a:pPr eaLnBrk="1" hangingPunct="1"/>
            <a:r>
              <a:rPr lang="en-US" altLang="it-IT" sz="1400" b="1">
                <a:latin typeface="Arial" panose="020B0604020202020204" pitchFamily="34" charset="0"/>
              </a:rPr>
              <a:t>Maggio 2004</a:t>
            </a:r>
          </a:p>
        </p:txBody>
      </p:sp>
      <p:sp>
        <p:nvSpPr>
          <p:cNvPr id="11271" name="Text Box 24">
            <a:extLst>
              <a:ext uri="{FF2B5EF4-FFF2-40B4-BE49-F238E27FC236}">
                <a16:creationId xmlns:a16="http://schemas.microsoft.com/office/drawing/2014/main" id="{BC239F1E-0823-4BDD-AB2B-FA0B6F0E38D5}"/>
              </a:ext>
            </a:extLst>
          </p:cNvPr>
          <p:cNvSpPr txBox="1">
            <a:spLocks noChangeArrowheads="1"/>
          </p:cNvSpPr>
          <p:nvPr/>
        </p:nvSpPr>
        <p:spPr bwMode="auto">
          <a:xfrm>
            <a:off x="3313113" y="2195513"/>
            <a:ext cx="1447800" cy="59213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800" b="1">
                <a:latin typeface="Arial" panose="020B0604020202020204" pitchFamily="34" charset="0"/>
              </a:rPr>
              <a:t>SCD-HeFT </a:t>
            </a:r>
            <a:r>
              <a:rPr lang="en-US" altLang="it-IT" sz="1400" b="1">
                <a:latin typeface="Arial" panose="020B0604020202020204" pitchFamily="34" charset="0"/>
              </a:rPr>
              <a:t>Gennaio 2005</a:t>
            </a:r>
          </a:p>
        </p:txBody>
      </p:sp>
      <p:sp>
        <p:nvSpPr>
          <p:cNvPr id="11272" name="Line 25">
            <a:extLst>
              <a:ext uri="{FF2B5EF4-FFF2-40B4-BE49-F238E27FC236}">
                <a16:creationId xmlns:a16="http://schemas.microsoft.com/office/drawing/2014/main" id="{022B7093-60AB-4965-85BB-4D6452746AFF}"/>
              </a:ext>
            </a:extLst>
          </p:cNvPr>
          <p:cNvSpPr>
            <a:spLocks noChangeShapeType="1"/>
          </p:cNvSpPr>
          <p:nvPr/>
        </p:nvSpPr>
        <p:spPr bwMode="auto">
          <a:xfrm flipV="1">
            <a:off x="1255713" y="4024313"/>
            <a:ext cx="0" cy="609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1273" name="Line 26">
            <a:extLst>
              <a:ext uri="{FF2B5EF4-FFF2-40B4-BE49-F238E27FC236}">
                <a16:creationId xmlns:a16="http://schemas.microsoft.com/office/drawing/2014/main" id="{DEFED038-789C-4FEC-AD7E-F87575374A02}"/>
              </a:ext>
            </a:extLst>
          </p:cNvPr>
          <p:cNvSpPr>
            <a:spLocks noChangeShapeType="1"/>
          </p:cNvSpPr>
          <p:nvPr/>
        </p:nvSpPr>
        <p:spPr bwMode="auto">
          <a:xfrm>
            <a:off x="2322513" y="3033713"/>
            <a:ext cx="0" cy="609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1274" name="Line 27">
            <a:extLst>
              <a:ext uri="{FF2B5EF4-FFF2-40B4-BE49-F238E27FC236}">
                <a16:creationId xmlns:a16="http://schemas.microsoft.com/office/drawing/2014/main" id="{97AA3836-1CD7-466C-BC23-6E822DB0FF27}"/>
              </a:ext>
            </a:extLst>
          </p:cNvPr>
          <p:cNvSpPr>
            <a:spLocks noChangeShapeType="1"/>
          </p:cNvSpPr>
          <p:nvPr/>
        </p:nvSpPr>
        <p:spPr bwMode="auto">
          <a:xfrm flipV="1">
            <a:off x="5370513" y="2500313"/>
            <a:ext cx="0" cy="1143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1275" name="Line 28">
            <a:extLst>
              <a:ext uri="{FF2B5EF4-FFF2-40B4-BE49-F238E27FC236}">
                <a16:creationId xmlns:a16="http://schemas.microsoft.com/office/drawing/2014/main" id="{465490C8-2534-4A8C-932B-3FA653AF408B}"/>
              </a:ext>
            </a:extLst>
          </p:cNvPr>
          <p:cNvSpPr>
            <a:spLocks noChangeShapeType="1"/>
          </p:cNvSpPr>
          <p:nvPr/>
        </p:nvSpPr>
        <p:spPr bwMode="auto">
          <a:xfrm>
            <a:off x="3998913" y="2805113"/>
            <a:ext cx="0" cy="838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1276" name="Line 29">
            <a:extLst>
              <a:ext uri="{FF2B5EF4-FFF2-40B4-BE49-F238E27FC236}">
                <a16:creationId xmlns:a16="http://schemas.microsoft.com/office/drawing/2014/main" id="{904C8BBC-87FB-42D7-8159-A0D366959E21}"/>
              </a:ext>
            </a:extLst>
          </p:cNvPr>
          <p:cNvSpPr>
            <a:spLocks noChangeShapeType="1"/>
          </p:cNvSpPr>
          <p:nvPr/>
        </p:nvSpPr>
        <p:spPr bwMode="auto">
          <a:xfrm flipV="1">
            <a:off x="6818313" y="4225925"/>
            <a:ext cx="0" cy="1295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1277" name="Text Box 30">
            <a:extLst>
              <a:ext uri="{FF2B5EF4-FFF2-40B4-BE49-F238E27FC236}">
                <a16:creationId xmlns:a16="http://schemas.microsoft.com/office/drawing/2014/main" id="{4F1A4AAC-054C-448F-ACF9-ED9162FD81C3}"/>
              </a:ext>
            </a:extLst>
          </p:cNvPr>
          <p:cNvSpPr txBox="1">
            <a:spLocks noChangeArrowheads="1"/>
          </p:cNvSpPr>
          <p:nvPr/>
        </p:nvSpPr>
        <p:spPr bwMode="auto">
          <a:xfrm>
            <a:off x="1473200" y="3597275"/>
            <a:ext cx="5173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b="1">
                <a:latin typeface="Arial" panose="020B0604020202020204" pitchFamily="34" charset="0"/>
              </a:rPr>
              <a:t>Il percorso delle nuove linee guida</a:t>
            </a:r>
          </a:p>
        </p:txBody>
      </p:sp>
      <p:sp>
        <p:nvSpPr>
          <p:cNvPr id="11278" name="Text Box 31">
            <a:extLst>
              <a:ext uri="{FF2B5EF4-FFF2-40B4-BE49-F238E27FC236}">
                <a16:creationId xmlns:a16="http://schemas.microsoft.com/office/drawing/2014/main" id="{20CD6C05-D7AF-42E5-B0F6-E548CE810AEE}"/>
              </a:ext>
            </a:extLst>
          </p:cNvPr>
          <p:cNvSpPr txBox="1">
            <a:spLocks noChangeArrowheads="1"/>
          </p:cNvSpPr>
          <p:nvPr/>
        </p:nvSpPr>
        <p:spPr bwMode="auto">
          <a:xfrm>
            <a:off x="4456113" y="4667250"/>
            <a:ext cx="2286000" cy="71278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400" b="1">
                <a:latin typeface="Arial" panose="020B0604020202020204" pitchFamily="34" charset="0"/>
              </a:rPr>
              <a:t>Linee guida ESC aggiornate</a:t>
            </a:r>
          </a:p>
          <a:p>
            <a:pPr eaLnBrk="1" hangingPunct="1"/>
            <a:r>
              <a:rPr lang="en-US" altLang="it-IT" sz="1200">
                <a:latin typeface="Arial" panose="020B0604020202020204" pitchFamily="34" charset="0"/>
              </a:rPr>
              <a:t>Maggio 2005</a:t>
            </a:r>
          </a:p>
        </p:txBody>
      </p:sp>
      <p:sp>
        <p:nvSpPr>
          <p:cNvPr id="11279" name="Line 32">
            <a:extLst>
              <a:ext uri="{FF2B5EF4-FFF2-40B4-BE49-F238E27FC236}">
                <a16:creationId xmlns:a16="http://schemas.microsoft.com/office/drawing/2014/main" id="{90104403-5B61-4913-9EC6-5C38D982F876}"/>
              </a:ext>
            </a:extLst>
          </p:cNvPr>
          <p:cNvSpPr>
            <a:spLocks noChangeShapeType="1"/>
          </p:cNvSpPr>
          <p:nvPr/>
        </p:nvSpPr>
        <p:spPr bwMode="auto">
          <a:xfrm>
            <a:off x="5675313" y="4100513"/>
            <a:ext cx="0" cy="533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1280" name="Text Box 33">
            <a:extLst>
              <a:ext uri="{FF2B5EF4-FFF2-40B4-BE49-F238E27FC236}">
                <a16:creationId xmlns:a16="http://schemas.microsoft.com/office/drawing/2014/main" id="{2B470C1B-42CC-48E6-A8A1-5083F3556A52}"/>
              </a:ext>
            </a:extLst>
          </p:cNvPr>
          <p:cNvSpPr txBox="1">
            <a:spLocks noChangeArrowheads="1"/>
          </p:cNvSpPr>
          <p:nvPr/>
        </p:nvSpPr>
        <p:spPr bwMode="auto">
          <a:xfrm>
            <a:off x="5446713" y="5521325"/>
            <a:ext cx="2743200" cy="712788"/>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400" b="1">
                <a:latin typeface="Arial" panose="020B0604020202020204" pitchFamily="34" charset="0"/>
              </a:rPr>
              <a:t>Linee guida ACC/AHA aggiornate</a:t>
            </a:r>
          </a:p>
          <a:p>
            <a:pPr eaLnBrk="1" hangingPunct="1"/>
            <a:r>
              <a:rPr lang="en-US" altLang="it-IT" sz="1200">
                <a:latin typeface="Arial" panose="020B0604020202020204" pitchFamily="34" charset="0"/>
              </a:rPr>
              <a:t>Agosto 2005</a:t>
            </a:r>
          </a:p>
        </p:txBody>
      </p:sp>
      <p:sp>
        <p:nvSpPr>
          <p:cNvPr id="11281" name="Text Box 34">
            <a:extLst>
              <a:ext uri="{FF2B5EF4-FFF2-40B4-BE49-F238E27FC236}">
                <a16:creationId xmlns:a16="http://schemas.microsoft.com/office/drawing/2014/main" id="{9656C590-C6A4-4020-8F25-246F9826925E}"/>
              </a:ext>
            </a:extLst>
          </p:cNvPr>
          <p:cNvSpPr txBox="1">
            <a:spLocks noChangeArrowheads="1"/>
          </p:cNvSpPr>
          <p:nvPr/>
        </p:nvSpPr>
        <p:spPr bwMode="auto">
          <a:xfrm>
            <a:off x="4837113" y="1814513"/>
            <a:ext cx="1349375" cy="6826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800" b="1">
                <a:latin typeface="Arial" panose="020B0604020202020204" pitchFamily="34" charset="0"/>
              </a:rPr>
              <a:t>CARE-HF</a:t>
            </a:r>
            <a:r>
              <a:rPr lang="en-US" altLang="it-IT" b="1">
                <a:latin typeface="Arial" panose="020B0604020202020204" pitchFamily="34" charset="0"/>
              </a:rPr>
              <a:t> </a:t>
            </a:r>
            <a:r>
              <a:rPr lang="en-US" altLang="it-IT" sz="1400" b="1">
                <a:latin typeface="Arial" panose="020B0604020202020204" pitchFamily="34" charset="0"/>
              </a:rPr>
              <a:t>Aprile 2005</a:t>
            </a:r>
          </a:p>
        </p:txBody>
      </p:sp>
      <p:sp>
        <p:nvSpPr>
          <p:cNvPr id="11282" name="Line 35">
            <a:extLst>
              <a:ext uri="{FF2B5EF4-FFF2-40B4-BE49-F238E27FC236}">
                <a16:creationId xmlns:a16="http://schemas.microsoft.com/office/drawing/2014/main" id="{DDF38B55-7FD5-4C34-B10B-26D520B7C0B2}"/>
              </a:ext>
            </a:extLst>
          </p:cNvPr>
          <p:cNvSpPr>
            <a:spLocks noChangeShapeType="1"/>
          </p:cNvSpPr>
          <p:nvPr/>
        </p:nvSpPr>
        <p:spPr bwMode="auto">
          <a:xfrm>
            <a:off x="874713" y="3414713"/>
            <a:ext cx="0" cy="228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154" name="Rectangle 2">
            <a:extLst>
              <a:ext uri="{FF2B5EF4-FFF2-40B4-BE49-F238E27FC236}">
                <a16:creationId xmlns:a16="http://schemas.microsoft.com/office/drawing/2014/main" id="{0E89FB64-2FBE-48F6-8561-D624D2BA52AC}"/>
              </a:ext>
            </a:extLst>
          </p:cNvPr>
          <p:cNvSpPr>
            <a:spLocks noGrp="1" noChangeArrowheads="1"/>
          </p:cNvSpPr>
          <p:nvPr>
            <p:ph type="title"/>
          </p:nvPr>
        </p:nvSpPr>
        <p:spPr>
          <a:xfrm>
            <a:off x="228600" y="76200"/>
            <a:ext cx="8610600" cy="1143000"/>
          </a:xfrm>
        </p:spPr>
        <p:txBody>
          <a:bodyPr/>
          <a:lstStyle/>
          <a:p>
            <a:pPr>
              <a:defRPr/>
            </a:pPr>
            <a:r>
              <a:rPr lang="en-US" altLang="it-IT">
                <a:latin typeface="Tempus Sans ITC" panose="04020404030D07020202" pitchFamily="82" charset="0"/>
              </a:rPr>
              <a:t>Mortality/Morbidity Comparison</a:t>
            </a:r>
          </a:p>
        </p:txBody>
      </p:sp>
      <p:grpSp>
        <p:nvGrpSpPr>
          <p:cNvPr id="124931" name="Group 3">
            <a:extLst>
              <a:ext uri="{FF2B5EF4-FFF2-40B4-BE49-F238E27FC236}">
                <a16:creationId xmlns:a16="http://schemas.microsoft.com/office/drawing/2014/main" id="{0D18AEC4-792D-4BED-B869-BAF2CD88A3C1}"/>
              </a:ext>
            </a:extLst>
          </p:cNvPr>
          <p:cNvGrpSpPr>
            <a:grpSpLocks/>
          </p:cNvGrpSpPr>
          <p:nvPr/>
        </p:nvGrpSpPr>
        <p:grpSpPr bwMode="auto">
          <a:xfrm>
            <a:off x="228600" y="1295400"/>
            <a:ext cx="8686800" cy="4344988"/>
            <a:chOff x="144" y="816"/>
            <a:chExt cx="5472" cy="2737"/>
          </a:xfrm>
        </p:grpSpPr>
        <p:sp>
          <p:nvSpPr>
            <p:cNvPr id="124935" name="Rectangle 4">
              <a:extLst>
                <a:ext uri="{FF2B5EF4-FFF2-40B4-BE49-F238E27FC236}">
                  <a16:creationId xmlns:a16="http://schemas.microsoft.com/office/drawing/2014/main" id="{74CFE316-BEC4-42B8-9E44-8EF5A0930962}"/>
                </a:ext>
              </a:extLst>
            </p:cNvPr>
            <p:cNvSpPr>
              <a:spLocks noChangeArrowheads="1"/>
            </p:cNvSpPr>
            <p:nvPr/>
          </p:nvSpPr>
          <p:spPr bwMode="auto">
            <a:xfrm>
              <a:off x="5025" y="2317"/>
              <a:ext cx="591" cy="23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endParaRPr lang="it-IT" altLang="it-IT" sz="1600">
                <a:solidFill>
                  <a:schemeClr val="accent1"/>
                </a:solidFill>
                <a:latin typeface="Times New Roman" panose="02020603050405020304" pitchFamily="18" charset="0"/>
              </a:endParaRPr>
            </a:p>
          </p:txBody>
        </p:sp>
        <p:sp>
          <p:nvSpPr>
            <p:cNvPr id="124936" name="Rectangle 5">
              <a:extLst>
                <a:ext uri="{FF2B5EF4-FFF2-40B4-BE49-F238E27FC236}">
                  <a16:creationId xmlns:a16="http://schemas.microsoft.com/office/drawing/2014/main" id="{29D4295A-2DB6-40C4-B850-89828B83F20A}"/>
                </a:ext>
              </a:extLst>
            </p:cNvPr>
            <p:cNvSpPr>
              <a:spLocks noChangeArrowheads="1"/>
            </p:cNvSpPr>
            <p:nvPr/>
          </p:nvSpPr>
          <p:spPr bwMode="auto">
            <a:xfrm>
              <a:off x="4482" y="1914"/>
              <a:ext cx="543"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600">
                <a:latin typeface="Times New Roman" panose="02020603050405020304" pitchFamily="18" charset="0"/>
              </a:endParaRPr>
            </a:p>
          </p:txBody>
        </p:sp>
        <p:sp>
          <p:nvSpPr>
            <p:cNvPr id="124937" name="Rectangle 6">
              <a:extLst>
                <a:ext uri="{FF2B5EF4-FFF2-40B4-BE49-F238E27FC236}">
                  <a16:creationId xmlns:a16="http://schemas.microsoft.com/office/drawing/2014/main" id="{2EA32B81-B815-4554-8686-2B8EFAA65734}"/>
                </a:ext>
              </a:extLst>
            </p:cNvPr>
            <p:cNvSpPr>
              <a:spLocks noChangeArrowheads="1"/>
            </p:cNvSpPr>
            <p:nvPr/>
          </p:nvSpPr>
          <p:spPr bwMode="auto">
            <a:xfrm>
              <a:off x="3953" y="2317"/>
              <a:ext cx="529" cy="230"/>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latin typeface="Times New Roman" panose="02020603050405020304" pitchFamily="18" charset="0"/>
                </a:rPr>
                <a:t>23.9%</a:t>
              </a:r>
            </a:p>
          </p:txBody>
        </p:sp>
        <p:sp>
          <p:nvSpPr>
            <p:cNvPr id="124938" name="Rectangle 7">
              <a:extLst>
                <a:ext uri="{FF2B5EF4-FFF2-40B4-BE49-F238E27FC236}">
                  <a16:creationId xmlns:a16="http://schemas.microsoft.com/office/drawing/2014/main" id="{08E0731F-32D3-4CEE-824B-8C465E87E7EA}"/>
                </a:ext>
              </a:extLst>
            </p:cNvPr>
            <p:cNvSpPr>
              <a:spLocks noChangeArrowheads="1"/>
            </p:cNvSpPr>
            <p:nvPr/>
          </p:nvSpPr>
          <p:spPr bwMode="auto">
            <a:xfrm>
              <a:off x="3264" y="2317"/>
              <a:ext cx="689" cy="230"/>
            </a:xfrm>
            <a:prstGeom prst="rect">
              <a:avLst/>
            </a:prstGeom>
            <a:solidFill>
              <a:srgbClr val="FFFFCC"/>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3300"/>
                  </a:solidFill>
                  <a:latin typeface="Times New Roman" panose="02020603050405020304" pitchFamily="18" charset="0"/>
                </a:rPr>
                <a:t>35.8%</a:t>
              </a:r>
            </a:p>
          </p:txBody>
        </p:sp>
        <p:sp>
          <p:nvSpPr>
            <p:cNvPr id="124939" name="Rectangle 8">
              <a:extLst>
                <a:ext uri="{FF2B5EF4-FFF2-40B4-BE49-F238E27FC236}">
                  <a16:creationId xmlns:a16="http://schemas.microsoft.com/office/drawing/2014/main" id="{D90B4417-B965-440A-80D1-76C69D079156}"/>
                </a:ext>
              </a:extLst>
            </p:cNvPr>
            <p:cNvSpPr>
              <a:spLocks noChangeArrowheads="1"/>
            </p:cNvSpPr>
            <p:nvPr/>
          </p:nvSpPr>
          <p:spPr bwMode="auto">
            <a:xfrm>
              <a:off x="2711" y="2317"/>
              <a:ext cx="553" cy="230"/>
            </a:xfrm>
            <a:prstGeom prst="rect">
              <a:avLst/>
            </a:prstGeom>
            <a:solidFill>
              <a:srgbClr val="FFFFCC"/>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3300"/>
                  </a:solidFill>
                  <a:latin typeface="Times New Roman" panose="02020603050405020304" pitchFamily="18" charset="0"/>
                </a:rPr>
                <a:t>18.6%</a:t>
              </a:r>
              <a:endParaRPr lang="en-US" altLang="it-IT" sz="1600">
                <a:latin typeface="Times New Roman" panose="02020603050405020304" pitchFamily="18" charset="0"/>
              </a:endParaRPr>
            </a:p>
          </p:txBody>
        </p:sp>
        <p:sp>
          <p:nvSpPr>
            <p:cNvPr id="124940" name="Rectangle 9">
              <a:extLst>
                <a:ext uri="{FF2B5EF4-FFF2-40B4-BE49-F238E27FC236}">
                  <a16:creationId xmlns:a16="http://schemas.microsoft.com/office/drawing/2014/main" id="{958276D8-32D1-4431-B394-6026DF041F46}"/>
                </a:ext>
              </a:extLst>
            </p:cNvPr>
            <p:cNvSpPr>
              <a:spLocks noChangeArrowheads="1"/>
            </p:cNvSpPr>
            <p:nvPr/>
          </p:nvSpPr>
          <p:spPr bwMode="auto">
            <a:xfrm>
              <a:off x="2089" y="2317"/>
              <a:ext cx="622"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CRT</a:t>
              </a:r>
              <a:endParaRPr lang="en-US" altLang="it-IT" sz="1600">
                <a:latin typeface="Times New Roman" panose="02020603050405020304" pitchFamily="18" charset="0"/>
              </a:endParaRPr>
            </a:p>
          </p:txBody>
        </p:sp>
        <p:sp>
          <p:nvSpPr>
            <p:cNvPr id="124941" name="Rectangle 10">
              <a:extLst>
                <a:ext uri="{FF2B5EF4-FFF2-40B4-BE49-F238E27FC236}">
                  <a16:creationId xmlns:a16="http://schemas.microsoft.com/office/drawing/2014/main" id="{7A150361-02B3-4E72-AAA2-9A35C4B65C34}"/>
                </a:ext>
              </a:extLst>
            </p:cNvPr>
            <p:cNvSpPr>
              <a:spLocks noChangeArrowheads="1"/>
            </p:cNvSpPr>
            <p:nvPr/>
          </p:nvSpPr>
          <p:spPr bwMode="auto">
            <a:xfrm>
              <a:off x="1468" y="2950"/>
              <a:ext cx="621"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3-6M</a:t>
              </a:r>
              <a:endParaRPr lang="en-US" altLang="it-IT" sz="1600">
                <a:latin typeface="Times New Roman" panose="02020603050405020304" pitchFamily="18" charset="0"/>
              </a:endParaRPr>
            </a:p>
          </p:txBody>
        </p:sp>
        <p:sp>
          <p:nvSpPr>
            <p:cNvPr id="124942" name="Rectangle 11">
              <a:extLst>
                <a:ext uri="{FF2B5EF4-FFF2-40B4-BE49-F238E27FC236}">
                  <a16:creationId xmlns:a16="http://schemas.microsoft.com/office/drawing/2014/main" id="{91DD7291-7D1F-42A9-B8DB-9309FE811487}"/>
                </a:ext>
              </a:extLst>
            </p:cNvPr>
            <p:cNvSpPr>
              <a:spLocks noChangeArrowheads="1"/>
            </p:cNvSpPr>
            <p:nvPr/>
          </p:nvSpPr>
          <p:spPr bwMode="auto">
            <a:xfrm>
              <a:off x="1468" y="2547"/>
              <a:ext cx="6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6 M</a:t>
              </a:r>
              <a:endParaRPr lang="en-US" altLang="it-IT" sz="1600">
                <a:latin typeface="Times New Roman" panose="02020603050405020304" pitchFamily="18" charset="0"/>
              </a:endParaRPr>
            </a:p>
          </p:txBody>
        </p:sp>
        <p:sp>
          <p:nvSpPr>
            <p:cNvPr id="124943" name="Rectangle 12">
              <a:extLst>
                <a:ext uri="{FF2B5EF4-FFF2-40B4-BE49-F238E27FC236}">
                  <a16:creationId xmlns:a16="http://schemas.microsoft.com/office/drawing/2014/main" id="{4E7FC9DA-721B-4FAF-9323-06D07823B4A9}"/>
                </a:ext>
              </a:extLst>
            </p:cNvPr>
            <p:cNvSpPr>
              <a:spLocks noChangeArrowheads="1"/>
            </p:cNvSpPr>
            <p:nvPr/>
          </p:nvSpPr>
          <p:spPr bwMode="auto">
            <a:xfrm>
              <a:off x="1468" y="1914"/>
              <a:ext cx="621"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12 M</a:t>
              </a:r>
              <a:endParaRPr lang="en-US" altLang="it-IT" sz="1600">
                <a:latin typeface="Times New Roman" panose="02020603050405020304" pitchFamily="18" charset="0"/>
              </a:endParaRPr>
            </a:p>
          </p:txBody>
        </p:sp>
        <p:sp>
          <p:nvSpPr>
            <p:cNvPr id="124944" name="Rectangle 13">
              <a:extLst>
                <a:ext uri="{FF2B5EF4-FFF2-40B4-BE49-F238E27FC236}">
                  <a16:creationId xmlns:a16="http://schemas.microsoft.com/office/drawing/2014/main" id="{0A842EEA-D667-412D-B517-59B220E86CB5}"/>
                </a:ext>
              </a:extLst>
            </p:cNvPr>
            <p:cNvSpPr>
              <a:spLocks noChangeArrowheads="1"/>
            </p:cNvSpPr>
            <p:nvPr/>
          </p:nvSpPr>
          <p:spPr bwMode="auto">
            <a:xfrm>
              <a:off x="1468" y="1089"/>
              <a:ext cx="621"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Follow-up</a:t>
              </a:r>
            </a:p>
          </p:txBody>
        </p:sp>
        <p:sp>
          <p:nvSpPr>
            <p:cNvPr id="124945" name="Rectangle 14">
              <a:extLst>
                <a:ext uri="{FF2B5EF4-FFF2-40B4-BE49-F238E27FC236}">
                  <a16:creationId xmlns:a16="http://schemas.microsoft.com/office/drawing/2014/main" id="{CFBE74EB-88E6-468B-BA3E-DEB59003A784}"/>
                </a:ext>
              </a:extLst>
            </p:cNvPr>
            <p:cNvSpPr>
              <a:spLocks noChangeArrowheads="1"/>
            </p:cNvSpPr>
            <p:nvPr/>
          </p:nvSpPr>
          <p:spPr bwMode="auto">
            <a:xfrm>
              <a:off x="1468" y="816"/>
              <a:ext cx="621"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600"/>
            </a:p>
          </p:txBody>
        </p:sp>
        <p:sp>
          <p:nvSpPr>
            <p:cNvPr id="124946" name="Rectangle 15">
              <a:extLst>
                <a:ext uri="{FF2B5EF4-FFF2-40B4-BE49-F238E27FC236}">
                  <a16:creationId xmlns:a16="http://schemas.microsoft.com/office/drawing/2014/main" id="{732BC1F3-5923-4D9D-B08B-00B2AEE16AA7}"/>
                </a:ext>
              </a:extLst>
            </p:cNvPr>
            <p:cNvSpPr>
              <a:spLocks noChangeArrowheads="1"/>
            </p:cNvSpPr>
            <p:nvPr/>
          </p:nvSpPr>
          <p:spPr bwMode="auto">
            <a:xfrm>
              <a:off x="5025" y="2547"/>
              <a:ext cx="591" cy="403"/>
            </a:xfrm>
            <a:prstGeom prst="rect">
              <a:avLst/>
            </a:prstGeom>
            <a:solidFill>
              <a:srgbClr val="FFFFCC"/>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3300"/>
                  </a:solidFill>
                  <a:latin typeface="Times New Roman" panose="02020603050405020304" pitchFamily="18" charset="0"/>
                </a:rPr>
                <a:t>50%</a:t>
              </a:r>
            </a:p>
          </p:txBody>
        </p:sp>
        <p:sp>
          <p:nvSpPr>
            <p:cNvPr id="124947" name="Rectangle 16">
              <a:extLst>
                <a:ext uri="{FF2B5EF4-FFF2-40B4-BE49-F238E27FC236}">
                  <a16:creationId xmlns:a16="http://schemas.microsoft.com/office/drawing/2014/main" id="{7F50CE7A-475F-4BB1-A3DA-529D5A1F39A5}"/>
                </a:ext>
              </a:extLst>
            </p:cNvPr>
            <p:cNvSpPr>
              <a:spLocks noChangeArrowheads="1"/>
            </p:cNvSpPr>
            <p:nvPr/>
          </p:nvSpPr>
          <p:spPr bwMode="auto">
            <a:xfrm>
              <a:off x="5025" y="2950"/>
              <a:ext cx="591" cy="603"/>
            </a:xfrm>
            <a:prstGeom prst="rect">
              <a:avLst/>
            </a:prstGeom>
            <a:solidFill>
              <a:srgbClr val="FFFFCC"/>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3300"/>
                  </a:solidFill>
                  <a:latin typeface="Times New Roman" panose="02020603050405020304" pitchFamily="18" charset="0"/>
                </a:rPr>
                <a:t>29%</a:t>
              </a:r>
            </a:p>
          </p:txBody>
        </p:sp>
        <p:sp>
          <p:nvSpPr>
            <p:cNvPr id="124948" name="Rectangle 17">
              <a:extLst>
                <a:ext uri="{FF2B5EF4-FFF2-40B4-BE49-F238E27FC236}">
                  <a16:creationId xmlns:a16="http://schemas.microsoft.com/office/drawing/2014/main" id="{D54CF8A8-C28A-42D0-AEC6-557E55435031}"/>
                </a:ext>
              </a:extLst>
            </p:cNvPr>
            <p:cNvSpPr>
              <a:spLocks noChangeArrowheads="1"/>
            </p:cNvSpPr>
            <p:nvPr/>
          </p:nvSpPr>
          <p:spPr bwMode="auto">
            <a:xfrm>
              <a:off x="5025" y="1914"/>
              <a:ext cx="59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600">
                <a:latin typeface="Times New Roman" panose="02020603050405020304" pitchFamily="18" charset="0"/>
              </a:endParaRPr>
            </a:p>
          </p:txBody>
        </p:sp>
        <p:sp>
          <p:nvSpPr>
            <p:cNvPr id="124949" name="Rectangle 18">
              <a:extLst>
                <a:ext uri="{FF2B5EF4-FFF2-40B4-BE49-F238E27FC236}">
                  <a16:creationId xmlns:a16="http://schemas.microsoft.com/office/drawing/2014/main" id="{B8F56218-E795-4511-84DA-18D21BD57D31}"/>
                </a:ext>
              </a:extLst>
            </p:cNvPr>
            <p:cNvSpPr>
              <a:spLocks noChangeArrowheads="1"/>
            </p:cNvSpPr>
            <p:nvPr/>
          </p:nvSpPr>
          <p:spPr bwMode="auto">
            <a:xfrm>
              <a:off x="5025" y="1089"/>
              <a:ext cx="591"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HF Hosp.</a:t>
              </a:r>
              <a:endParaRPr lang="en-US" altLang="it-IT" sz="1600">
                <a:latin typeface="Times New Roman" panose="02020603050405020304" pitchFamily="18" charset="0"/>
              </a:endParaRPr>
            </a:p>
          </p:txBody>
        </p:sp>
        <p:sp>
          <p:nvSpPr>
            <p:cNvPr id="124950" name="Rectangle 19">
              <a:extLst>
                <a:ext uri="{FF2B5EF4-FFF2-40B4-BE49-F238E27FC236}">
                  <a16:creationId xmlns:a16="http://schemas.microsoft.com/office/drawing/2014/main" id="{57D9001D-3CB6-4070-912F-DEA4524C0E31}"/>
                </a:ext>
              </a:extLst>
            </p:cNvPr>
            <p:cNvSpPr>
              <a:spLocks noChangeArrowheads="1"/>
            </p:cNvSpPr>
            <p:nvPr/>
          </p:nvSpPr>
          <p:spPr bwMode="auto">
            <a:xfrm>
              <a:off x="4482" y="2950"/>
              <a:ext cx="543" cy="603"/>
            </a:xfrm>
            <a:prstGeom prst="rect">
              <a:avLst/>
            </a:prstGeom>
            <a:solidFill>
              <a:srgbClr val="FFFFCC"/>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3300"/>
                  </a:solidFill>
                  <a:latin typeface="Times New Roman" panose="02020603050405020304" pitchFamily="18" charset="0"/>
                </a:rPr>
                <a:t>51%</a:t>
              </a:r>
            </a:p>
          </p:txBody>
        </p:sp>
        <p:sp>
          <p:nvSpPr>
            <p:cNvPr id="124951" name="Rectangle 20">
              <a:extLst>
                <a:ext uri="{FF2B5EF4-FFF2-40B4-BE49-F238E27FC236}">
                  <a16:creationId xmlns:a16="http://schemas.microsoft.com/office/drawing/2014/main" id="{2C618522-3649-4019-B5B8-0E7E04F07FCD}"/>
                </a:ext>
              </a:extLst>
            </p:cNvPr>
            <p:cNvSpPr>
              <a:spLocks noChangeArrowheads="1"/>
            </p:cNvSpPr>
            <p:nvPr/>
          </p:nvSpPr>
          <p:spPr bwMode="auto">
            <a:xfrm>
              <a:off x="3953" y="2950"/>
              <a:ext cx="529"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latin typeface="Times New Roman" panose="02020603050405020304" pitchFamily="18" charset="0"/>
                </a:rPr>
                <a:t>23%</a:t>
              </a:r>
            </a:p>
          </p:txBody>
        </p:sp>
        <p:sp>
          <p:nvSpPr>
            <p:cNvPr id="124952" name="Rectangle 21">
              <a:extLst>
                <a:ext uri="{FF2B5EF4-FFF2-40B4-BE49-F238E27FC236}">
                  <a16:creationId xmlns:a16="http://schemas.microsoft.com/office/drawing/2014/main" id="{037A2201-F2EA-48C8-8ACD-9EA0DE4CBCA3}"/>
                </a:ext>
              </a:extLst>
            </p:cNvPr>
            <p:cNvSpPr>
              <a:spLocks noChangeArrowheads="1"/>
            </p:cNvSpPr>
            <p:nvPr/>
          </p:nvSpPr>
          <p:spPr bwMode="auto">
            <a:xfrm>
              <a:off x="2711" y="2950"/>
              <a:ext cx="1242"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600">
                <a:latin typeface="Times New Roman" panose="02020603050405020304" pitchFamily="18" charset="0"/>
              </a:endParaRPr>
            </a:p>
          </p:txBody>
        </p:sp>
        <p:sp>
          <p:nvSpPr>
            <p:cNvPr id="124953" name="Rectangle 22">
              <a:extLst>
                <a:ext uri="{FF2B5EF4-FFF2-40B4-BE49-F238E27FC236}">
                  <a16:creationId xmlns:a16="http://schemas.microsoft.com/office/drawing/2014/main" id="{4152FA01-E933-4C19-9885-BB46FC44502C}"/>
                </a:ext>
              </a:extLst>
            </p:cNvPr>
            <p:cNvSpPr>
              <a:spLocks noChangeArrowheads="1"/>
            </p:cNvSpPr>
            <p:nvPr/>
          </p:nvSpPr>
          <p:spPr bwMode="auto">
            <a:xfrm>
              <a:off x="2089" y="2950"/>
              <a:ext cx="622"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CRT</a:t>
              </a:r>
              <a:endParaRPr lang="en-US" altLang="it-IT" sz="1600">
                <a:latin typeface="Times New Roman" panose="02020603050405020304" pitchFamily="18" charset="0"/>
              </a:endParaRPr>
            </a:p>
          </p:txBody>
        </p:sp>
        <p:sp>
          <p:nvSpPr>
            <p:cNvPr id="124954" name="Rectangle 23">
              <a:extLst>
                <a:ext uri="{FF2B5EF4-FFF2-40B4-BE49-F238E27FC236}">
                  <a16:creationId xmlns:a16="http://schemas.microsoft.com/office/drawing/2014/main" id="{3580FB0F-457A-41A1-BB70-C8389358C82E}"/>
                </a:ext>
              </a:extLst>
            </p:cNvPr>
            <p:cNvSpPr>
              <a:spLocks noChangeArrowheads="1"/>
            </p:cNvSpPr>
            <p:nvPr/>
          </p:nvSpPr>
          <p:spPr bwMode="auto">
            <a:xfrm>
              <a:off x="144" y="2950"/>
              <a:ext cx="1324" cy="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1600" b="0">
                  <a:latin typeface="Times New Roman" panose="02020603050405020304" pitchFamily="18" charset="0"/>
                </a:rPr>
                <a:t>JAMA meta-analysis</a:t>
              </a:r>
              <a:r>
                <a:rPr lang="en-US" altLang="it-IT" sz="1600" b="0" baseline="40000">
                  <a:latin typeface="Times New Roman" panose="02020603050405020304" pitchFamily="18" charset="0"/>
                </a:rPr>
                <a:t>3</a:t>
              </a:r>
              <a:r>
                <a:rPr lang="en-US" altLang="it-IT" sz="1600" b="0">
                  <a:latin typeface="Times New Roman" panose="02020603050405020304" pitchFamily="18" charset="0"/>
                </a:rPr>
                <a:t> (n=1634)*</a:t>
              </a:r>
              <a:endParaRPr lang="en-US" altLang="it-IT" sz="1600">
                <a:latin typeface="Times New Roman" panose="02020603050405020304" pitchFamily="18" charset="0"/>
              </a:endParaRPr>
            </a:p>
          </p:txBody>
        </p:sp>
        <p:sp>
          <p:nvSpPr>
            <p:cNvPr id="124955" name="Rectangle 24">
              <a:extLst>
                <a:ext uri="{FF2B5EF4-FFF2-40B4-BE49-F238E27FC236}">
                  <a16:creationId xmlns:a16="http://schemas.microsoft.com/office/drawing/2014/main" id="{97F0CC2E-A0BE-4EA5-A21B-38DD02DDFE0C}"/>
                </a:ext>
              </a:extLst>
            </p:cNvPr>
            <p:cNvSpPr>
              <a:spLocks noChangeArrowheads="1"/>
            </p:cNvSpPr>
            <p:nvPr/>
          </p:nvSpPr>
          <p:spPr bwMode="auto">
            <a:xfrm>
              <a:off x="3953" y="2547"/>
              <a:ext cx="529" cy="403"/>
            </a:xfrm>
            <a:prstGeom prst="rect">
              <a:avLst/>
            </a:prstGeom>
            <a:noFill/>
            <a:ln>
              <a:noFill/>
            </a:ln>
            <a:effectLst/>
            <a:extLst>
              <a:ext uri="{909E8E84-426E-40DD-AFC4-6F175D3DCCD1}">
                <a14:hiddenFill xmlns:a14="http://schemas.microsoft.com/office/drawing/2010/main">
                  <a:solidFill>
                    <a:srgbClr val="FFFF66"/>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latin typeface="Times New Roman" panose="02020603050405020304" pitchFamily="18" charset="0"/>
                </a:rPr>
                <a:t>27.0%</a:t>
              </a:r>
            </a:p>
          </p:txBody>
        </p:sp>
        <p:sp>
          <p:nvSpPr>
            <p:cNvPr id="124956" name="Rectangle 25">
              <a:extLst>
                <a:ext uri="{FF2B5EF4-FFF2-40B4-BE49-F238E27FC236}">
                  <a16:creationId xmlns:a16="http://schemas.microsoft.com/office/drawing/2014/main" id="{155EB74F-0119-4303-8021-234CE6E624BB}"/>
                </a:ext>
              </a:extLst>
            </p:cNvPr>
            <p:cNvSpPr>
              <a:spLocks noChangeArrowheads="1"/>
            </p:cNvSpPr>
            <p:nvPr/>
          </p:nvSpPr>
          <p:spPr bwMode="auto">
            <a:xfrm>
              <a:off x="3264" y="2547"/>
              <a:ext cx="689" cy="403"/>
            </a:xfrm>
            <a:prstGeom prst="rect">
              <a:avLst/>
            </a:prstGeom>
            <a:solidFill>
              <a:srgbClr val="FFFFCC"/>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3300"/>
                  </a:solidFill>
                  <a:latin typeface="Times New Roman" panose="02020603050405020304" pitchFamily="18" charset="0"/>
                </a:rPr>
                <a:t>39.0%</a:t>
              </a:r>
            </a:p>
          </p:txBody>
        </p:sp>
        <p:sp>
          <p:nvSpPr>
            <p:cNvPr id="124957" name="Rectangle 26">
              <a:extLst>
                <a:ext uri="{FF2B5EF4-FFF2-40B4-BE49-F238E27FC236}">
                  <a16:creationId xmlns:a16="http://schemas.microsoft.com/office/drawing/2014/main" id="{8F0A125E-4989-4FBC-85EE-EEC6BD7E45F2}"/>
                </a:ext>
              </a:extLst>
            </p:cNvPr>
            <p:cNvSpPr>
              <a:spLocks noChangeArrowheads="1"/>
            </p:cNvSpPr>
            <p:nvPr/>
          </p:nvSpPr>
          <p:spPr bwMode="auto">
            <a:xfrm>
              <a:off x="2711" y="2547"/>
              <a:ext cx="55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600">
                <a:latin typeface="Times New Roman" panose="02020603050405020304" pitchFamily="18" charset="0"/>
              </a:endParaRPr>
            </a:p>
          </p:txBody>
        </p:sp>
        <p:sp>
          <p:nvSpPr>
            <p:cNvPr id="124958" name="Rectangle 27">
              <a:extLst>
                <a:ext uri="{FF2B5EF4-FFF2-40B4-BE49-F238E27FC236}">
                  <a16:creationId xmlns:a16="http://schemas.microsoft.com/office/drawing/2014/main" id="{562CC108-1499-41CA-A7D3-B19FEB7E587F}"/>
                </a:ext>
              </a:extLst>
            </p:cNvPr>
            <p:cNvSpPr>
              <a:spLocks noChangeArrowheads="1"/>
            </p:cNvSpPr>
            <p:nvPr/>
          </p:nvSpPr>
          <p:spPr bwMode="auto">
            <a:xfrm>
              <a:off x="2089" y="2547"/>
              <a:ext cx="62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CRT</a:t>
              </a:r>
              <a:endParaRPr lang="en-US" altLang="it-IT" sz="1600">
                <a:latin typeface="Times New Roman" panose="02020603050405020304" pitchFamily="18" charset="0"/>
              </a:endParaRPr>
            </a:p>
          </p:txBody>
        </p:sp>
        <p:sp>
          <p:nvSpPr>
            <p:cNvPr id="124959" name="Rectangle 28">
              <a:extLst>
                <a:ext uri="{FF2B5EF4-FFF2-40B4-BE49-F238E27FC236}">
                  <a16:creationId xmlns:a16="http://schemas.microsoft.com/office/drawing/2014/main" id="{39170041-8485-4C59-81D1-DB30824CB7EF}"/>
                </a:ext>
              </a:extLst>
            </p:cNvPr>
            <p:cNvSpPr>
              <a:spLocks noChangeArrowheads="1"/>
            </p:cNvSpPr>
            <p:nvPr/>
          </p:nvSpPr>
          <p:spPr bwMode="auto">
            <a:xfrm>
              <a:off x="144" y="2547"/>
              <a:ext cx="132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1600" b="0">
                  <a:latin typeface="Times New Roman" panose="02020603050405020304" pitchFamily="18" charset="0"/>
                </a:rPr>
                <a:t>MIRACLE</a:t>
              </a:r>
              <a:r>
                <a:rPr lang="en-US" altLang="it-IT" sz="1600" b="0" baseline="40000">
                  <a:latin typeface="Times New Roman" panose="02020603050405020304" pitchFamily="18" charset="0"/>
                </a:rPr>
                <a:t>2</a:t>
              </a:r>
            </a:p>
            <a:p>
              <a:pPr>
                <a:spcBef>
                  <a:spcPct val="0"/>
                </a:spcBef>
              </a:pPr>
              <a:r>
                <a:rPr lang="en-US" altLang="it-IT" sz="1600" b="0">
                  <a:latin typeface="Times New Roman" panose="02020603050405020304" pitchFamily="18" charset="0"/>
                </a:rPr>
                <a:t>(n=453)</a:t>
              </a:r>
              <a:endParaRPr lang="en-US" altLang="it-IT" sz="1600">
                <a:latin typeface="Times New Roman" panose="02020603050405020304" pitchFamily="18" charset="0"/>
              </a:endParaRPr>
            </a:p>
          </p:txBody>
        </p:sp>
        <p:sp>
          <p:nvSpPr>
            <p:cNvPr id="124960" name="Rectangle 29">
              <a:extLst>
                <a:ext uri="{FF2B5EF4-FFF2-40B4-BE49-F238E27FC236}">
                  <a16:creationId xmlns:a16="http://schemas.microsoft.com/office/drawing/2014/main" id="{DFCD2C04-D782-4F46-80D2-1499EB25DCA9}"/>
                </a:ext>
              </a:extLst>
            </p:cNvPr>
            <p:cNvSpPr>
              <a:spLocks noChangeArrowheads="1"/>
            </p:cNvSpPr>
            <p:nvPr/>
          </p:nvSpPr>
          <p:spPr bwMode="auto">
            <a:xfrm>
              <a:off x="3953" y="1914"/>
              <a:ext cx="529" cy="403"/>
            </a:xfrm>
            <a:prstGeom prst="rect">
              <a:avLst/>
            </a:prstGeom>
            <a:solidFill>
              <a:srgbClr val="FFFFCC"/>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3300"/>
                  </a:solidFill>
                  <a:latin typeface="Times New Roman" panose="02020603050405020304" pitchFamily="18" charset="0"/>
                </a:rPr>
                <a:t>43.4%</a:t>
              </a:r>
            </a:p>
          </p:txBody>
        </p:sp>
        <p:sp>
          <p:nvSpPr>
            <p:cNvPr id="124961" name="Rectangle 30">
              <a:extLst>
                <a:ext uri="{FF2B5EF4-FFF2-40B4-BE49-F238E27FC236}">
                  <a16:creationId xmlns:a16="http://schemas.microsoft.com/office/drawing/2014/main" id="{5ED67AEB-D1FF-46AF-9868-E4E7945E7E66}"/>
                </a:ext>
              </a:extLst>
            </p:cNvPr>
            <p:cNvSpPr>
              <a:spLocks noChangeArrowheads="1"/>
            </p:cNvSpPr>
            <p:nvPr/>
          </p:nvSpPr>
          <p:spPr bwMode="auto">
            <a:xfrm>
              <a:off x="3264" y="1914"/>
              <a:ext cx="689" cy="403"/>
            </a:xfrm>
            <a:prstGeom prst="rect">
              <a:avLst/>
            </a:prstGeom>
            <a:solidFill>
              <a:srgbClr val="FFFFCC"/>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3300"/>
                  </a:solidFill>
                  <a:latin typeface="Times New Roman" panose="02020603050405020304" pitchFamily="18" charset="0"/>
                </a:rPr>
                <a:t>39.5%</a:t>
              </a:r>
            </a:p>
          </p:txBody>
        </p:sp>
        <p:sp>
          <p:nvSpPr>
            <p:cNvPr id="124962" name="Rectangle 31">
              <a:extLst>
                <a:ext uri="{FF2B5EF4-FFF2-40B4-BE49-F238E27FC236}">
                  <a16:creationId xmlns:a16="http://schemas.microsoft.com/office/drawing/2014/main" id="{E37EEBA7-7C08-431A-8438-B01E08BCD95B}"/>
                </a:ext>
              </a:extLst>
            </p:cNvPr>
            <p:cNvSpPr>
              <a:spLocks noChangeArrowheads="1"/>
            </p:cNvSpPr>
            <p:nvPr/>
          </p:nvSpPr>
          <p:spPr bwMode="auto">
            <a:xfrm>
              <a:off x="2711" y="1914"/>
              <a:ext cx="553" cy="403"/>
            </a:xfrm>
            <a:prstGeom prst="rect">
              <a:avLst/>
            </a:prstGeom>
            <a:solidFill>
              <a:srgbClr val="FFFFCC"/>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3300"/>
                  </a:solidFill>
                  <a:latin typeface="Times New Roman" panose="02020603050405020304" pitchFamily="18" charset="0"/>
                </a:rPr>
                <a:t>19.3%</a:t>
              </a:r>
            </a:p>
          </p:txBody>
        </p:sp>
        <p:sp>
          <p:nvSpPr>
            <p:cNvPr id="124963" name="Rectangle 32">
              <a:extLst>
                <a:ext uri="{FF2B5EF4-FFF2-40B4-BE49-F238E27FC236}">
                  <a16:creationId xmlns:a16="http://schemas.microsoft.com/office/drawing/2014/main" id="{CA7CC26A-43AA-4794-8A7C-2FC40FE37E03}"/>
                </a:ext>
              </a:extLst>
            </p:cNvPr>
            <p:cNvSpPr>
              <a:spLocks noChangeArrowheads="1"/>
            </p:cNvSpPr>
            <p:nvPr/>
          </p:nvSpPr>
          <p:spPr bwMode="auto">
            <a:xfrm>
              <a:off x="4482" y="2547"/>
              <a:ext cx="54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600">
                <a:latin typeface="Times New Roman" panose="02020603050405020304" pitchFamily="18" charset="0"/>
              </a:endParaRPr>
            </a:p>
          </p:txBody>
        </p:sp>
        <p:sp>
          <p:nvSpPr>
            <p:cNvPr id="124964" name="Rectangle 33">
              <a:extLst>
                <a:ext uri="{FF2B5EF4-FFF2-40B4-BE49-F238E27FC236}">
                  <a16:creationId xmlns:a16="http://schemas.microsoft.com/office/drawing/2014/main" id="{0F00FCC4-DD7C-4944-8EA2-E99AC20E735D}"/>
                </a:ext>
              </a:extLst>
            </p:cNvPr>
            <p:cNvSpPr>
              <a:spLocks noChangeArrowheads="1"/>
            </p:cNvSpPr>
            <p:nvPr/>
          </p:nvSpPr>
          <p:spPr bwMode="auto">
            <a:xfrm>
              <a:off x="2089" y="1914"/>
              <a:ext cx="62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CRT + ICD</a:t>
              </a:r>
            </a:p>
          </p:txBody>
        </p:sp>
        <p:sp>
          <p:nvSpPr>
            <p:cNvPr id="124965" name="Rectangle 34">
              <a:extLst>
                <a:ext uri="{FF2B5EF4-FFF2-40B4-BE49-F238E27FC236}">
                  <a16:creationId xmlns:a16="http://schemas.microsoft.com/office/drawing/2014/main" id="{65C6FEE0-41D6-44A1-A94A-BF566EB0B2A1}"/>
                </a:ext>
              </a:extLst>
            </p:cNvPr>
            <p:cNvSpPr>
              <a:spLocks noChangeArrowheads="1"/>
            </p:cNvSpPr>
            <p:nvPr/>
          </p:nvSpPr>
          <p:spPr bwMode="auto">
            <a:xfrm>
              <a:off x="144" y="1914"/>
              <a:ext cx="1324"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1600" b="0">
                  <a:latin typeface="Times New Roman" panose="02020603050405020304" pitchFamily="18" charset="0"/>
                </a:rPr>
                <a:t>COMPANION</a:t>
              </a:r>
              <a:r>
                <a:rPr lang="en-US" altLang="it-IT" sz="1600" b="0" baseline="40000">
                  <a:latin typeface="Times New Roman" panose="02020603050405020304" pitchFamily="18" charset="0"/>
                </a:rPr>
                <a:t>1</a:t>
              </a:r>
            </a:p>
            <a:p>
              <a:pPr>
                <a:spcBef>
                  <a:spcPct val="0"/>
                </a:spcBef>
              </a:pPr>
              <a:r>
                <a:rPr lang="en-US" altLang="it-IT" sz="1600" b="0">
                  <a:latin typeface="Times New Roman" panose="02020603050405020304" pitchFamily="18" charset="0"/>
                </a:rPr>
                <a:t>(n=1520)</a:t>
              </a:r>
              <a:endParaRPr lang="en-US" altLang="it-IT" sz="1600">
                <a:latin typeface="Times New Roman" panose="02020603050405020304" pitchFamily="18" charset="0"/>
              </a:endParaRPr>
            </a:p>
          </p:txBody>
        </p:sp>
        <p:sp>
          <p:nvSpPr>
            <p:cNvPr id="124966" name="Rectangle 35">
              <a:extLst>
                <a:ext uri="{FF2B5EF4-FFF2-40B4-BE49-F238E27FC236}">
                  <a16:creationId xmlns:a16="http://schemas.microsoft.com/office/drawing/2014/main" id="{FA3FBCEF-952F-4238-8DA3-17475D5AC681}"/>
                </a:ext>
              </a:extLst>
            </p:cNvPr>
            <p:cNvSpPr>
              <a:spLocks noChangeArrowheads="1"/>
            </p:cNvSpPr>
            <p:nvPr/>
          </p:nvSpPr>
          <p:spPr bwMode="auto">
            <a:xfrm>
              <a:off x="4482" y="1089"/>
              <a:ext cx="543"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HF Mort.</a:t>
              </a:r>
              <a:endParaRPr lang="en-US" altLang="it-IT" sz="1600">
                <a:latin typeface="Times New Roman" panose="02020603050405020304" pitchFamily="18" charset="0"/>
              </a:endParaRPr>
            </a:p>
          </p:txBody>
        </p:sp>
        <p:sp>
          <p:nvSpPr>
            <p:cNvPr id="124967" name="Rectangle 36">
              <a:extLst>
                <a:ext uri="{FF2B5EF4-FFF2-40B4-BE49-F238E27FC236}">
                  <a16:creationId xmlns:a16="http://schemas.microsoft.com/office/drawing/2014/main" id="{6BB72E0B-0433-4808-B4C7-7AF6C867D176}"/>
                </a:ext>
              </a:extLst>
            </p:cNvPr>
            <p:cNvSpPr>
              <a:spLocks noChangeArrowheads="1"/>
            </p:cNvSpPr>
            <p:nvPr/>
          </p:nvSpPr>
          <p:spPr bwMode="auto">
            <a:xfrm>
              <a:off x="3953" y="1089"/>
              <a:ext cx="529"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Mor-tality</a:t>
              </a:r>
              <a:endParaRPr lang="en-US" altLang="it-IT" sz="1600">
                <a:latin typeface="Times New Roman" panose="02020603050405020304" pitchFamily="18" charset="0"/>
              </a:endParaRPr>
            </a:p>
          </p:txBody>
        </p:sp>
        <p:sp>
          <p:nvSpPr>
            <p:cNvPr id="124968" name="Rectangle 37">
              <a:extLst>
                <a:ext uri="{FF2B5EF4-FFF2-40B4-BE49-F238E27FC236}">
                  <a16:creationId xmlns:a16="http://schemas.microsoft.com/office/drawing/2014/main" id="{27895DC8-145E-4995-B501-AA1FEC65F20A}"/>
                </a:ext>
              </a:extLst>
            </p:cNvPr>
            <p:cNvSpPr>
              <a:spLocks noChangeArrowheads="1"/>
            </p:cNvSpPr>
            <p:nvPr/>
          </p:nvSpPr>
          <p:spPr bwMode="auto">
            <a:xfrm>
              <a:off x="3264" y="1089"/>
              <a:ext cx="689"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Mortal. &amp; HF Hosp.</a:t>
              </a:r>
            </a:p>
          </p:txBody>
        </p:sp>
        <p:sp>
          <p:nvSpPr>
            <p:cNvPr id="124969" name="Rectangle 38">
              <a:extLst>
                <a:ext uri="{FF2B5EF4-FFF2-40B4-BE49-F238E27FC236}">
                  <a16:creationId xmlns:a16="http://schemas.microsoft.com/office/drawing/2014/main" id="{2896AF6E-14E0-41C8-84C0-B0B2E86B39E0}"/>
                </a:ext>
              </a:extLst>
            </p:cNvPr>
            <p:cNvSpPr>
              <a:spLocks noChangeArrowheads="1"/>
            </p:cNvSpPr>
            <p:nvPr/>
          </p:nvSpPr>
          <p:spPr bwMode="auto">
            <a:xfrm>
              <a:off x="2711" y="1089"/>
              <a:ext cx="553"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Mor-tality &amp; Hosp.</a:t>
              </a:r>
            </a:p>
          </p:txBody>
        </p:sp>
        <p:sp>
          <p:nvSpPr>
            <p:cNvPr id="124970" name="Rectangle 39">
              <a:extLst>
                <a:ext uri="{FF2B5EF4-FFF2-40B4-BE49-F238E27FC236}">
                  <a16:creationId xmlns:a16="http://schemas.microsoft.com/office/drawing/2014/main" id="{8001D95B-EF1A-4038-B7A1-05C84B2100D3}"/>
                </a:ext>
              </a:extLst>
            </p:cNvPr>
            <p:cNvSpPr>
              <a:spLocks noChangeArrowheads="1"/>
            </p:cNvSpPr>
            <p:nvPr/>
          </p:nvSpPr>
          <p:spPr bwMode="auto">
            <a:xfrm>
              <a:off x="2089" y="1089"/>
              <a:ext cx="622"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b="0">
                  <a:latin typeface="Times New Roman" panose="02020603050405020304" pitchFamily="18" charset="0"/>
                </a:rPr>
                <a:t>Treat-ment</a:t>
              </a:r>
            </a:p>
          </p:txBody>
        </p:sp>
        <p:sp>
          <p:nvSpPr>
            <p:cNvPr id="124971" name="Rectangle 40">
              <a:extLst>
                <a:ext uri="{FF2B5EF4-FFF2-40B4-BE49-F238E27FC236}">
                  <a16:creationId xmlns:a16="http://schemas.microsoft.com/office/drawing/2014/main" id="{9740592B-928C-4EE8-A8CF-A011AF9C9098}"/>
                </a:ext>
              </a:extLst>
            </p:cNvPr>
            <p:cNvSpPr>
              <a:spLocks noChangeArrowheads="1"/>
            </p:cNvSpPr>
            <p:nvPr/>
          </p:nvSpPr>
          <p:spPr bwMode="auto">
            <a:xfrm>
              <a:off x="144" y="1089"/>
              <a:ext cx="1324" cy="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r>
                <a:rPr lang="en-US" altLang="it-IT" sz="1600" b="0">
                  <a:latin typeface="Times New Roman" panose="02020603050405020304" pitchFamily="18" charset="0"/>
                </a:rPr>
                <a:t>Study </a:t>
              </a:r>
            </a:p>
            <a:p>
              <a:pPr>
                <a:spcBef>
                  <a:spcPct val="0"/>
                </a:spcBef>
              </a:pPr>
              <a:r>
                <a:rPr lang="en-US" altLang="it-IT" sz="1600" b="0">
                  <a:latin typeface="Times New Roman" panose="02020603050405020304" pitchFamily="18" charset="0"/>
                </a:rPr>
                <a:t>(n random.)</a:t>
              </a:r>
            </a:p>
          </p:txBody>
        </p:sp>
        <p:sp>
          <p:nvSpPr>
            <p:cNvPr id="124972" name="Rectangle 41">
              <a:extLst>
                <a:ext uri="{FF2B5EF4-FFF2-40B4-BE49-F238E27FC236}">
                  <a16:creationId xmlns:a16="http://schemas.microsoft.com/office/drawing/2014/main" id="{8342AF04-F89D-4914-9B3B-9159B756987B}"/>
                </a:ext>
              </a:extLst>
            </p:cNvPr>
            <p:cNvSpPr>
              <a:spLocks noChangeArrowheads="1"/>
            </p:cNvSpPr>
            <p:nvPr/>
          </p:nvSpPr>
          <p:spPr bwMode="auto">
            <a:xfrm>
              <a:off x="2711" y="816"/>
              <a:ext cx="2905" cy="273"/>
            </a:xfrm>
            <a:prstGeom prst="rect">
              <a:avLst/>
            </a:prstGeom>
            <a:solidFill>
              <a:schemeClr val="accent2"/>
            </a:soli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pPr algn="ctr"/>
              <a:r>
                <a:rPr lang="en-US" altLang="it-IT" sz="1600">
                  <a:solidFill>
                    <a:srgbClr val="FFFF66"/>
                  </a:solidFill>
                </a:rPr>
                <a:t>Risk reduction with CRT or CRT + ICD</a:t>
              </a:r>
            </a:p>
          </p:txBody>
        </p:sp>
        <p:sp>
          <p:nvSpPr>
            <p:cNvPr id="124973" name="Rectangle 42">
              <a:extLst>
                <a:ext uri="{FF2B5EF4-FFF2-40B4-BE49-F238E27FC236}">
                  <a16:creationId xmlns:a16="http://schemas.microsoft.com/office/drawing/2014/main" id="{A7082C18-59C9-427A-9A16-BC0C73CD12E5}"/>
                </a:ext>
              </a:extLst>
            </p:cNvPr>
            <p:cNvSpPr>
              <a:spLocks noChangeArrowheads="1"/>
            </p:cNvSpPr>
            <p:nvPr/>
          </p:nvSpPr>
          <p:spPr bwMode="auto">
            <a:xfrm>
              <a:off x="2089" y="816"/>
              <a:ext cx="622"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600"/>
            </a:p>
          </p:txBody>
        </p:sp>
        <p:sp>
          <p:nvSpPr>
            <p:cNvPr id="124974" name="Rectangle 43">
              <a:extLst>
                <a:ext uri="{FF2B5EF4-FFF2-40B4-BE49-F238E27FC236}">
                  <a16:creationId xmlns:a16="http://schemas.microsoft.com/office/drawing/2014/main" id="{D1E1D3F3-7BD8-4068-8623-0825A74040C7}"/>
                </a:ext>
              </a:extLst>
            </p:cNvPr>
            <p:cNvSpPr>
              <a:spLocks noChangeArrowheads="1"/>
            </p:cNvSpPr>
            <p:nvPr/>
          </p:nvSpPr>
          <p:spPr bwMode="auto">
            <a:xfrm>
              <a:off x="144" y="816"/>
              <a:ext cx="1324"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ct val="20000"/>
                </a:spcBef>
                <a:buClr>
                  <a:srgbClr val="FF3300"/>
                </a:buClr>
                <a:buSzPct val="90000"/>
                <a:defRPr sz="2800" b="1" i="1">
                  <a:solidFill>
                    <a:schemeClr val="bg1"/>
                  </a:solidFill>
                  <a:latin typeface="Times" panose="02020603050405020304" pitchFamily="18" charset="0"/>
                </a:defRPr>
              </a:lvl1pPr>
              <a:lvl2pPr marL="573088" indent="-287338">
                <a:spcBef>
                  <a:spcPct val="20000"/>
                </a:spcBef>
                <a:buClr>
                  <a:srgbClr val="FF3300"/>
                </a:buClr>
                <a:buChar char="•"/>
                <a:defRPr sz="2400" b="1">
                  <a:solidFill>
                    <a:schemeClr val="bg1"/>
                  </a:solidFill>
                  <a:latin typeface="Arial" panose="020B0604020202020204" pitchFamily="34" charset="0"/>
                </a:defRPr>
              </a:lvl2pPr>
              <a:lvl3pPr marL="1033463" indent="-236538">
                <a:spcBef>
                  <a:spcPct val="20000"/>
                </a:spcBef>
                <a:buClr>
                  <a:srgbClr val="FF3300"/>
                </a:buClr>
                <a:buChar char="•"/>
                <a:defRPr sz="2200" b="1">
                  <a:solidFill>
                    <a:schemeClr val="bg1"/>
                  </a:solidFill>
                  <a:latin typeface="Arial" panose="020B0604020202020204" pitchFamily="34" charset="0"/>
                </a:defRPr>
              </a:lvl3pPr>
              <a:lvl4pPr marL="1600200" indent="-280988">
                <a:spcBef>
                  <a:spcPct val="20000"/>
                </a:spcBef>
                <a:buClr>
                  <a:srgbClr val="FF3300"/>
                </a:buClr>
                <a:buChar char="•"/>
                <a:defRPr sz="2000" b="1">
                  <a:solidFill>
                    <a:schemeClr val="bg1"/>
                  </a:solidFill>
                  <a:latin typeface="Arial" panose="020B0604020202020204" pitchFamily="34" charset="0"/>
                </a:defRPr>
              </a:lvl4pPr>
              <a:lvl5pPr marL="1830388" indent="-228600">
                <a:spcBef>
                  <a:spcPct val="20000"/>
                </a:spcBef>
                <a:buClr>
                  <a:srgbClr val="FF3300"/>
                </a:buClr>
                <a:buChar char="•"/>
                <a:defRPr b="1">
                  <a:solidFill>
                    <a:schemeClr val="bg1"/>
                  </a:solidFill>
                  <a:latin typeface="Arial" panose="020B0604020202020204" pitchFamily="34" charset="0"/>
                </a:defRPr>
              </a:lvl5pPr>
              <a:lvl6pPr marL="22875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6pPr>
              <a:lvl7pPr marL="27447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7pPr>
              <a:lvl8pPr marL="32019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8pPr>
              <a:lvl9pPr marL="3659188" indent="-228600" eaLnBrk="0" fontAlgn="base" hangingPunct="0">
                <a:spcBef>
                  <a:spcPct val="20000"/>
                </a:spcBef>
                <a:spcAft>
                  <a:spcPct val="0"/>
                </a:spcAft>
                <a:buClr>
                  <a:srgbClr val="FF3300"/>
                </a:buClr>
                <a:buChar char="•"/>
                <a:defRPr b="1">
                  <a:solidFill>
                    <a:schemeClr val="bg1"/>
                  </a:solidFill>
                  <a:latin typeface="Arial" panose="020B0604020202020204" pitchFamily="34" charset="0"/>
                </a:defRPr>
              </a:lvl9pPr>
            </a:lstStyle>
            <a:p>
              <a:endParaRPr lang="it-IT" altLang="it-IT" sz="1600"/>
            </a:p>
          </p:txBody>
        </p:sp>
        <p:sp>
          <p:nvSpPr>
            <p:cNvPr id="124975" name="Line 44">
              <a:extLst>
                <a:ext uri="{FF2B5EF4-FFF2-40B4-BE49-F238E27FC236}">
                  <a16:creationId xmlns:a16="http://schemas.microsoft.com/office/drawing/2014/main" id="{15A635BC-7228-4795-88DB-81AF6C629795}"/>
                </a:ext>
              </a:extLst>
            </p:cNvPr>
            <p:cNvSpPr>
              <a:spLocks noChangeShapeType="1"/>
            </p:cNvSpPr>
            <p:nvPr/>
          </p:nvSpPr>
          <p:spPr bwMode="auto">
            <a:xfrm>
              <a:off x="144" y="816"/>
              <a:ext cx="132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76" name="Line 45">
              <a:extLst>
                <a:ext uri="{FF2B5EF4-FFF2-40B4-BE49-F238E27FC236}">
                  <a16:creationId xmlns:a16="http://schemas.microsoft.com/office/drawing/2014/main" id="{1A2743F7-7678-4B6F-A10C-234750C42804}"/>
                </a:ext>
              </a:extLst>
            </p:cNvPr>
            <p:cNvSpPr>
              <a:spLocks noChangeShapeType="1"/>
            </p:cNvSpPr>
            <p:nvPr/>
          </p:nvSpPr>
          <p:spPr bwMode="auto">
            <a:xfrm>
              <a:off x="144" y="1089"/>
              <a:ext cx="256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77" name="Line 46">
              <a:extLst>
                <a:ext uri="{FF2B5EF4-FFF2-40B4-BE49-F238E27FC236}">
                  <a16:creationId xmlns:a16="http://schemas.microsoft.com/office/drawing/2014/main" id="{FBAFE02F-ED0C-47C4-9A8D-A87C7CF567CE}"/>
                </a:ext>
              </a:extLst>
            </p:cNvPr>
            <p:cNvSpPr>
              <a:spLocks noChangeShapeType="1"/>
            </p:cNvSpPr>
            <p:nvPr/>
          </p:nvSpPr>
          <p:spPr bwMode="auto">
            <a:xfrm>
              <a:off x="144" y="1914"/>
              <a:ext cx="43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78" name="Line 47">
              <a:extLst>
                <a:ext uri="{FF2B5EF4-FFF2-40B4-BE49-F238E27FC236}">
                  <a16:creationId xmlns:a16="http://schemas.microsoft.com/office/drawing/2014/main" id="{FE42E9B4-9068-4DD6-B8C3-6028BA51B757}"/>
                </a:ext>
              </a:extLst>
            </p:cNvPr>
            <p:cNvSpPr>
              <a:spLocks noChangeShapeType="1"/>
            </p:cNvSpPr>
            <p:nvPr/>
          </p:nvSpPr>
          <p:spPr bwMode="auto">
            <a:xfrm>
              <a:off x="144" y="2950"/>
              <a:ext cx="43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79" name="Line 48">
              <a:extLst>
                <a:ext uri="{FF2B5EF4-FFF2-40B4-BE49-F238E27FC236}">
                  <a16:creationId xmlns:a16="http://schemas.microsoft.com/office/drawing/2014/main" id="{7E921B6C-7BBA-4F51-9719-A19A7DEA2080}"/>
                </a:ext>
              </a:extLst>
            </p:cNvPr>
            <p:cNvSpPr>
              <a:spLocks noChangeShapeType="1"/>
            </p:cNvSpPr>
            <p:nvPr/>
          </p:nvSpPr>
          <p:spPr bwMode="auto">
            <a:xfrm>
              <a:off x="144" y="816"/>
              <a:ext cx="0" cy="27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0" name="Line 49">
              <a:extLst>
                <a:ext uri="{FF2B5EF4-FFF2-40B4-BE49-F238E27FC236}">
                  <a16:creationId xmlns:a16="http://schemas.microsoft.com/office/drawing/2014/main" id="{EFFB3694-445D-4FB9-9A3A-16F0D4C2EF05}"/>
                </a:ext>
              </a:extLst>
            </p:cNvPr>
            <p:cNvSpPr>
              <a:spLocks noChangeShapeType="1"/>
            </p:cNvSpPr>
            <p:nvPr/>
          </p:nvSpPr>
          <p:spPr bwMode="auto">
            <a:xfrm>
              <a:off x="3264" y="1089"/>
              <a:ext cx="0" cy="186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1" name="Line 50">
              <a:extLst>
                <a:ext uri="{FF2B5EF4-FFF2-40B4-BE49-F238E27FC236}">
                  <a16:creationId xmlns:a16="http://schemas.microsoft.com/office/drawing/2014/main" id="{05D8A876-52DD-4559-BB58-B7162CB8A683}"/>
                </a:ext>
              </a:extLst>
            </p:cNvPr>
            <p:cNvSpPr>
              <a:spLocks noChangeShapeType="1"/>
            </p:cNvSpPr>
            <p:nvPr/>
          </p:nvSpPr>
          <p:spPr bwMode="auto">
            <a:xfrm>
              <a:off x="3953" y="1089"/>
              <a:ext cx="0" cy="246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2" name="Line 51">
              <a:extLst>
                <a:ext uri="{FF2B5EF4-FFF2-40B4-BE49-F238E27FC236}">
                  <a16:creationId xmlns:a16="http://schemas.microsoft.com/office/drawing/2014/main" id="{94C859AE-1D47-4ED4-B0F5-3AED6EDE2D9F}"/>
                </a:ext>
              </a:extLst>
            </p:cNvPr>
            <p:cNvSpPr>
              <a:spLocks noChangeShapeType="1"/>
            </p:cNvSpPr>
            <p:nvPr/>
          </p:nvSpPr>
          <p:spPr bwMode="auto">
            <a:xfrm>
              <a:off x="4482" y="1089"/>
              <a:ext cx="0" cy="246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3" name="Line 52">
              <a:extLst>
                <a:ext uri="{FF2B5EF4-FFF2-40B4-BE49-F238E27FC236}">
                  <a16:creationId xmlns:a16="http://schemas.microsoft.com/office/drawing/2014/main" id="{065468FD-D63C-44C8-9FD3-AD18100AA52C}"/>
                </a:ext>
              </a:extLst>
            </p:cNvPr>
            <p:cNvSpPr>
              <a:spLocks noChangeShapeType="1"/>
            </p:cNvSpPr>
            <p:nvPr/>
          </p:nvSpPr>
          <p:spPr bwMode="auto">
            <a:xfrm>
              <a:off x="5025" y="1089"/>
              <a:ext cx="0" cy="246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4" name="Line 53">
              <a:extLst>
                <a:ext uri="{FF2B5EF4-FFF2-40B4-BE49-F238E27FC236}">
                  <a16:creationId xmlns:a16="http://schemas.microsoft.com/office/drawing/2014/main" id="{02AEF602-C78A-4C55-A06B-9C324F8162E9}"/>
                </a:ext>
              </a:extLst>
            </p:cNvPr>
            <p:cNvSpPr>
              <a:spLocks noChangeShapeType="1"/>
            </p:cNvSpPr>
            <p:nvPr/>
          </p:nvSpPr>
          <p:spPr bwMode="auto">
            <a:xfrm>
              <a:off x="1468" y="816"/>
              <a:ext cx="62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5" name="Line 54">
              <a:extLst>
                <a:ext uri="{FF2B5EF4-FFF2-40B4-BE49-F238E27FC236}">
                  <a16:creationId xmlns:a16="http://schemas.microsoft.com/office/drawing/2014/main" id="{21CF38F2-C50C-4273-8EDE-7D8E133DB9FC}"/>
                </a:ext>
              </a:extLst>
            </p:cNvPr>
            <p:cNvSpPr>
              <a:spLocks noChangeShapeType="1"/>
            </p:cNvSpPr>
            <p:nvPr/>
          </p:nvSpPr>
          <p:spPr bwMode="auto">
            <a:xfrm>
              <a:off x="144" y="1089"/>
              <a:ext cx="0" cy="2464"/>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6" name="Line 55">
              <a:extLst>
                <a:ext uri="{FF2B5EF4-FFF2-40B4-BE49-F238E27FC236}">
                  <a16:creationId xmlns:a16="http://schemas.microsoft.com/office/drawing/2014/main" id="{7CA76B0F-603C-4F9C-9E50-9224DCD84839}"/>
                </a:ext>
              </a:extLst>
            </p:cNvPr>
            <p:cNvSpPr>
              <a:spLocks noChangeShapeType="1"/>
            </p:cNvSpPr>
            <p:nvPr/>
          </p:nvSpPr>
          <p:spPr bwMode="auto">
            <a:xfrm>
              <a:off x="2711" y="816"/>
              <a:ext cx="2905" cy="0"/>
            </a:xfrm>
            <a:prstGeom prst="line">
              <a:avLst/>
            </a:prstGeom>
            <a:noFill/>
            <a:ln w="28575"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7" name="Line 56">
              <a:extLst>
                <a:ext uri="{FF2B5EF4-FFF2-40B4-BE49-F238E27FC236}">
                  <a16:creationId xmlns:a16="http://schemas.microsoft.com/office/drawing/2014/main" id="{1986DE53-2E89-4B07-9153-20FDCF0A8C7C}"/>
                </a:ext>
              </a:extLst>
            </p:cNvPr>
            <p:cNvSpPr>
              <a:spLocks noChangeShapeType="1"/>
            </p:cNvSpPr>
            <p:nvPr/>
          </p:nvSpPr>
          <p:spPr bwMode="auto">
            <a:xfrm>
              <a:off x="1468" y="1089"/>
              <a:ext cx="0" cy="246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8" name="Line 57">
              <a:extLst>
                <a:ext uri="{FF2B5EF4-FFF2-40B4-BE49-F238E27FC236}">
                  <a16:creationId xmlns:a16="http://schemas.microsoft.com/office/drawing/2014/main" id="{0C250BD1-B785-405E-B943-8110CC54646B}"/>
                </a:ext>
              </a:extLst>
            </p:cNvPr>
            <p:cNvSpPr>
              <a:spLocks noChangeShapeType="1"/>
            </p:cNvSpPr>
            <p:nvPr/>
          </p:nvSpPr>
          <p:spPr bwMode="auto">
            <a:xfrm>
              <a:off x="2711" y="1089"/>
              <a:ext cx="290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89" name="Line 58">
              <a:extLst>
                <a:ext uri="{FF2B5EF4-FFF2-40B4-BE49-F238E27FC236}">
                  <a16:creationId xmlns:a16="http://schemas.microsoft.com/office/drawing/2014/main" id="{B9754E72-1B14-4C71-BDB0-874E147FAA90}"/>
                </a:ext>
              </a:extLst>
            </p:cNvPr>
            <p:cNvSpPr>
              <a:spLocks noChangeShapeType="1"/>
            </p:cNvSpPr>
            <p:nvPr/>
          </p:nvSpPr>
          <p:spPr bwMode="auto">
            <a:xfrm>
              <a:off x="2089" y="1089"/>
              <a:ext cx="0" cy="246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0" name="Line 59">
              <a:extLst>
                <a:ext uri="{FF2B5EF4-FFF2-40B4-BE49-F238E27FC236}">
                  <a16:creationId xmlns:a16="http://schemas.microsoft.com/office/drawing/2014/main" id="{AA294560-BF3B-4AF8-9B7A-D0F359F62532}"/>
                </a:ext>
              </a:extLst>
            </p:cNvPr>
            <p:cNvSpPr>
              <a:spLocks noChangeShapeType="1"/>
            </p:cNvSpPr>
            <p:nvPr/>
          </p:nvSpPr>
          <p:spPr bwMode="auto">
            <a:xfrm>
              <a:off x="144" y="2547"/>
              <a:ext cx="43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1" name="Line 60">
              <a:extLst>
                <a:ext uri="{FF2B5EF4-FFF2-40B4-BE49-F238E27FC236}">
                  <a16:creationId xmlns:a16="http://schemas.microsoft.com/office/drawing/2014/main" id="{220B4904-206A-4997-B185-EC1DFE053967}"/>
                </a:ext>
              </a:extLst>
            </p:cNvPr>
            <p:cNvSpPr>
              <a:spLocks noChangeShapeType="1"/>
            </p:cNvSpPr>
            <p:nvPr/>
          </p:nvSpPr>
          <p:spPr bwMode="auto">
            <a:xfrm>
              <a:off x="5025" y="1914"/>
              <a:ext cx="59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2" name="Line 61">
              <a:extLst>
                <a:ext uri="{FF2B5EF4-FFF2-40B4-BE49-F238E27FC236}">
                  <a16:creationId xmlns:a16="http://schemas.microsoft.com/office/drawing/2014/main" id="{705537ED-657A-423D-9E1F-1BE231A4B2AE}"/>
                </a:ext>
              </a:extLst>
            </p:cNvPr>
            <p:cNvSpPr>
              <a:spLocks noChangeShapeType="1"/>
            </p:cNvSpPr>
            <p:nvPr/>
          </p:nvSpPr>
          <p:spPr bwMode="auto">
            <a:xfrm>
              <a:off x="5025" y="2547"/>
              <a:ext cx="59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3" name="Line 62">
              <a:extLst>
                <a:ext uri="{FF2B5EF4-FFF2-40B4-BE49-F238E27FC236}">
                  <a16:creationId xmlns:a16="http://schemas.microsoft.com/office/drawing/2014/main" id="{4CD21042-02C4-4645-9662-E6A97F3DBAC3}"/>
                </a:ext>
              </a:extLst>
            </p:cNvPr>
            <p:cNvSpPr>
              <a:spLocks noChangeShapeType="1"/>
            </p:cNvSpPr>
            <p:nvPr/>
          </p:nvSpPr>
          <p:spPr bwMode="auto">
            <a:xfrm>
              <a:off x="5025" y="2950"/>
              <a:ext cx="59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4" name="Line 63">
              <a:extLst>
                <a:ext uri="{FF2B5EF4-FFF2-40B4-BE49-F238E27FC236}">
                  <a16:creationId xmlns:a16="http://schemas.microsoft.com/office/drawing/2014/main" id="{FBB88A6E-067D-4E07-B5E0-5C397BA65E52}"/>
                </a:ext>
              </a:extLst>
            </p:cNvPr>
            <p:cNvSpPr>
              <a:spLocks noChangeShapeType="1"/>
            </p:cNvSpPr>
            <p:nvPr/>
          </p:nvSpPr>
          <p:spPr bwMode="auto">
            <a:xfrm>
              <a:off x="4482" y="2950"/>
              <a:ext cx="543"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5" name="Line 64">
              <a:extLst>
                <a:ext uri="{FF2B5EF4-FFF2-40B4-BE49-F238E27FC236}">
                  <a16:creationId xmlns:a16="http://schemas.microsoft.com/office/drawing/2014/main" id="{E5D6BDB4-E180-4136-9031-B6EAFFCB09B6}"/>
                </a:ext>
              </a:extLst>
            </p:cNvPr>
            <p:cNvSpPr>
              <a:spLocks noChangeShapeType="1"/>
            </p:cNvSpPr>
            <p:nvPr/>
          </p:nvSpPr>
          <p:spPr bwMode="auto">
            <a:xfrm>
              <a:off x="4482" y="1914"/>
              <a:ext cx="543"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6" name="Line 65">
              <a:extLst>
                <a:ext uri="{FF2B5EF4-FFF2-40B4-BE49-F238E27FC236}">
                  <a16:creationId xmlns:a16="http://schemas.microsoft.com/office/drawing/2014/main" id="{565A35B2-2F7E-4E45-92F7-EA9A4B204455}"/>
                </a:ext>
              </a:extLst>
            </p:cNvPr>
            <p:cNvSpPr>
              <a:spLocks noChangeShapeType="1"/>
            </p:cNvSpPr>
            <p:nvPr/>
          </p:nvSpPr>
          <p:spPr bwMode="auto">
            <a:xfrm>
              <a:off x="2089" y="2317"/>
              <a:ext cx="239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7" name="Line 66">
              <a:extLst>
                <a:ext uri="{FF2B5EF4-FFF2-40B4-BE49-F238E27FC236}">
                  <a16:creationId xmlns:a16="http://schemas.microsoft.com/office/drawing/2014/main" id="{C2C44087-C942-45C4-8D32-7CB4BD4F0BD1}"/>
                </a:ext>
              </a:extLst>
            </p:cNvPr>
            <p:cNvSpPr>
              <a:spLocks noChangeShapeType="1"/>
            </p:cNvSpPr>
            <p:nvPr/>
          </p:nvSpPr>
          <p:spPr bwMode="auto">
            <a:xfrm>
              <a:off x="2089" y="816"/>
              <a:ext cx="62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8" name="Line 67">
              <a:extLst>
                <a:ext uri="{FF2B5EF4-FFF2-40B4-BE49-F238E27FC236}">
                  <a16:creationId xmlns:a16="http://schemas.microsoft.com/office/drawing/2014/main" id="{D0483D8B-C74B-4C5B-83F8-691D90AE01F9}"/>
                </a:ext>
              </a:extLst>
            </p:cNvPr>
            <p:cNvSpPr>
              <a:spLocks noChangeShapeType="1"/>
            </p:cNvSpPr>
            <p:nvPr/>
          </p:nvSpPr>
          <p:spPr bwMode="auto">
            <a:xfrm>
              <a:off x="144" y="3553"/>
              <a:ext cx="2567"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4999" name="Line 68">
              <a:extLst>
                <a:ext uri="{FF2B5EF4-FFF2-40B4-BE49-F238E27FC236}">
                  <a16:creationId xmlns:a16="http://schemas.microsoft.com/office/drawing/2014/main" id="{6E6DF0B2-0858-417E-BD7C-F9C89702F739}"/>
                </a:ext>
              </a:extLst>
            </p:cNvPr>
            <p:cNvSpPr>
              <a:spLocks noChangeShapeType="1"/>
            </p:cNvSpPr>
            <p:nvPr/>
          </p:nvSpPr>
          <p:spPr bwMode="auto">
            <a:xfrm>
              <a:off x="2711" y="816"/>
              <a:ext cx="0" cy="2737"/>
            </a:xfrm>
            <a:prstGeom prst="line">
              <a:avLst/>
            </a:prstGeom>
            <a:noFill/>
            <a:ln w="28575"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5000" name="Line 69">
              <a:extLst>
                <a:ext uri="{FF2B5EF4-FFF2-40B4-BE49-F238E27FC236}">
                  <a16:creationId xmlns:a16="http://schemas.microsoft.com/office/drawing/2014/main" id="{4FE39D42-020C-433A-BB3E-23D8BF13F41F}"/>
                </a:ext>
              </a:extLst>
            </p:cNvPr>
            <p:cNvSpPr>
              <a:spLocks noChangeShapeType="1"/>
            </p:cNvSpPr>
            <p:nvPr/>
          </p:nvSpPr>
          <p:spPr bwMode="auto">
            <a:xfrm>
              <a:off x="5616" y="816"/>
              <a:ext cx="0" cy="2737"/>
            </a:xfrm>
            <a:prstGeom prst="line">
              <a:avLst/>
            </a:prstGeom>
            <a:noFill/>
            <a:ln w="28575"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125001" name="Line 70">
              <a:extLst>
                <a:ext uri="{FF2B5EF4-FFF2-40B4-BE49-F238E27FC236}">
                  <a16:creationId xmlns:a16="http://schemas.microsoft.com/office/drawing/2014/main" id="{79A150FA-477E-45F0-842C-F12A1E348254}"/>
                </a:ext>
              </a:extLst>
            </p:cNvPr>
            <p:cNvSpPr>
              <a:spLocks noChangeShapeType="1"/>
            </p:cNvSpPr>
            <p:nvPr/>
          </p:nvSpPr>
          <p:spPr bwMode="auto">
            <a:xfrm>
              <a:off x="2711" y="3553"/>
              <a:ext cx="2905" cy="0"/>
            </a:xfrm>
            <a:prstGeom prst="line">
              <a:avLst/>
            </a:prstGeom>
            <a:noFill/>
            <a:ln w="28575" cap="sq">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sp>
        <p:nvSpPr>
          <p:cNvPr id="124932" name="Text Box 71">
            <a:extLst>
              <a:ext uri="{FF2B5EF4-FFF2-40B4-BE49-F238E27FC236}">
                <a16:creationId xmlns:a16="http://schemas.microsoft.com/office/drawing/2014/main" id="{2E67ACD3-D365-4577-8C55-71D29C5E0110}"/>
              </a:ext>
            </a:extLst>
          </p:cNvPr>
          <p:cNvSpPr txBox="1">
            <a:spLocks noChangeArrowheads="1"/>
          </p:cNvSpPr>
          <p:nvPr/>
        </p:nvSpPr>
        <p:spPr bwMode="auto">
          <a:xfrm>
            <a:off x="7772400" y="5715000"/>
            <a:ext cx="1146175" cy="31432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a:solidFill>
                  <a:srgbClr val="FF3300"/>
                </a:solidFill>
                <a:latin typeface="Helvetica" panose="020B0604020202020204" pitchFamily="34" charset="0"/>
              </a:rPr>
              <a:t>P &lt; 0.05</a:t>
            </a:r>
            <a:endParaRPr lang="en-US" altLang="it-IT" sz="2000">
              <a:solidFill>
                <a:schemeClr val="accent1"/>
              </a:solidFill>
              <a:latin typeface="Helvetica" panose="020B0604020202020204" pitchFamily="34" charset="0"/>
            </a:endParaRPr>
          </a:p>
        </p:txBody>
      </p:sp>
      <p:sp>
        <p:nvSpPr>
          <p:cNvPr id="124933" name="Text Box 72">
            <a:extLst>
              <a:ext uri="{FF2B5EF4-FFF2-40B4-BE49-F238E27FC236}">
                <a16:creationId xmlns:a16="http://schemas.microsoft.com/office/drawing/2014/main" id="{D1B39F85-6454-4F0C-9DD3-63F7BFDC73F2}"/>
              </a:ext>
            </a:extLst>
          </p:cNvPr>
          <p:cNvSpPr txBox="1">
            <a:spLocks noChangeArrowheads="1"/>
          </p:cNvSpPr>
          <p:nvPr/>
        </p:nvSpPr>
        <p:spPr bwMode="auto">
          <a:xfrm>
            <a:off x="5475288" y="5715000"/>
            <a:ext cx="19923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600">
                <a:solidFill>
                  <a:schemeClr val="bg1"/>
                </a:solidFill>
                <a:latin typeface="Tahoma" panose="020B0604030504040204" pitchFamily="34" charset="0"/>
              </a:rPr>
              <a:t>* Includes MIRACLE</a:t>
            </a:r>
          </a:p>
        </p:txBody>
      </p:sp>
      <p:sp>
        <p:nvSpPr>
          <p:cNvPr id="124934" name="Text Box 73">
            <a:extLst>
              <a:ext uri="{FF2B5EF4-FFF2-40B4-BE49-F238E27FC236}">
                <a16:creationId xmlns:a16="http://schemas.microsoft.com/office/drawing/2014/main" id="{90E303A5-88F2-4B9C-A7AC-703440D33DA6}"/>
              </a:ext>
            </a:extLst>
          </p:cNvPr>
          <p:cNvSpPr txBox="1">
            <a:spLocks noChangeArrowheads="1"/>
          </p:cNvSpPr>
          <p:nvPr/>
        </p:nvSpPr>
        <p:spPr bwMode="auto">
          <a:xfrm>
            <a:off x="76200" y="5730875"/>
            <a:ext cx="3933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a:latin typeface="Tahoma" panose="020B0604030504040204" pitchFamily="34" charset="0"/>
              </a:rPr>
              <a:t> </a:t>
            </a:r>
            <a:r>
              <a:rPr lang="en-US" altLang="it-IT" sz="1200">
                <a:solidFill>
                  <a:schemeClr val="bg1"/>
                </a:solidFill>
                <a:latin typeface="Tahoma" panose="020B0604030504040204" pitchFamily="34" charset="0"/>
              </a:rPr>
              <a:t>1. Bristow MR, et al. ACC 2003 </a:t>
            </a:r>
            <a:r>
              <a:rPr lang="en-US" altLang="it-IT" sz="1200">
                <a:solidFill>
                  <a:schemeClr val="bg1"/>
                </a:solidFill>
                <a:latin typeface="Tahoma" panose="020B0604030504040204" pitchFamily="34" charset="0"/>
                <a:cs typeface="Times New Roman" panose="02020603050405020304" pitchFamily="18" charset="0"/>
              </a:rPr>
              <a:t>Presentation accessed </a:t>
            </a:r>
          </a:p>
          <a:p>
            <a:r>
              <a:rPr lang="en-US" altLang="it-IT" sz="1200">
                <a:solidFill>
                  <a:schemeClr val="bg1"/>
                </a:solidFill>
                <a:latin typeface="Tahoma" panose="020B0604030504040204" pitchFamily="34" charset="0"/>
                <a:cs typeface="Times New Roman" panose="02020603050405020304" pitchFamily="18" charset="0"/>
              </a:rPr>
              <a:t>     at www.uchsc.edu/cvi on April 18, 2003</a:t>
            </a:r>
            <a:r>
              <a:rPr lang="en-US" altLang="it-IT" sz="1200">
                <a:solidFill>
                  <a:schemeClr val="bg1"/>
                </a:solidFill>
                <a:latin typeface="Tahoma" panose="020B0604030504040204" pitchFamily="34" charset="0"/>
              </a:rPr>
              <a:t> </a:t>
            </a:r>
          </a:p>
          <a:p>
            <a:r>
              <a:rPr lang="en-US" altLang="it-IT" sz="1200">
                <a:solidFill>
                  <a:schemeClr val="bg1"/>
                </a:solidFill>
                <a:latin typeface="Tahoma" panose="020B0604030504040204" pitchFamily="34" charset="0"/>
              </a:rPr>
              <a:t> 2. </a:t>
            </a:r>
            <a:r>
              <a:rPr lang="en-US" altLang="it-IT" sz="1200">
                <a:solidFill>
                  <a:schemeClr val="bg1"/>
                </a:solidFill>
                <a:latin typeface="Tahoma" panose="020B0604030504040204" pitchFamily="34" charset="0"/>
                <a:cs typeface="Times New Roman" panose="02020603050405020304" pitchFamily="18" charset="0"/>
              </a:rPr>
              <a:t>Abraham WT, et al. </a:t>
            </a:r>
            <a:r>
              <a:rPr lang="en-US" altLang="it-IT" sz="1200" i="1">
                <a:solidFill>
                  <a:schemeClr val="bg1"/>
                </a:solidFill>
                <a:latin typeface="Tahoma" panose="020B0604030504040204" pitchFamily="34" charset="0"/>
                <a:cs typeface="Times New Roman" panose="02020603050405020304" pitchFamily="18" charset="0"/>
              </a:rPr>
              <a:t>N Engl J Med</a:t>
            </a:r>
            <a:r>
              <a:rPr lang="en-US" altLang="it-IT" sz="1200">
                <a:solidFill>
                  <a:schemeClr val="bg1"/>
                </a:solidFill>
                <a:latin typeface="Tahoma" panose="020B0604030504040204" pitchFamily="34" charset="0"/>
                <a:cs typeface="Times New Roman" panose="02020603050405020304" pitchFamily="18" charset="0"/>
              </a:rPr>
              <a:t> 2002;346:1845-53</a:t>
            </a:r>
          </a:p>
          <a:p>
            <a:r>
              <a:rPr lang="en-US" altLang="it-IT" sz="1200">
                <a:solidFill>
                  <a:schemeClr val="bg1"/>
                </a:solidFill>
                <a:latin typeface="Tahoma" panose="020B0604030504040204" pitchFamily="34" charset="0"/>
                <a:cs typeface="Times New Roman" panose="02020603050405020304" pitchFamily="18" charset="0"/>
              </a:rPr>
              <a:t> 3. Bradley DJ, et al. </a:t>
            </a:r>
            <a:r>
              <a:rPr lang="en-US" altLang="it-IT" sz="1200" i="1">
                <a:solidFill>
                  <a:schemeClr val="bg1"/>
                </a:solidFill>
                <a:latin typeface="Tahoma" panose="020B0604030504040204" pitchFamily="34" charset="0"/>
                <a:cs typeface="Times New Roman" panose="02020603050405020304" pitchFamily="18" charset="0"/>
              </a:rPr>
              <a:t>JAMA </a:t>
            </a:r>
            <a:r>
              <a:rPr lang="en-US" altLang="it-IT" sz="1200">
                <a:solidFill>
                  <a:schemeClr val="bg1"/>
                </a:solidFill>
                <a:latin typeface="Tahoma" panose="020B0604030504040204" pitchFamily="34" charset="0"/>
                <a:cs typeface="Times New Roman" panose="02020603050405020304" pitchFamily="18" charset="0"/>
              </a:rPr>
              <a:t>2003;289:730-740 </a:t>
            </a:r>
            <a:r>
              <a:rPr lang="en-US" altLang="it-IT" sz="1200">
                <a:solidFill>
                  <a:schemeClr val="bg1"/>
                </a:solidFill>
                <a:latin typeface="Tahoma" panose="020B0604030504040204" pitchFamily="34" charset="0"/>
              </a:rPr>
              <a:t> </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02914" name="Rectangle 3074">
            <a:extLst>
              <a:ext uri="{FF2B5EF4-FFF2-40B4-BE49-F238E27FC236}">
                <a16:creationId xmlns:a16="http://schemas.microsoft.com/office/drawing/2014/main" id="{C0657BC4-0E79-4947-82A7-4BCB72F3236E}"/>
              </a:ext>
            </a:extLst>
          </p:cNvPr>
          <p:cNvSpPr>
            <a:spLocks noChangeArrowheads="1"/>
          </p:cNvSpPr>
          <p:nvPr/>
        </p:nvSpPr>
        <p:spPr bwMode="auto">
          <a:xfrm>
            <a:off x="1847850" y="241300"/>
            <a:ext cx="5180013" cy="38100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it-IT" altLang="it-IT" sz="3200">
                <a:solidFill>
                  <a:srgbClr val="FFFF00"/>
                </a:solidFill>
                <a:effectLst>
                  <a:outerShdw blurRad="38100" dist="38100" dir="2700000" algn="tl">
                    <a:srgbClr val="000000"/>
                  </a:outerShdw>
                </a:effectLst>
                <a:latin typeface="Tempus Sans ITC" panose="04020404030D07020202" pitchFamily="82" charset="0"/>
              </a:rPr>
              <a:t>Resincronizzazione ventricolare</a:t>
            </a:r>
          </a:p>
        </p:txBody>
      </p:sp>
      <p:sp>
        <p:nvSpPr>
          <p:cNvPr id="126979" name="Rectangle 3075">
            <a:extLst>
              <a:ext uri="{FF2B5EF4-FFF2-40B4-BE49-F238E27FC236}">
                <a16:creationId xmlns:a16="http://schemas.microsoft.com/office/drawing/2014/main" id="{CF7F7DF2-7320-4019-85B9-D3BC282D5E1B}"/>
              </a:ext>
            </a:extLst>
          </p:cNvPr>
          <p:cNvSpPr>
            <a:spLocks noChangeArrowheads="1"/>
          </p:cNvSpPr>
          <p:nvPr/>
        </p:nvSpPr>
        <p:spPr bwMode="auto">
          <a:xfrm>
            <a:off x="635000" y="2290763"/>
            <a:ext cx="1828800" cy="381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b="1">
              <a:solidFill>
                <a:srgbClr val="FFFFFF"/>
              </a:solidFill>
            </a:endParaRPr>
          </a:p>
        </p:txBody>
      </p:sp>
      <p:sp>
        <p:nvSpPr>
          <p:cNvPr id="126980" name="Rectangle 3076">
            <a:extLst>
              <a:ext uri="{FF2B5EF4-FFF2-40B4-BE49-F238E27FC236}">
                <a16:creationId xmlns:a16="http://schemas.microsoft.com/office/drawing/2014/main" id="{C6B86807-9710-4447-BC59-91B764B12F4E}"/>
              </a:ext>
            </a:extLst>
          </p:cNvPr>
          <p:cNvSpPr>
            <a:spLocks noChangeArrowheads="1"/>
          </p:cNvSpPr>
          <p:nvPr/>
        </p:nvSpPr>
        <p:spPr bwMode="auto">
          <a:xfrm>
            <a:off x="5892800" y="4452938"/>
            <a:ext cx="1828800" cy="401637"/>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a:solidFill>
                  <a:srgbClr val="FFFFFF"/>
                </a:solidFill>
                <a:latin typeface="Tempus Sans ITC" panose="04020404030D07020202" pitchFamily="82" charset="0"/>
              </a:rPr>
              <a:t>Bio-molecolare</a:t>
            </a:r>
          </a:p>
        </p:txBody>
      </p:sp>
      <p:sp>
        <p:nvSpPr>
          <p:cNvPr id="126981" name="Rectangle 3077">
            <a:extLst>
              <a:ext uri="{FF2B5EF4-FFF2-40B4-BE49-F238E27FC236}">
                <a16:creationId xmlns:a16="http://schemas.microsoft.com/office/drawing/2014/main" id="{8E969051-85FF-44AA-9901-F17CBB338F7A}"/>
              </a:ext>
            </a:extLst>
          </p:cNvPr>
          <p:cNvSpPr>
            <a:spLocks noChangeArrowheads="1"/>
          </p:cNvSpPr>
          <p:nvPr/>
        </p:nvSpPr>
        <p:spPr bwMode="auto">
          <a:xfrm>
            <a:off x="3836988" y="5719763"/>
            <a:ext cx="1566862" cy="381000"/>
          </a:xfrm>
          <a:prstGeom prst="rect">
            <a:avLst/>
          </a:prstGeom>
          <a:noFill/>
          <a:ln>
            <a:noFill/>
          </a:ln>
          <a:effectLst/>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it-IT" altLang="it-IT" b="1">
                <a:solidFill>
                  <a:srgbClr val="FF9900"/>
                </a:solidFill>
                <a:latin typeface="Tempus Sans ITC" panose="04020404030D07020202" pitchFamily="82" charset="0"/>
              </a:rPr>
              <a:t>QOL </a:t>
            </a:r>
          </a:p>
          <a:p>
            <a:pPr>
              <a:buFontTx/>
              <a:buChar char="•"/>
            </a:pPr>
            <a:r>
              <a:rPr lang="it-IT" altLang="it-IT" b="1">
                <a:solidFill>
                  <a:srgbClr val="FF9900"/>
                </a:solidFill>
                <a:latin typeface="Tempus Sans ITC" panose="04020404030D07020202" pitchFamily="82" charset="0"/>
              </a:rPr>
              <a:t>6 mn WT</a:t>
            </a:r>
          </a:p>
          <a:p>
            <a:pPr>
              <a:buFontTx/>
              <a:buChar char="•"/>
            </a:pPr>
            <a:r>
              <a:rPr lang="it-IT" altLang="it-IT" b="1">
                <a:solidFill>
                  <a:srgbClr val="FF9900"/>
                </a:solidFill>
                <a:latin typeface="Tempus Sans ITC" panose="04020404030D07020202" pitchFamily="82" charset="0"/>
              </a:rPr>
              <a:t>Classi NYHA</a:t>
            </a:r>
          </a:p>
          <a:p>
            <a:pPr>
              <a:buFontTx/>
              <a:buChar char="•"/>
            </a:pPr>
            <a:r>
              <a:rPr lang="it-IT" altLang="it-IT" b="1">
                <a:solidFill>
                  <a:srgbClr val="FF9900"/>
                </a:solidFill>
                <a:latin typeface="Tempus Sans ITC" panose="04020404030D07020202" pitchFamily="82" charset="0"/>
              </a:rPr>
              <a:t>Sopravvivenza</a:t>
            </a:r>
          </a:p>
        </p:txBody>
      </p:sp>
      <p:sp>
        <p:nvSpPr>
          <p:cNvPr id="1702918" name="Rectangle 3078">
            <a:extLst>
              <a:ext uri="{FF2B5EF4-FFF2-40B4-BE49-F238E27FC236}">
                <a16:creationId xmlns:a16="http://schemas.microsoft.com/office/drawing/2014/main" id="{DE26DD80-2023-4F0B-BDB1-C3F43E1B5E50}"/>
              </a:ext>
            </a:extLst>
          </p:cNvPr>
          <p:cNvSpPr>
            <a:spLocks noChangeArrowheads="1"/>
          </p:cNvSpPr>
          <p:nvPr/>
        </p:nvSpPr>
        <p:spPr bwMode="auto">
          <a:xfrm>
            <a:off x="1819275" y="2870200"/>
            <a:ext cx="1828800" cy="3810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it-IT" altLang="it-IT">
              <a:solidFill>
                <a:srgbClr val="FFFFFF"/>
              </a:solidFill>
              <a:effectLst>
                <a:outerShdw blurRad="38100" dist="38100" dir="2700000" algn="tl">
                  <a:srgbClr val="000000"/>
                </a:outerShdw>
              </a:effectLst>
            </a:endParaRPr>
          </a:p>
          <a:p>
            <a:pPr algn="ctr">
              <a:defRPr/>
            </a:pPr>
            <a:endParaRPr lang="it-IT" altLang="it-IT">
              <a:solidFill>
                <a:srgbClr val="FFFFFF"/>
              </a:solidFill>
              <a:effectLst>
                <a:outerShdw blurRad="38100" dist="38100" dir="2700000" algn="tl">
                  <a:srgbClr val="000000"/>
                </a:outerShdw>
              </a:effectLst>
            </a:endParaRPr>
          </a:p>
          <a:p>
            <a:pPr algn="ctr">
              <a:defRPr/>
            </a:pPr>
            <a:endParaRPr lang="it-IT" altLang="it-IT">
              <a:solidFill>
                <a:srgbClr val="FFFFFF"/>
              </a:solidFill>
              <a:effectLst>
                <a:outerShdw blurRad="38100" dist="38100" dir="2700000" algn="tl">
                  <a:srgbClr val="000000"/>
                </a:outerShdw>
              </a:effectLst>
            </a:endParaRPr>
          </a:p>
          <a:p>
            <a:pPr algn="ctr">
              <a:defRPr/>
            </a:pPr>
            <a:endParaRPr lang="it-IT" altLang="it-IT">
              <a:solidFill>
                <a:srgbClr val="FFFFFF"/>
              </a:solidFill>
              <a:effectLst>
                <a:outerShdw blurRad="38100" dist="38100" dir="2700000" algn="tl">
                  <a:srgbClr val="000000"/>
                </a:outerShdw>
              </a:effectLst>
            </a:endParaRPr>
          </a:p>
          <a:p>
            <a:pPr algn="ctr">
              <a:defRPr/>
            </a:pPr>
            <a:endParaRPr lang="it-IT" altLang="it-IT">
              <a:solidFill>
                <a:srgbClr val="FFFFFF"/>
              </a:solidFill>
              <a:effectLst>
                <a:outerShdw blurRad="38100" dist="38100" dir="2700000" algn="tl">
                  <a:srgbClr val="000000"/>
                </a:outerShdw>
              </a:effectLst>
            </a:endParaRPr>
          </a:p>
          <a:p>
            <a:pPr algn="ctr">
              <a:defRPr/>
            </a:pPr>
            <a:endParaRPr lang="it-IT" altLang="it-IT">
              <a:solidFill>
                <a:srgbClr val="FFFFFF"/>
              </a:solidFill>
              <a:effectLst>
                <a:outerShdw blurRad="38100" dist="38100" dir="2700000" algn="tl">
                  <a:srgbClr val="000000"/>
                </a:outerShdw>
              </a:effectLst>
            </a:endParaRPr>
          </a:p>
          <a:p>
            <a:pPr algn="ctr">
              <a:defRPr/>
            </a:pPr>
            <a:r>
              <a:rPr lang="it-IT" altLang="it-IT">
                <a:solidFill>
                  <a:srgbClr val="FFFFFF"/>
                </a:solidFill>
                <a:effectLst>
                  <a:outerShdw blurRad="38100" dist="38100" dir="2700000" algn="tl">
                    <a:srgbClr val="000000"/>
                  </a:outerShdw>
                </a:effectLst>
                <a:latin typeface="Tempus Sans ITC" panose="04020404030D07020202" pitchFamily="82" charset="0"/>
              </a:rPr>
              <a:t>Rimodellamento </a:t>
            </a:r>
          </a:p>
          <a:p>
            <a:pPr algn="ctr">
              <a:defRPr/>
            </a:pPr>
            <a:r>
              <a:rPr lang="it-IT" altLang="it-IT">
                <a:solidFill>
                  <a:srgbClr val="FFFFFF"/>
                </a:solidFill>
                <a:effectLst>
                  <a:outerShdw blurRad="38100" dist="38100" dir="2700000" algn="tl">
                    <a:srgbClr val="000000"/>
                  </a:outerShdw>
                </a:effectLst>
                <a:latin typeface="Tempus Sans ITC" panose="04020404030D07020202" pitchFamily="82" charset="0"/>
              </a:rPr>
              <a:t>anatomico</a:t>
            </a:r>
          </a:p>
        </p:txBody>
      </p:sp>
      <p:sp>
        <p:nvSpPr>
          <p:cNvPr id="126983" name="Line 3079">
            <a:extLst>
              <a:ext uri="{FF2B5EF4-FFF2-40B4-BE49-F238E27FC236}">
                <a16:creationId xmlns:a16="http://schemas.microsoft.com/office/drawing/2014/main" id="{88D02C29-CD69-4C77-85F5-10F65157693C}"/>
              </a:ext>
            </a:extLst>
          </p:cNvPr>
          <p:cNvSpPr>
            <a:spLocks noChangeShapeType="1"/>
          </p:cNvSpPr>
          <p:nvPr/>
        </p:nvSpPr>
        <p:spPr bwMode="auto">
          <a:xfrm rot="846446" flipH="1">
            <a:off x="2173288" y="608013"/>
            <a:ext cx="441325" cy="1255712"/>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84" name="Line 3080">
            <a:extLst>
              <a:ext uri="{FF2B5EF4-FFF2-40B4-BE49-F238E27FC236}">
                <a16:creationId xmlns:a16="http://schemas.microsoft.com/office/drawing/2014/main" id="{7776AF7B-E55A-4631-9ACD-D5CB418E6C87}"/>
              </a:ext>
            </a:extLst>
          </p:cNvPr>
          <p:cNvSpPr>
            <a:spLocks noChangeShapeType="1"/>
          </p:cNvSpPr>
          <p:nvPr/>
        </p:nvSpPr>
        <p:spPr bwMode="auto">
          <a:xfrm rot="7520096" flipV="1">
            <a:off x="4043363" y="3060700"/>
            <a:ext cx="914400" cy="641350"/>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85" name="Line 3081">
            <a:extLst>
              <a:ext uri="{FF2B5EF4-FFF2-40B4-BE49-F238E27FC236}">
                <a16:creationId xmlns:a16="http://schemas.microsoft.com/office/drawing/2014/main" id="{F1B0567F-1090-427E-9EE7-D4603D59A533}"/>
              </a:ext>
            </a:extLst>
          </p:cNvPr>
          <p:cNvSpPr>
            <a:spLocks noChangeShapeType="1"/>
          </p:cNvSpPr>
          <p:nvPr/>
        </p:nvSpPr>
        <p:spPr bwMode="auto">
          <a:xfrm rot="420129">
            <a:off x="5811838" y="785813"/>
            <a:ext cx="896937" cy="968375"/>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86" name="Line 3082">
            <a:extLst>
              <a:ext uri="{FF2B5EF4-FFF2-40B4-BE49-F238E27FC236}">
                <a16:creationId xmlns:a16="http://schemas.microsoft.com/office/drawing/2014/main" id="{C3E45F36-C788-4E71-B3B5-F7B105B4E126}"/>
              </a:ext>
            </a:extLst>
          </p:cNvPr>
          <p:cNvSpPr>
            <a:spLocks noChangeShapeType="1"/>
          </p:cNvSpPr>
          <p:nvPr/>
        </p:nvSpPr>
        <p:spPr bwMode="auto">
          <a:xfrm rot="1056737">
            <a:off x="2276475" y="5467350"/>
            <a:ext cx="860425" cy="619125"/>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87" name="Line 3083">
            <a:extLst>
              <a:ext uri="{FF2B5EF4-FFF2-40B4-BE49-F238E27FC236}">
                <a16:creationId xmlns:a16="http://schemas.microsoft.com/office/drawing/2014/main" id="{F4DBAD5F-0E4D-4CA7-9F02-ABFD80C7F07A}"/>
              </a:ext>
            </a:extLst>
          </p:cNvPr>
          <p:cNvSpPr>
            <a:spLocks noChangeShapeType="1"/>
          </p:cNvSpPr>
          <p:nvPr/>
        </p:nvSpPr>
        <p:spPr bwMode="auto">
          <a:xfrm rot="6186579">
            <a:off x="6507163" y="5429250"/>
            <a:ext cx="833438" cy="598487"/>
          </a:xfrm>
          <a:prstGeom prst="line">
            <a:avLst/>
          </a:prstGeom>
          <a:noFill/>
          <a:ln w="1016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88" name="Line 3084">
            <a:extLst>
              <a:ext uri="{FF2B5EF4-FFF2-40B4-BE49-F238E27FC236}">
                <a16:creationId xmlns:a16="http://schemas.microsoft.com/office/drawing/2014/main" id="{C00F99A2-5EB0-49C2-ABD9-A221C8415589}"/>
              </a:ext>
            </a:extLst>
          </p:cNvPr>
          <p:cNvSpPr>
            <a:spLocks noChangeShapeType="1"/>
          </p:cNvSpPr>
          <p:nvPr/>
        </p:nvSpPr>
        <p:spPr bwMode="auto">
          <a:xfrm rot="20697740" flipH="1">
            <a:off x="2005013" y="2735263"/>
            <a:ext cx="255587" cy="860425"/>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89" name="Rectangle 3085">
            <a:extLst>
              <a:ext uri="{FF2B5EF4-FFF2-40B4-BE49-F238E27FC236}">
                <a16:creationId xmlns:a16="http://schemas.microsoft.com/office/drawing/2014/main" id="{76989CC6-5A67-4584-92CB-4E76F045517D}"/>
              </a:ext>
            </a:extLst>
          </p:cNvPr>
          <p:cNvSpPr>
            <a:spLocks noChangeArrowheads="1"/>
          </p:cNvSpPr>
          <p:nvPr/>
        </p:nvSpPr>
        <p:spPr bwMode="auto">
          <a:xfrm>
            <a:off x="346075" y="1800225"/>
            <a:ext cx="2409825"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rgbClr val="FFFFFF"/>
                </a:solidFill>
                <a:latin typeface="Tempus Sans ITC" panose="04020404030D07020202" pitchFamily="82" charset="0"/>
              </a:rPr>
              <a:t>Rimodellamento </a:t>
            </a:r>
          </a:p>
          <a:p>
            <a:pPr algn="ctr">
              <a:lnSpc>
                <a:spcPct val="20000"/>
              </a:lnSpc>
              <a:spcBef>
                <a:spcPct val="50000"/>
              </a:spcBef>
            </a:pPr>
            <a:r>
              <a:rPr lang="it-IT" altLang="it-IT">
                <a:solidFill>
                  <a:srgbClr val="FFFFFF"/>
                </a:solidFill>
                <a:latin typeface="Tempus Sans ITC" panose="04020404030D07020202" pitchFamily="82" charset="0"/>
              </a:rPr>
              <a:t>elettrico</a:t>
            </a:r>
          </a:p>
        </p:txBody>
      </p:sp>
      <p:sp>
        <p:nvSpPr>
          <p:cNvPr id="126990" name="Line 3086">
            <a:extLst>
              <a:ext uri="{FF2B5EF4-FFF2-40B4-BE49-F238E27FC236}">
                <a16:creationId xmlns:a16="http://schemas.microsoft.com/office/drawing/2014/main" id="{D9E8A193-128F-4792-AB29-92810B3C030C}"/>
              </a:ext>
            </a:extLst>
          </p:cNvPr>
          <p:cNvSpPr>
            <a:spLocks noChangeShapeType="1"/>
          </p:cNvSpPr>
          <p:nvPr/>
        </p:nvSpPr>
        <p:spPr bwMode="auto">
          <a:xfrm rot="7520096" flipV="1">
            <a:off x="6218238" y="3006725"/>
            <a:ext cx="914400" cy="641350"/>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702927" name="Rectangle 3087">
            <a:extLst>
              <a:ext uri="{FF2B5EF4-FFF2-40B4-BE49-F238E27FC236}">
                <a16:creationId xmlns:a16="http://schemas.microsoft.com/office/drawing/2014/main" id="{2AFD267C-8B1F-46E5-B505-CA74BAD23DFD}"/>
              </a:ext>
            </a:extLst>
          </p:cNvPr>
          <p:cNvSpPr>
            <a:spLocks noChangeArrowheads="1"/>
          </p:cNvSpPr>
          <p:nvPr/>
        </p:nvSpPr>
        <p:spPr bwMode="auto">
          <a:xfrm>
            <a:off x="3270250" y="4191000"/>
            <a:ext cx="2592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it-IT" altLang="it-IT">
                <a:solidFill>
                  <a:schemeClr val="bg1"/>
                </a:solidFill>
                <a:effectLst>
                  <a:outerShdw blurRad="38100" dist="38100" dir="2700000" algn="tl">
                    <a:srgbClr val="000000"/>
                  </a:outerShdw>
                </a:effectLst>
                <a:latin typeface="Tempus Sans ITC" panose="04020404030D07020202" pitchFamily="82" charset="0"/>
              </a:rPr>
              <a:t>neuro-ormonale</a:t>
            </a:r>
            <a:endParaRPr lang="it-IT" altLang="it-IT">
              <a:solidFill>
                <a:schemeClr val="bg1"/>
              </a:solidFill>
              <a:latin typeface="Tempus Sans ITC" panose="04020404030D07020202" pitchFamily="82" charset="0"/>
            </a:endParaRPr>
          </a:p>
        </p:txBody>
      </p:sp>
      <p:sp>
        <p:nvSpPr>
          <p:cNvPr id="126992" name="Rectangle 3088">
            <a:extLst>
              <a:ext uri="{FF2B5EF4-FFF2-40B4-BE49-F238E27FC236}">
                <a16:creationId xmlns:a16="http://schemas.microsoft.com/office/drawing/2014/main" id="{553D73D0-F2FA-4882-956E-C33A42754E73}"/>
              </a:ext>
            </a:extLst>
          </p:cNvPr>
          <p:cNvSpPr>
            <a:spLocks noChangeArrowheads="1"/>
          </p:cNvSpPr>
          <p:nvPr/>
        </p:nvSpPr>
        <p:spPr bwMode="auto">
          <a:xfrm>
            <a:off x="5337175" y="1736725"/>
            <a:ext cx="2892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rgbClr val="FFFFFF"/>
                </a:solidFill>
                <a:latin typeface="Tempus Sans ITC" panose="04020404030D07020202" pitchFamily="82" charset="0"/>
              </a:rPr>
              <a:t>Miglioramento emodinamico</a:t>
            </a:r>
          </a:p>
        </p:txBody>
      </p:sp>
      <p:sp>
        <p:nvSpPr>
          <p:cNvPr id="126993" name="Rectangle 3089">
            <a:extLst>
              <a:ext uri="{FF2B5EF4-FFF2-40B4-BE49-F238E27FC236}">
                <a16:creationId xmlns:a16="http://schemas.microsoft.com/office/drawing/2014/main" id="{C8E7BDA4-0E0E-4478-BD04-636606CDD674}"/>
              </a:ext>
            </a:extLst>
          </p:cNvPr>
          <p:cNvSpPr>
            <a:spLocks noChangeArrowheads="1"/>
          </p:cNvSpPr>
          <p:nvPr/>
        </p:nvSpPr>
        <p:spPr bwMode="auto">
          <a:xfrm>
            <a:off x="2797175" y="1698625"/>
            <a:ext cx="2892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a:solidFill>
                  <a:srgbClr val="FFFFFF"/>
                </a:solidFill>
                <a:latin typeface="Tempus Sans ITC" panose="04020404030D07020202" pitchFamily="82" charset="0"/>
              </a:rPr>
              <a:t>Miglioramento meccanico</a:t>
            </a:r>
          </a:p>
        </p:txBody>
      </p:sp>
      <p:sp>
        <p:nvSpPr>
          <p:cNvPr id="126994" name="Line 3090">
            <a:extLst>
              <a:ext uri="{FF2B5EF4-FFF2-40B4-BE49-F238E27FC236}">
                <a16:creationId xmlns:a16="http://schemas.microsoft.com/office/drawing/2014/main" id="{5BF30BDD-1594-4520-AFA0-F9A553F751D5}"/>
              </a:ext>
            </a:extLst>
          </p:cNvPr>
          <p:cNvSpPr>
            <a:spLocks noChangeShapeType="1"/>
          </p:cNvSpPr>
          <p:nvPr/>
        </p:nvSpPr>
        <p:spPr bwMode="auto">
          <a:xfrm rot="7520096" flipV="1">
            <a:off x="3738563" y="927100"/>
            <a:ext cx="914400" cy="641350"/>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95" name="Rectangle 3091">
            <a:extLst>
              <a:ext uri="{FF2B5EF4-FFF2-40B4-BE49-F238E27FC236}">
                <a16:creationId xmlns:a16="http://schemas.microsoft.com/office/drawing/2014/main" id="{AF032EB9-016B-4C2C-86C5-965EC6560737}"/>
              </a:ext>
            </a:extLst>
          </p:cNvPr>
          <p:cNvSpPr>
            <a:spLocks noChangeArrowheads="1"/>
          </p:cNvSpPr>
          <p:nvPr/>
        </p:nvSpPr>
        <p:spPr bwMode="auto">
          <a:xfrm>
            <a:off x="3213100" y="5156200"/>
            <a:ext cx="2997200" cy="1638300"/>
          </a:xfrm>
          <a:prstGeom prst="rect">
            <a:avLst/>
          </a:prstGeom>
          <a:noFill/>
          <a:ln w="12700">
            <a:solidFill>
              <a:srgbClr val="121B1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26996" name="Line 3092">
            <a:extLst>
              <a:ext uri="{FF2B5EF4-FFF2-40B4-BE49-F238E27FC236}">
                <a16:creationId xmlns:a16="http://schemas.microsoft.com/office/drawing/2014/main" id="{4AEC8C92-CC31-4271-8B8F-50BC7A8D5291}"/>
              </a:ext>
            </a:extLst>
          </p:cNvPr>
          <p:cNvSpPr>
            <a:spLocks noChangeShapeType="1"/>
          </p:cNvSpPr>
          <p:nvPr/>
        </p:nvSpPr>
        <p:spPr bwMode="auto">
          <a:xfrm rot="1056737">
            <a:off x="4443413" y="4654550"/>
            <a:ext cx="180975" cy="488950"/>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97" name="Line 3093">
            <a:extLst>
              <a:ext uri="{FF2B5EF4-FFF2-40B4-BE49-F238E27FC236}">
                <a16:creationId xmlns:a16="http://schemas.microsoft.com/office/drawing/2014/main" id="{81796E52-9814-4F2B-8AC9-0CFEE57FDAD3}"/>
              </a:ext>
            </a:extLst>
          </p:cNvPr>
          <p:cNvSpPr>
            <a:spLocks noChangeShapeType="1"/>
          </p:cNvSpPr>
          <p:nvPr/>
        </p:nvSpPr>
        <p:spPr bwMode="auto">
          <a:xfrm rot="7520096" flipV="1">
            <a:off x="5584825" y="2073275"/>
            <a:ext cx="444500" cy="2051050"/>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98" name="Line 3094">
            <a:extLst>
              <a:ext uri="{FF2B5EF4-FFF2-40B4-BE49-F238E27FC236}">
                <a16:creationId xmlns:a16="http://schemas.microsoft.com/office/drawing/2014/main" id="{0FDD1A19-E126-4268-BE55-F51D0686B03E}"/>
              </a:ext>
            </a:extLst>
          </p:cNvPr>
          <p:cNvSpPr>
            <a:spLocks noChangeShapeType="1"/>
          </p:cNvSpPr>
          <p:nvPr/>
        </p:nvSpPr>
        <p:spPr bwMode="auto">
          <a:xfrm rot="1199903" flipH="1">
            <a:off x="2727325" y="2101850"/>
            <a:ext cx="438150" cy="1800225"/>
          </a:xfrm>
          <a:prstGeom prst="line">
            <a:avLst/>
          </a:prstGeom>
          <a:noFill/>
          <a:ln w="762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
        <p:nvSpPr>
          <p:cNvPr id="126999" name="Line 3095">
            <a:extLst>
              <a:ext uri="{FF2B5EF4-FFF2-40B4-BE49-F238E27FC236}">
                <a16:creationId xmlns:a16="http://schemas.microsoft.com/office/drawing/2014/main" id="{5FF3A03D-4737-47AC-9BA1-6C1BA1F88FE9}"/>
              </a:ext>
            </a:extLst>
          </p:cNvPr>
          <p:cNvSpPr>
            <a:spLocks noChangeShapeType="1"/>
          </p:cNvSpPr>
          <p:nvPr/>
        </p:nvSpPr>
        <p:spPr bwMode="auto">
          <a:xfrm rot="18292463" flipV="1">
            <a:off x="3275013" y="5680075"/>
            <a:ext cx="552450" cy="412750"/>
          </a:xfrm>
          <a:prstGeom prst="line">
            <a:avLst/>
          </a:prstGeom>
          <a:noFill/>
          <a:ln w="101600">
            <a:solidFill>
              <a:srgbClr val="FF99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050">
            <a:extLst>
              <a:ext uri="{FF2B5EF4-FFF2-40B4-BE49-F238E27FC236}">
                <a16:creationId xmlns:a16="http://schemas.microsoft.com/office/drawing/2014/main" id="{048AEDEB-2A74-4AFF-983A-E4CEA705C381}"/>
              </a:ext>
            </a:extLst>
          </p:cNvPr>
          <p:cNvSpPr txBox="1">
            <a:spLocks noChangeArrowheads="1"/>
          </p:cNvSpPr>
          <p:nvPr/>
        </p:nvSpPr>
        <p:spPr bwMode="auto">
          <a:xfrm>
            <a:off x="1828800" y="1809750"/>
            <a:ext cx="5715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it-IT" altLang="it-IT" sz="3200">
                <a:solidFill>
                  <a:schemeClr val="bg1"/>
                </a:solidFill>
                <a:latin typeface="Tempus Sans ITC" panose="04020404030D07020202" pitchFamily="82" charset="0"/>
              </a:rPr>
              <a:t>Ma allora il problema dello terapia dello scompenso  e’ risolto?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a:extLst>
              <a:ext uri="{FF2B5EF4-FFF2-40B4-BE49-F238E27FC236}">
                <a16:creationId xmlns:a16="http://schemas.microsoft.com/office/drawing/2014/main" id="{3CE77BE4-BE12-4F44-93F4-D5EC5FB9805E}"/>
              </a:ext>
            </a:extLst>
          </p:cNvPr>
          <p:cNvSpPr txBox="1">
            <a:spLocks noChangeArrowheads="1"/>
          </p:cNvSpPr>
          <p:nvPr/>
        </p:nvSpPr>
        <p:spPr bwMode="auto">
          <a:xfrm>
            <a:off x="381000" y="365125"/>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it-IT" sz="4000" b="1">
                <a:solidFill>
                  <a:schemeClr val="bg1"/>
                </a:solidFill>
                <a:latin typeface="Tempus Sans ITC" panose="04020404030D07020202" pitchFamily="82" charset="0"/>
              </a:rPr>
              <a:t>Non-Responders</a:t>
            </a:r>
          </a:p>
        </p:txBody>
      </p:sp>
      <p:graphicFrame>
        <p:nvGraphicFramePr>
          <p:cNvPr id="131075" name="Object 3">
            <a:extLst>
              <a:ext uri="{FF2B5EF4-FFF2-40B4-BE49-F238E27FC236}">
                <a16:creationId xmlns:a16="http://schemas.microsoft.com/office/drawing/2014/main" id="{E973D86C-A576-4C80-BC01-8678C43A87E6}"/>
              </a:ext>
            </a:extLst>
          </p:cNvPr>
          <p:cNvGraphicFramePr>
            <a:graphicFrameLocks noChangeAspect="1"/>
          </p:cNvGraphicFramePr>
          <p:nvPr/>
        </p:nvGraphicFramePr>
        <p:xfrm>
          <a:off x="2971800" y="1528763"/>
          <a:ext cx="6019800" cy="4491037"/>
        </p:xfrm>
        <a:graphic>
          <a:graphicData uri="http://schemas.openxmlformats.org/presentationml/2006/ole">
            <mc:AlternateContent xmlns:mc="http://schemas.openxmlformats.org/markup-compatibility/2006">
              <mc:Choice xmlns:v="urn:schemas-microsoft-com:vml" Requires="v">
                <p:oleObj spid="_x0000_s131082" name="Slide" r:id="rId4" imgW="4549874" imgH="3394541" progId="PowerPoint.Slide.8">
                  <p:embed/>
                </p:oleObj>
              </mc:Choice>
              <mc:Fallback>
                <p:oleObj name="Slide" r:id="rId4" imgW="4549874" imgH="3394541"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528763"/>
                        <a:ext cx="6019800" cy="449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1076" name="Oval 4">
            <a:extLst>
              <a:ext uri="{FF2B5EF4-FFF2-40B4-BE49-F238E27FC236}">
                <a16:creationId xmlns:a16="http://schemas.microsoft.com/office/drawing/2014/main" id="{039F05CF-20CE-4A18-A03C-E1D4A79ABED9}"/>
              </a:ext>
            </a:extLst>
          </p:cNvPr>
          <p:cNvSpPr>
            <a:spLocks noChangeArrowheads="1"/>
          </p:cNvSpPr>
          <p:nvPr/>
        </p:nvSpPr>
        <p:spPr bwMode="auto">
          <a:xfrm>
            <a:off x="4851400" y="4191000"/>
            <a:ext cx="609600" cy="8382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1077" name="Oval 5">
            <a:extLst>
              <a:ext uri="{FF2B5EF4-FFF2-40B4-BE49-F238E27FC236}">
                <a16:creationId xmlns:a16="http://schemas.microsoft.com/office/drawing/2014/main" id="{4921A7DA-1787-4655-90CD-D860AFA08FC2}"/>
              </a:ext>
            </a:extLst>
          </p:cNvPr>
          <p:cNvSpPr>
            <a:spLocks noChangeArrowheads="1"/>
          </p:cNvSpPr>
          <p:nvPr/>
        </p:nvSpPr>
        <p:spPr bwMode="auto">
          <a:xfrm>
            <a:off x="6400800" y="4119563"/>
            <a:ext cx="609600" cy="838200"/>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1078" name="Text Box 6">
            <a:extLst>
              <a:ext uri="{FF2B5EF4-FFF2-40B4-BE49-F238E27FC236}">
                <a16:creationId xmlns:a16="http://schemas.microsoft.com/office/drawing/2014/main" id="{EBF26E78-968E-4FC2-A58B-992C78A71A14}"/>
              </a:ext>
            </a:extLst>
          </p:cNvPr>
          <p:cNvSpPr txBox="1">
            <a:spLocks noChangeArrowheads="1"/>
          </p:cNvSpPr>
          <p:nvPr/>
        </p:nvSpPr>
        <p:spPr bwMode="auto">
          <a:xfrm>
            <a:off x="152400" y="2209800"/>
            <a:ext cx="2743200" cy="2292350"/>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it-IT">
                <a:solidFill>
                  <a:schemeClr val="bg1"/>
                </a:solidFill>
                <a:latin typeface="Tempus Sans ITC" panose="04020404030D07020202" pitchFamily="82" charset="0"/>
              </a:rPr>
              <a:t>About 30% of patients treated with CRT do not demonstrate improvement in NYHA Class</a:t>
            </a:r>
          </a:p>
        </p:txBody>
      </p:sp>
      <p:sp>
        <p:nvSpPr>
          <p:cNvPr id="131079" name="Line 7">
            <a:extLst>
              <a:ext uri="{FF2B5EF4-FFF2-40B4-BE49-F238E27FC236}">
                <a16:creationId xmlns:a16="http://schemas.microsoft.com/office/drawing/2014/main" id="{FF676D26-4AE6-4141-93C4-DEC5ED852363}"/>
              </a:ext>
            </a:extLst>
          </p:cNvPr>
          <p:cNvSpPr>
            <a:spLocks noChangeShapeType="1"/>
          </p:cNvSpPr>
          <p:nvPr/>
        </p:nvSpPr>
        <p:spPr bwMode="auto">
          <a:xfrm>
            <a:off x="2895600" y="3124200"/>
            <a:ext cx="2057400" cy="11430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1080" name="Line 8">
            <a:extLst>
              <a:ext uri="{FF2B5EF4-FFF2-40B4-BE49-F238E27FC236}">
                <a16:creationId xmlns:a16="http://schemas.microsoft.com/office/drawing/2014/main" id="{FFD43CA0-F39D-4DA3-B828-460CC7F43E6A}"/>
              </a:ext>
            </a:extLst>
          </p:cNvPr>
          <p:cNvSpPr>
            <a:spLocks noChangeShapeType="1"/>
          </p:cNvSpPr>
          <p:nvPr/>
        </p:nvSpPr>
        <p:spPr bwMode="auto">
          <a:xfrm>
            <a:off x="2895600" y="3124200"/>
            <a:ext cx="3505200" cy="12192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0" name="Rectangle 2">
            <a:extLst>
              <a:ext uri="{FF2B5EF4-FFF2-40B4-BE49-F238E27FC236}">
                <a16:creationId xmlns:a16="http://schemas.microsoft.com/office/drawing/2014/main" id="{1C99657C-C7FF-4E37-9E11-D34EA6E4AB59}"/>
              </a:ext>
            </a:extLst>
          </p:cNvPr>
          <p:cNvSpPr>
            <a:spLocks noGrp="1" noChangeArrowheads="1"/>
          </p:cNvSpPr>
          <p:nvPr>
            <p:ph type="body" idx="1"/>
          </p:nvPr>
        </p:nvSpPr>
        <p:spPr>
          <a:xfrm>
            <a:off x="400050" y="914400"/>
            <a:ext cx="8153400" cy="4552950"/>
          </a:xfrm>
        </p:spPr>
        <p:txBody>
          <a:bodyPr/>
          <a:lstStyle/>
          <a:p>
            <a:pPr>
              <a:buFontTx/>
              <a:buChar char="•"/>
              <a:defRPr/>
            </a:pPr>
            <a:r>
              <a:rPr lang="en-US" altLang="it-IT" sz="1800">
                <a:latin typeface="Tempus Sans ITC" panose="04020404030D07020202" pitchFamily="82" charset="0"/>
              </a:rPr>
              <a:t>    </a:t>
            </a:r>
            <a:r>
              <a:rPr lang="en-US" altLang="it-IT" sz="2400">
                <a:latin typeface="Tempus Sans ITC" panose="04020404030D07020202" pitchFamily="82" charset="0"/>
              </a:rPr>
              <a:t>1. Ottimizzando la selezione dei  candidati (responders)</a:t>
            </a:r>
          </a:p>
          <a:p>
            <a:pPr lvl="1">
              <a:buFontTx/>
              <a:buNone/>
              <a:defRPr/>
            </a:pPr>
            <a:r>
              <a:rPr lang="en-US" altLang="it-IT" sz="2000">
                <a:solidFill>
                  <a:srgbClr val="FFFF00"/>
                </a:solidFill>
                <a:latin typeface="Tempus Sans ITC" panose="04020404030D07020202" pitchFamily="82" charset="0"/>
              </a:rPr>
              <a:t>Individuazione preventiva standard dei possibili responders, in base ai parametri di ritardi/asincronie cardiache (echocardiography) </a:t>
            </a:r>
          </a:p>
          <a:p>
            <a:pPr lvl="1">
              <a:defRPr/>
            </a:pPr>
            <a:endParaRPr lang="en-US" altLang="it-IT" sz="2000">
              <a:solidFill>
                <a:srgbClr val="FFFF00"/>
              </a:solidFill>
              <a:latin typeface="Tempus Sans ITC" panose="04020404030D07020202" pitchFamily="82" charset="0"/>
            </a:endParaRPr>
          </a:p>
          <a:p>
            <a:pPr>
              <a:buFontTx/>
              <a:buChar char="•"/>
              <a:defRPr/>
            </a:pPr>
            <a:r>
              <a:rPr lang="en-US" altLang="it-IT" sz="2400">
                <a:latin typeface="Tempus Sans ITC" panose="04020404030D07020202" pitchFamily="82" charset="0"/>
              </a:rPr>
              <a:t>   2. La regolazione del PM (PM tuning):</a:t>
            </a:r>
          </a:p>
          <a:p>
            <a:pPr lvl="1">
              <a:buFontTx/>
              <a:buNone/>
              <a:defRPr/>
            </a:pPr>
            <a:r>
              <a:rPr lang="en-US" altLang="it-IT" sz="2000">
                <a:solidFill>
                  <a:srgbClr val="FFFF00"/>
                </a:solidFill>
                <a:latin typeface="Tempus Sans ITC" panose="04020404030D07020202" pitchFamily="82" charset="0"/>
              </a:rPr>
              <a:t>« Ottimizzare » AV delay  e  la resiincronizzazione inter,intra-ventricolare (VV) (echocardiography</a:t>
            </a:r>
            <a:r>
              <a:rPr lang="en-US" altLang="it-IT">
                <a:solidFill>
                  <a:srgbClr val="FFFF00"/>
                </a:solidFill>
                <a:latin typeface="Tempus Sans ITC" panose="04020404030D07020202" pitchFamily="82" charset="0"/>
              </a:rPr>
              <a:t>)</a:t>
            </a:r>
          </a:p>
          <a:p>
            <a:pPr lvl="1">
              <a:defRPr/>
            </a:pPr>
            <a:endParaRPr lang="en-US" altLang="it-IT" i="1">
              <a:solidFill>
                <a:srgbClr val="FFFF00"/>
              </a:solidFill>
              <a:latin typeface="Tempus Sans ITC" panose="04020404030D07020202" pitchFamily="82" charset="0"/>
            </a:endParaRPr>
          </a:p>
          <a:p>
            <a:pPr lvl="1">
              <a:defRPr/>
            </a:pPr>
            <a:r>
              <a:rPr lang="en-US" altLang="it-IT" i="1">
                <a:latin typeface="Tempus Sans ITC" panose="04020404030D07020202" pitchFamily="82" charset="0"/>
              </a:rPr>
              <a:t>3..Migliorando la tecnologia</a:t>
            </a:r>
            <a:r>
              <a:rPr lang="en-US" altLang="it-IT">
                <a:latin typeface="Tempus Sans ITC" panose="04020404030D07020202" pitchFamily="82" charset="0"/>
              </a:rPr>
              <a:t> </a:t>
            </a:r>
          </a:p>
          <a:p>
            <a:pPr lvl="1">
              <a:buFontTx/>
              <a:buNone/>
              <a:defRPr/>
            </a:pPr>
            <a:r>
              <a:rPr lang="en-US" altLang="it-IT" sz="2000">
                <a:solidFill>
                  <a:srgbClr val="FFFF00"/>
                </a:solidFill>
                <a:latin typeface="Tempus Sans ITC" panose="04020404030D07020202" pitchFamily="82" charset="0"/>
              </a:rPr>
              <a:t>Ottimizzare il posizionamento e la stabilita’ dell’elettrodo  sn : </a:t>
            </a:r>
          </a:p>
          <a:p>
            <a:pPr lvl="1">
              <a:buFontTx/>
              <a:buNone/>
              <a:defRPr/>
            </a:pPr>
            <a:r>
              <a:rPr lang="en-US" altLang="it-IT" sz="2000">
                <a:solidFill>
                  <a:srgbClr val="FFFF00"/>
                </a:solidFill>
                <a:latin typeface="Tempus Sans ITC" panose="04020404030D07020202" pitchFamily="82" charset="0"/>
              </a:rPr>
              <a:t>v. cardiaca laterale,necessaria…e non occasionale!</a:t>
            </a:r>
          </a:p>
          <a:p>
            <a:pPr>
              <a:buFontTx/>
              <a:buChar char="•"/>
              <a:defRPr/>
            </a:pPr>
            <a:endParaRPr lang="en-US" altLang="it-IT" sz="2000">
              <a:latin typeface="Tempus Sans ITC" panose="04020404030D07020202" pitchFamily="82" charset="0"/>
            </a:endParaRPr>
          </a:p>
        </p:txBody>
      </p:sp>
      <p:sp>
        <p:nvSpPr>
          <p:cNvPr id="1384451" name="Rectangle 3">
            <a:extLst>
              <a:ext uri="{FF2B5EF4-FFF2-40B4-BE49-F238E27FC236}">
                <a16:creationId xmlns:a16="http://schemas.microsoft.com/office/drawing/2014/main" id="{145C54A0-F80C-4819-AE37-A261C27B015C}"/>
              </a:ext>
            </a:extLst>
          </p:cNvPr>
          <p:cNvSpPr>
            <a:spLocks noChangeArrowheads="1"/>
          </p:cNvSpPr>
          <p:nvPr/>
        </p:nvSpPr>
        <p:spPr bwMode="auto">
          <a:xfrm>
            <a:off x="92075" y="-38100"/>
            <a:ext cx="8975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1pPr>
            <a:lvl2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2pPr>
            <a:lvl3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3pPr>
            <a:lvl4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4pPr>
            <a:lvl5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5pPr>
            <a:lvl6pPr marL="4572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6pPr>
            <a:lvl7pPr marL="9144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7pPr>
            <a:lvl8pPr marL="13716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8pPr>
            <a:lvl9pPr marL="18288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9pPr>
          </a:lstStyle>
          <a:p>
            <a:pPr>
              <a:defRPr/>
            </a:pPr>
            <a:r>
              <a:rPr lang="en-US" altLang="it-IT" sz="3600" u="sng">
                <a:latin typeface="Tempus Sans ITC" panose="04020404030D07020202" pitchFamily="82" charset="0"/>
              </a:rPr>
              <a:t>Come ottimizzare l’efficacia della CRT</a:t>
            </a:r>
            <a:endParaRPr lang="fr-FR" altLang="it-IT" sz="3600" u="sng">
              <a:latin typeface="Tempus Sans ITC" panose="04020404030D07020202" pitchFamily="82"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B93827A-2C56-40D9-944E-8B187CCF5572}"/>
              </a:ext>
            </a:extLst>
          </p:cNvPr>
          <p:cNvSpPr>
            <a:spLocks noChangeArrowheads="1"/>
          </p:cNvSpPr>
          <p:nvPr/>
        </p:nvSpPr>
        <p:spPr bwMode="auto">
          <a:xfrm>
            <a:off x="590550" y="2016125"/>
            <a:ext cx="8086725" cy="1930400"/>
          </a:xfrm>
          <a:prstGeom prst="rect">
            <a:avLst/>
          </a:prstGeom>
          <a:solidFill>
            <a:schemeClr val="tx2"/>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4000" b="1">
                <a:solidFill>
                  <a:srgbClr val="FFFF00"/>
                </a:solidFill>
                <a:latin typeface="Tempus Sans ITC" panose="04020404030D07020202" pitchFamily="82" charset="0"/>
              </a:rPr>
              <a:t>MATERIALI  </a:t>
            </a:r>
          </a:p>
          <a:p>
            <a:pPr algn="ctr"/>
            <a:r>
              <a:rPr lang="it-IT" altLang="it-IT" sz="4000" b="1">
                <a:solidFill>
                  <a:srgbClr val="FFFF00"/>
                </a:solidFill>
                <a:latin typeface="Tempus Sans ITC" panose="04020404030D07020202" pitchFamily="82" charset="0"/>
              </a:rPr>
              <a:t>E  </a:t>
            </a:r>
          </a:p>
          <a:p>
            <a:pPr algn="ctr"/>
            <a:r>
              <a:rPr lang="it-IT" altLang="it-IT" sz="4000" b="1">
                <a:solidFill>
                  <a:srgbClr val="FFFF00"/>
                </a:solidFill>
                <a:latin typeface="Tempus Sans ITC" panose="04020404030D07020202" pitchFamily="82" charset="0"/>
              </a:rPr>
              <a:t>TECNICA DI IMPIANTO</a:t>
            </a:r>
            <a:endParaRPr lang="it-IT" altLang="it-IT" sz="4000" b="1">
              <a:solidFill>
                <a:schemeClr val="bg1"/>
              </a:solidFill>
              <a:latin typeface="Tempus Sans ITC" panose="04020404030D07020202" pitchFamily="82" charset="0"/>
            </a:endParaRPr>
          </a:p>
        </p:txBody>
      </p:sp>
      <p:grpSp>
        <p:nvGrpSpPr>
          <p:cNvPr id="135171" name="Group 3">
            <a:extLst>
              <a:ext uri="{FF2B5EF4-FFF2-40B4-BE49-F238E27FC236}">
                <a16:creationId xmlns:a16="http://schemas.microsoft.com/office/drawing/2014/main" id="{305F5D69-2C09-400B-B985-1B708455B548}"/>
              </a:ext>
            </a:extLst>
          </p:cNvPr>
          <p:cNvGrpSpPr>
            <a:grpSpLocks/>
          </p:cNvGrpSpPr>
          <p:nvPr/>
        </p:nvGrpSpPr>
        <p:grpSpPr bwMode="auto">
          <a:xfrm>
            <a:off x="5281613" y="6099175"/>
            <a:ext cx="3676650" cy="457200"/>
            <a:chOff x="3327" y="3806"/>
            <a:chExt cx="2316" cy="288"/>
          </a:xfrm>
        </p:grpSpPr>
        <p:graphicFrame>
          <p:nvGraphicFramePr>
            <p:cNvPr id="135172" name="Object 4">
              <a:extLst>
                <a:ext uri="{FF2B5EF4-FFF2-40B4-BE49-F238E27FC236}">
                  <a16:creationId xmlns:a16="http://schemas.microsoft.com/office/drawing/2014/main" id="{C75E4F07-5C87-444D-852A-D02F908F3A2C}"/>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135175" name="Document" r:id="rId4" imgW="744220" imgH="762000" progId="Word.Document.8">
                    <p:embed/>
                  </p:oleObj>
                </mc:Choice>
                <mc:Fallback>
                  <p:oleObj name="Document" r:id="rId4" imgW="744220" imgH="762000"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173" name="Rectangle 5">
              <a:extLst>
                <a:ext uri="{FF2B5EF4-FFF2-40B4-BE49-F238E27FC236}">
                  <a16:creationId xmlns:a16="http://schemas.microsoft.com/office/drawing/2014/main" id="{5B777141-2C86-4F3E-949F-063BB650374F}"/>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37218" name="Text Box 2">
            <a:extLst>
              <a:ext uri="{FF2B5EF4-FFF2-40B4-BE49-F238E27FC236}">
                <a16:creationId xmlns:a16="http://schemas.microsoft.com/office/drawing/2014/main" id="{C2CD85F4-0EB7-4896-98A0-9C1F479689BD}"/>
              </a:ext>
            </a:extLst>
          </p:cNvPr>
          <p:cNvSpPr txBox="1">
            <a:spLocks noChangeArrowheads="1"/>
          </p:cNvSpPr>
          <p:nvPr/>
        </p:nvSpPr>
        <p:spPr bwMode="auto">
          <a:xfrm>
            <a:off x="777875" y="317500"/>
            <a:ext cx="7172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3200" b="1" u="sng">
                <a:solidFill>
                  <a:schemeClr val="tx2"/>
                </a:solidFill>
                <a:latin typeface="Tempus Sans ITC" panose="04020404030D07020202" pitchFamily="82" charset="0"/>
              </a:rPr>
              <a:t>Come si può stimolare il ventricolo sinistro ?</a:t>
            </a:r>
          </a:p>
        </p:txBody>
      </p:sp>
      <p:grpSp>
        <p:nvGrpSpPr>
          <p:cNvPr id="553987" name="Group 3">
            <a:extLst>
              <a:ext uri="{FF2B5EF4-FFF2-40B4-BE49-F238E27FC236}">
                <a16:creationId xmlns:a16="http://schemas.microsoft.com/office/drawing/2014/main" id="{CE3D326E-6ADE-4FDA-B219-FC5AA24ECD80}"/>
              </a:ext>
            </a:extLst>
          </p:cNvPr>
          <p:cNvGrpSpPr>
            <a:grpSpLocks/>
          </p:cNvGrpSpPr>
          <p:nvPr/>
        </p:nvGrpSpPr>
        <p:grpSpPr bwMode="auto">
          <a:xfrm>
            <a:off x="412750" y="1317625"/>
            <a:ext cx="7296150" cy="3575050"/>
            <a:chOff x="260" y="830"/>
            <a:chExt cx="4596" cy="2252"/>
          </a:xfrm>
        </p:grpSpPr>
        <p:sp>
          <p:nvSpPr>
            <p:cNvPr id="137227" name="Text Box 4">
              <a:extLst>
                <a:ext uri="{FF2B5EF4-FFF2-40B4-BE49-F238E27FC236}">
                  <a16:creationId xmlns:a16="http://schemas.microsoft.com/office/drawing/2014/main" id="{6DA6FD9E-3298-4B83-AB86-32A71718BA92}"/>
                </a:ext>
              </a:extLst>
            </p:cNvPr>
            <p:cNvSpPr txBox="1">
              <a:spLocks noChangeArrowheads="1"/>
            </p:cNvSpPr>
            <p:nvPr/>
          </p:nvSpPr>
          <p:spPr bwMode="auto">
            <a:xfrm>
              <a:off x="308" y="830"/>
              <a:ext cx="2752"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600" b="1">
                  <a:solidFill>
                    <a:srgbClr val="FFFF00"/>
                  </a:solidFill>
                  <a:latin typeface="Tempus Sans ITC" panose="04020404030D07020202" pitchFamily="82" charset="0"/>
                </a:rPr>
                <a:t>Accesso epicardico chirurgico</a:t>
              </a:r>
              <a:r>
                <a:rPr lang="it-IT" altLang="it-IT" sz="2600" b="1">
                  <a:solidFill>
                    <a:srgbClr val="FFFF00"/>
                  </a:solidFill>
                </a:rPr>
                <a:t>:</a:t>
              </a:r>
              <a:endParaRPr lang="it-IT" altLang="it-IT">
                <a:solidFill>
                  <a:srgbClr val="FFFF00"/>
                </a:solidFill>
              </a:endParaRPr>
            </a:p>
          </p:txBody>
        </p:sp>
        <p:sp>
          <p:nvSpPr>
            <p:cNvPr id="137228" name="Text Box 5">
              <a:extLst>
                <a:ext uri="{FF2B5EF4-FFF2-40B4-BE49-F238E27FC236}">
                  <a16:creationId xmlns:a16="http://schemas.microsoft.com/office/drawing/2014/main" id="{B012A007-AEDF-4A81-B9D1-0BCCD3384ED0}"/>
                </a:ext>
              </a:extLst>
            </p:cNvPr>
            <p:cNvSpPr txBox="1">
              <a:spLocks noChangeArrowheads="1"/>
            </p:cNvSpPr>
            <p:nvPr/>
          </p:nvSpPr>
          <p:spPr bwMode="auto">
            <a:xfrm>
              <a:off x="284" y="1850"/>
              <a:ext cx="4242"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600" b="1">
                  <a:solidFill>
                    <a:schemeClr val="accent1"/>
                  </a:solidFill>
                  <a:latin typeface="Tempus Sans ITC" panose="04020404030D07020202" pitchFamily="82" charset="0"/>
                </a:rPr>
                <a:t>Accesso endocardico transarterioso/transettale</a:t>
              </a:r>
              <a:r>
                <a:rPr lang="it-IT" altLang="it-IT">
                  <a:solidFill>
                    <a:schemeClr val="accent1"/>
                  </a:solidFill>
                </a:rPr>
                <a:t>:</a:t>
              </a:r>
              <a:endParaRPr lang="it-IT" altLang="it-IT">
                <a:solidFill>
                  <a:schemeClr val="bg1"/>
                </a:solidFill>
              </a:endParaRPr>
            </a:p>
          </p:txBody>
        </p:sp>
        <p:sp>
          <p:nvSpPr>
            <p:cNvPr id="137229" name="Text Box 6">
              <a:extLst>
                <a:ext uri="{FF2B5EF4-FFF2-40B4-BE49-F238E27FC236}">
                  <a16:creationId xmlns:a16="http://schemas.microsoft.com/office/drawing/2014/main" id="{16FA5741-AB42-4AE5-88E4-0F32DECEF93E}"/>
                </a:ext>
              </a:extLst>
            </p:cNvPr>
            <p:cNvSpPr txBox="1">
              <a:spLocks noChangeArrowheads="1"/>
            </p:cNvSpPr>
            <p:nvPr/>
          </p:nvSpPr>
          <p:spPr bwMode="auto">
            <a:xfrm>
              <a:off x="260" y="2774"/>
              <a:ext cx="4596"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sz="2600" b="1">
                  <a:solidFill>
                    <a:schemeClr val="bg1"/>
                  </a:solidFill>
                  <a:latin typeface="Tempus Sans ITC" panose="04020404030D07020202" pitchFamily="82" charset="0"/>
                </a:rPr>
                <a:t>Accesso endocardico transvenoso/seno coronarico:</a:t>
              </a:r>
              <a:endParaRPr lang="it-IT" altLang="it-IT">
                <a:solidFill>
                  <a:schemeClr val="bg1"/>
                </a:solidFill>
                <a:latin typeface="Tempus Sans ITC" panose="04020404030D07020202" pitchFamily="82" charset="0"/>
              </a:endParaRPr>
            </a:p>
          </p:txBody>
        </p:sp>
      </p:grpSp>
      <p:grpSp>
        <p:nvGrpSpPr>
          <p:cNvPr id="553991" name="Group 7">
            <a:extLst>
              <a:ext uri="{FF2B5EF4-FFF2-40B4-BE49-F238E27FC236}">
                <a16:creationId xmlns:a16="http://schemas.microsoft.com/office/drawing/2014/main" id="{D182B9B0-952D-49CC-A421-4248C80BE942}"/>
              </a:ext>
            </a:extLst>
          </p:cNvPr>
          <p:cNvGrpSpPr>
            <a:grpSpLocks/>
          </p:cNvGrpSpPr>
          <p:nvPr/>
        </p:nvGrpSpPr>
        <p:grpSpPr bwMode="auto">
          <a:xfrm>
            <a:off x="431800" y="1679575"/>
            <a:ext cx="5688013" cy="4292600"/>
            <a:chOff x="272" y="1058"/>
            <a:chExt cx="3583" cy="2704"/>
          </a:xfrm>
        </p:grpSpPr>
        <p:sp>
          <p:nvSpPr>
            <p:cNvPr id="137224" name="Text Box 8">
              <a:extLst>
                <a:ext uri="{FF2B5EF4-FFF2-40B4-BE49-F238E27FC236}">
                  <a16:creationId xmlns:a16="http://schemas.microsoft.com/office/drawing/2014/main" id="{743FDC96-2368-4CE6-B370-9968F7293B64}"/>
                </a:ext>
              </a:extLst>
            </p:cNvPr>
            <p:cNvSpPr txBox="1">
              <a:spLocks noChangeArrowheads="1"/>
            </p:cNvSpPr>
            <p:nvPr/>
          </p:nvSpPr>
          <p:spPr bwMode="auto">
            <a:xfrm>
              <a:off x="308" y="1058"/>
              <a:ext cx="3496" cy="748"/>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a:solidFill>
                    <a:schemeClr val="bg1"/>
                  </a:solidFill>
                </a:rPr>
                <a:t>	</a:t>
              </a:r>
              <a:r>
                <a:rPr lang="it-IT" altLang="it-IT">
                  <a:solidFill>
                    <a:srgbClr val="FFFF00"/>
                  </a:solidFill>
                </a:rPr>
                <a:t>toracotomia minima</a:t>
              </a:r>
            </a:p>
            <a:p>
              <a:pPr algn="just"/>
              <a:r>
                <a:rPr lang="it-IT" altLang="it-IT">
                  <a:solidFill>
                    <a:srgbClr val="FFFF00"/>
                  </a:solidFill>
                </a:rPr>
                <a:t>	rischio operatorio</a:t>
              </a:r>
            </a:p>
            <a:p>
              <a:pPr algn="just"/>
              <a:r>
                <a:rPr lang="it-IT" altLang="it-IT">
                  <a:solidFill>
                    <a:srgbClr val="FFFF00"/>
                  </a:solidFill>
                </a:rPr>
                <a:t>	vantaggio elettrico,sede e stabilita’ ?</a:t>
              </a:r>
            </a:p>
          </p:txBody>
        </p:sp>
        <p:sp>
          <p:nvSpPr>
            <p:cNvPr id="137225" name="Text Box 9">
              <a:extLst>
                <a:ext uri="{FF2B5EF4-FFF2-40B4-BE49-F238E27FC236}">
                  <a16:creationId xmlns:a16="http://schemas.microsoft.com/office/drawing/2014/main" id="{85C9D9C6-57A2-430E-8F50-F39A8C1CBCD7}"/>
                </a:ext>
              </a:extLst>
            </p:cNvPr>
            <p:cNvSpPr txBox="1">
              <a:spLocks noChangeArrowheads="1"/>
            </p:cNvSpPr>
            <p:nvPr/>
          </p:nvSpPr>
          <p:spPr bwMode="auto">
            <a:xfrm>
              <a:off x="284" y="2078"/>
              <a:ext cx="2306" cy="748"/>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a:solidFill>
                    <a:schemeClr val="bg1"/>
                  </a:solidFill>
                </a:rPr>
                <a:t>	</a:t>
              </a:r>
              <a:r>
                <a:rPr lang="it-IT" altLang="it-IT">
                  <a:solidFill>
                    <a:schemeClr val="accent1"/>
                  </a:solidFill>
                </a:rPr>
                <a:t>rischio embolico</a:t>
              </a:r>
            </a:p>
            <a:p>
              <a:pPr algn="just"/>
              <a:r>
                <a:rPr lang="it-IT" altLang="it-IT">
                  <a:solidFill>
                    <a:schemeClr val="accent1"/>
                  </a:solidFill>
                </a:rPr>
                <a:t>	procedura complessa</a:t>
              </a:r>
            </a:p>
            <a:p>
              <a:pPr algn="just"/>
              <a:r>
                <a:rPr lang="it-IT" altLang="it-IT">
                  <a:solidFill>
                    <a:schemeClr val="accent1"/>
                  </a:solidFill>
                </a:rPr>
                <a:t>	limitate esperienze</a:t>
              </a:r>
            </a:p>
          </p:txBody>
        </p:sp>
        <p:sp>
          <p:nvSpPr>
            <p:cNvPr id="137226" name="Text Box 10">
              <a:extLst>
                <a:ext uri="{FF2B5EF4-FFF2-40B4-BE49-F238E27FC236}">
                  <a16:creationId xmlns:a16="http://schemas.microsoft.com/office/drawing/2014/main" id="{9F4BA515-929D-4EE1-8F1E-796DBC8EB2B7}"/>
                </a:ext>
              </a:extLst>
            </p:cNvPr>
            <p:cNvSpPr txBox="1">
              <a:spLocks noChangeArrowheads="1"/>
            </p:cNvSpPr>
            <p:nvPr/>
          </p:nvSpPr>
          <p:spPr bwMode="auto">
            <a:xfrm>
              <a:off x="272" y="3014"/>
              <a:ext cx="3583" cy="748"/>
            </a:xfrm>
            <a:prstGeom prst="rect">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it-IT" altLang="it-IT">
                  <a:solidFill>
                    <a:schemeClr val="bg1"/>
                  </a:solidFill>
                </a:rPr>
                <a:t>	attuale approccio interventistico</a:t>
              </a:r>
            </a:p>
            <a:p>
              <a:pPr algn="just"/>
              <a:r>
                <a:rPr lang="it-IT" altLang="it-IT">
                  <a:solidFill>
                    <a:schemeClr val="bg1"/>
                  </a:solidFill>
                </a:rPr>
                <a:t>	sicuro e minimamente invasivo</a:t>
              </a:r>
            </a:p>
            <a:p>
              <a:pPr algn="just"/>
              <a:r>
                <a:rPr lang="it-IT" altLang="it-IT">
                  <a:solidFill>
                    <a:schemeClr val="bg1"/>
                  </a:solidFill>
                </a:rPr>
                <a:t>	maggiori esperienze e alta % successi</a:t>
              </a:r>
            </a:p>
          </p:txBody>
        </p:sp>
      </p:grpSp>
      <p:grpSp>
        <p:nvGrpSpPr>
          <p:cNvPr id="137221" name="Group 11">
            <a:extLst>
              <a:ext uri="{FF2B5EF4-FFF2-40B4-BE49-F238E27FC236}">
                <a16:creationId xmlns:a16="http://schemas.microsoft.com/office/drawing/2014/main" id="{9D1C1A45-B890-4D08-B37F-E49FDC656B73}"/>
              </a:ext>
            </a:extLst>
          </p:cNvPr>
          <p:cNvGrpSpPr>
            <a:grpSpLocks/>
          </p:cNvGrpSpPr>
          <p:nvPr/>
        </p:nvGrpSpPr>
        <p:grpSpPr bwMode="auto">
          <a:xfrm>
            <a:off x="5281613" y="6118225"/>
            <a:ext cx="3676650" cy="457200"/>
            <a:chOff x="3327" y="3806"/>
            <a:chExt cx="2316" cy="288"/>
          </a:xfrm>
        </p:grpSpPr>
        <p:graphicFrame>
          <p:nvGraphicFramePr>
            <p:cNvPr id="137222" name="Object 12">
              <a:extLst>
                <a:ext uri="{FF2B5EF4-FFF2-40B4-BE49-F238E27FC236}">
                  <a16:creationId xmlns:a16="http://schemas.microsoft.com/office/drawing/2014/main" id="{F375A9EC-DEA3-4771-A24D-65BB374761BA}"/>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137231" name="Document" r:id="rId4" imgW="744220" imgH="762000" progId="Word.Document.8">
                    <p:embed/>
                  </p:oleObj>
                </mc:Choice>
                <mc:Fallback>
                  <p:oleObj name="Document" r:id="rId4" imgW="744220" imgH="762000" progId="Word.Document.8">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223" name="Rectangle 13">
              <a:extLst>
                <a:ext uri="{FF2B5EF4-FFF2-40B4-BE49-F238E27FC236}">
                  <a16:creationId xmlns:a16="http://schemas.microsoft.com/office/drawing/2014/main" id="{D8DB7760-3E79-4CA0-80EC-09DB92D75ECB}"/>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53987"/>
                                        </p:tgtEl>
                                        <p:attrNameLst>
                                          <p:attrName>style.visibility</p:attrName>
                                        </p:attrNameLst>
                                      </p:cBhvr>
                                      <p:to>
                                        <p:strVal val="visible"/>
                                      </p:to>
                                    </p:set>
                                    <p:animEffect transition="in" filter="wipe(right)">
                                      <p:cBhvr>
                                        <p:cTn id="7" dur="500"/>
                                        <p:tgtEl>
                                          <p:spTgt spid="553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53991"/>
                                        </p:tgtEl>
                                        <p:attrNameLst>
                                          <p:attrName>style.visibility</p:attrName>
                                        </p:attrNameLst>
                                      </p:cBhvr>
                                      <p:to>
                                        <p:strVal val="visible"/>
                                      </p:to>
                                    </p:set>
                                    <p:animEffect transition="in" filter="wipe(right)">
                                      <p:cBhvr>
                                        <p:cTn id="12" dur="500"/>
                                        <p:tgtEl>
                                          <p:spTgt spid="553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a:extLst>
              <a:ext uri="{FF2B5EF4-FFF2-40B4-BE49-F238E27FC236}">
                <a16:creationId xmlns:a16="http://schemas.microsoft.com/office/drawing/2014/main" id="{5B5FE988-3CB1-4EED-B3D8-FA7C8B99209F}"/>
              </a:ext>
            </a:extLst>
          </p:cNvPr>
          <p:cNvSpPr txBox="1">
            <a:spLocks noChangeArrowheads="1"/>
          </p:cNvSpPr>
          <p:nvPr/>
        </p:nvSpPr>
        <p:spPr bwMode="auto">
          <a:xfrm>
            <a:off x="898525" y="135096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sz="1600">
              <a:latin typeface="Tahoma" panose="020B0604030504040204" pitchFamily="34" charset="0"/>
            </a:endParaRPr>
          </a:p>
        </p:txBody>
      </p:sp>
      <p:sp>
        <p:nvSpPr>
          <p:cNvPr id="139267" name="Rectangle 3">
            <a:extLst>
              <a:ext uri="{FF2B5EF4-FFF2-40B4-BE49-F238E27FC236}">
                <a16:creationId xmlns:a16="http://schemas.microsoft.com/office/drawing/2014/main" id="{A2E84F9D-B990-49DF-8ED1-CD840A44E624}"/>
              </a:ext>
            </a:extLst>
          </p:cNvPr>
          <p:cNvSpPr>
            <a:spLocks noGrp="1" noChangeArrowheads="1"/>
          </p:cNvSpPr>
          <p:nvPr/>
        </p:nvSpPr>
        <p:spPr bwMode="auto">
          <a:xfrm>
            <a:off x="47625" y="1219200"/>
            <a:ext cx="96774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2900">
                <a:solidFill>
                  <a:srgbClr val="FFFFFF"/>
                </a:solidFill>
                <a:latin typeface="Arial" panose="020B0604020202020204" pitchFamily="34" charset="0"/>
              </a:rPr>
              <a:t> </a:t>
            </a:r>
          </a:p>
          <a:p>
            <a:endParaRPr lang="it-IT" altLang="it-IT" sz="2900">
              <a:solidFill>
                <a:srgbClr val="FFFFFF"/>
              </a:solidFill>
              <a:latin typeface="Arial" panose="020B0604020202020204" pitchFamily="34" charset="0"/>
            </a:endParaRPr>
          </a:p>
          <a:p>
            <a:endParaRPr lang="it-IT" altLang="it-IT" sz="2900">
              <a:solidFill>
                <a:srgbClr val="FFFFFF"/>
              </a:solidFill>
              <a:latin typeface="Arial" panose="020B0604020202020204" pitchFamily="34" charset="0"/>
            </a:endParaRPr>
          </a:p>
          <a:p>
            <a:endParaRPr lang="it-IT" altLang="it-IT" sz="2900">
              <a:solidFill>
                <a:srgbClr val="FFFFFF"/>
              </a:solidFill>
              <a:latin typeface="Arial" panose="020B0604020202020204" pitchFamily="34" charset="0"/>
            </a:endParaRPr>
          </a:p>
          <a:p>
            <a:endParaRPr lang="en-US" altLang="it-IT" sz="2900">
              <a:solidFill>
                <a:srgbClr val="FFFFFF"/>
              </a:solidFill>
              <a:latin typeface="Arial" panose="020B0604020202020204" pitchFamily="34" charset="0"/>
            </a:endParaRPr>
          </a:p>
        </p:txBody>
      </p:sp>
      <p:sp>
        <p:nvSpPr>
          <p:cNvPr id="139268" name="Text Box 4">
            <a:extLst>
              <a:ext uri="{FF2B5EF4-FFF2-40B4-BE49-F238E27FC236}">
                <a16:creationId xmlns:a16="http://schemas.microsoft.com/office/drawing/2014/main" id="{F9BEF5CC-EC45-4DFA-A9C3-D5B148403D49}"/>
              </a:ext>
            </a:extLst>
          </p:cNvPr>
          <p:cNvSpPr txBox="1">
            <a:spLocks noChangeArrowheads="1"/>
          </p:cNvSpPr>
          <p:nvPr/>
        </p:nvSpPr>
        <p:spPr bwMode="auto">
          <a:xfrm>
            <a:off x="1403350" y="1946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b="1"/>
          </a:p>
        </p:txBody>
      </p:sp>
      <p:sp>
        <p:nvSpPr>
          <p:cNvPr id="139269" name="Rectangle 5">
            <a:extLst>
              <a:ext uri="{FF2B5EF4-FFF2-40B4-BE49-F238E27FC236}">
                <a16:creationId xmlns:a16="http://schemas.microsoft.com/office/drawing/2014/main" id="{838AC181-886A-492C-83C0-4BACCB2DFE1D}"/>
              </a:ext>
            </a:extLst>
          </p:cNvPr>
          <p:cNvSpPr>
            <a:spLocks noChangeArrowheads="1"/>
          </p:cNvSpPr>
          <p:nvPr/>
        </p:nvSpPr>
        <p:spPr bwMode="auto">
          <a:xfrm>
            <a:off x="1300163" y="2754313"/>
            <a:ext cx="719137" cy="1160462"/>
          </a:xfrm>
          <a:prstGeom prst="rect">
            <a:avLst/>
          </a:prstGeom>
          <a:solidFill>
            <a:srgbClr val="00FF00"/>
          </a:solidFill>
          <a:ln w="14288">
            <a:solidFill>
              <a:srgbClr val="FFFF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9270" name="Rectangle 6">
            <a:extLst>
              <a:ext uri="{FF2B5EF4-FFF2-40B4-BE49-F238E27FC236}">
                <a16:creationId xmlns:a16="http://schemas.microsoft.com/office/drawing/2014/main" id="{27E88EDF-560F-4CDF-9363-C03E99689892}"/>
              </a:ext>
            </a:extLst>
          </p:cNvPr>
          <p:cNvSpPr>
            <a:spLocks noChangeArrowheads="1"/>
          </p:cNvSpPr>
          <p:nvPr/>
        </p:nvSpPr>
        <p:spPr bwMode="auto">
          <a:xfrm>
            <a:off x="2224088" y="2667000"/>
            <a:ext cx="717550" cy="1247775"/>
          </a:xfrm>
          <a:prstGeom prst="rect">
            <a:avLst/>
          </a:prstGeom>
          <a:solidFill>
            <a:srgbClr val="00FF00"/>
          </a:solidFill>
          <a:ln w="14288">
            <a:solidFill>
              <a:srgbClr val="FFFF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9271" name="Rectangle 7">
            <a:extLst>
              <a:ext uri="{FF2B5EF4-FFF2-40B4-BE49-F238E27FC236}">
                <a16:creationId xmlns:a16="http://schemas.microsoft.com/office/drawing/2014/main" id="{A5F84D25-8EA1-4FEA-85F0-CD509E72ADE8}"/>
              </a:ext>
            </a:extLst>
          </p:cNvPr>
          <p:cNvSpPr>
            <a:spLocks noChangeArrowheads="1"/>
          </p:cNvSpPr>
          <p:nvPr/>
        </p:nvSpPr>
        <p:spPr bwMode="auto">
          <a:xfrm>
            <a:off x="3146425" y="2743200"/>
            <a:ext cx="703263" cy="1171575"/>
          </a:xfrm>
          <a:prstGeom prst="rect">
            <a:avLst/>
          </a:prstGeom>
          <a:solidFill>
            <a:srgbClr val="00FF00"/>
          </a:solidFill>
          <a:ln w="14288">
            <a:solidFill>
              <a:srgbClr val="FFFF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9272" name="Rectangle 8">
            <a:extLst>
              <a:ext uri="{FF2B5EF4-FFF2-40B4-BE49-F238E27FC236}">
                <a16:creationId xmlns:a16="http://schemas.microsoft.com/office/drawing/2014/main" id="{973330E6-438B-4864-965E-C313E6DA2CE0}"/>
              </a:ext>
            </a:extLst>
          </p:cNvPr>
          <p:cNvSpPr>
            <a:spLocks noChangeArrowheads="1"/>
          </p:cNvSpPr>
          <p:nvPr/>
        </p:nvSpPr>
        <p:spPr bwMode="auto">
          <a:xfrm>
            <a:off x="4054475" y="2590800"/>
            <a:ext cx="717550" cy="1323975"/>
          </a:xfrm>
          <a:prstGeom prst="rect">
            <a:avLst/>
          </a:prstGeom>
          <a:solidFill>
            <a:srgbClr val="00FF00"/>
          </a:solidFill>
          <a:ln w="14288">
            <a:solidFill>
              <a:srgbClr val="FFFF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9273" name="Rectangle 9">
            <a:extLst>
              <a:ext uri="{FF2B5EF4-FFF2-40B4-BE49-F238E27FC236}">
                <a16:creationId xmlns:a16="http://schemas.microsoft.com/office/drawing/2014/main" id="{A300B56F-39F9-491C-BA08-43EC2998EF5F}"/>
              </a:ext>
            </a:extLst>
          </p:cNvPr>
          <p:cNvSpPr>
            <a:spLocks noChangeArrowheads="1"/>
          </p:cNvSpPr>
          <p:nvPr/>
        </p:nvSpPr>
        <p:spPr bwMode="auto">
          <a:xfrm>
            <a:off x="4978400" y="2754313"/>
            <a:ext cx="717550" cy="1160462"/>
          </a:xfrm>
          <a:prstGeom prst="rect">
            <a:avLst/>
          </a:prstGeom>
          <a:solidFill>
            <a:srgbClr val="00FF00"/>
          </a:solidFill>
          <a:ln w="14288">
            <a:solidFill>
              <a:srgbClr val="FFFF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9274" name="Rectangle 10">
            <a:extLst>
              <a:ext uri="{FF2B5EF4-FFF2-40B4-BE49-F238E27FC236}">
                <a16:creationId xmlns:a16="http://schemas.microsoft.com/office/drawing/2014/main" id="{8C80B542-B7AD-4ACC-A8E3-85E834A0E6A6}"/>
              </a:ext>
            </a:extLst>
          </p:cNvPr>
          <p:cNvSpPr>
            <a:spLocks noChangeArrowheads="1"/>
          </p:cNvSpPr>
          <p:nvPr/>
        </p:nvSpPr>
        <p:spPr bwMode="auto">
          <a:xfrm>
            <a:off x="5900738" y="2590800"/>
            <a:ext cx="717550" cy="1323975"/>
          </a:xfrm>
          <a:prstGeom prst="rect">
            <a:avLst/>
          </a:prstGeom>
          <a:solidFill>
            <a:srgbClr val="00FF00"/>
          </a:solidFill>
          <a:ln w="14288">
            <a:solidFill>
              <a:srgbClr val="FFFF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9275" name="Rectangle 11">
            <a:extLst>
              <a:ext uri="{FF2B5EF4-FFF2-40B4-BE49-F238E27FC236}">
                <a16:creationId xmlns:a16="http://schemas.microsoft.com/office/drawing/2014/main" id="{75A63507-E502-4E77-B20A-F9A4591EDEDF}"/>
              </a:ext>
            </a:extLst>
          </p:cNvPr>
          <p:cNvSpPr>
            <a:spLocks noChangeArrowheads="1"/>
          </p:cNvSpPr>
          <p:nvPr/>
        </p:nvSpPr>
        <p:spPr bwMode="auto">
          <a:xfrm>
            <a:off x="6823075" y="2898775"/>
            <a:ext cx="703263" cy="1016000"/>
          </a:xfrm>
          <a:prstGeom prst="rect">
            <a:avLst/>
          </a:prstGeom>
          <a:solidFill>
            <a:srgbClr val="00FF00"/>
          </a:solidFill>
          <a:ln w="14351">
            <a:solidFill>
              <a:srgbClr val="FFFF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9276" name="Rectangle 12">
            <a:extLst>
              <a:ext uri="{FF2B5EF4-FFF2-40B4-BE49-F238E27FC236}">
                <a16:creationId xmlns:a16="http://schemas.microsoft.com/office/drawing/2014/main" id="{90E7EBDB-E75C-4F26-BFBF-71EB43AC5532}"/>
              </a:ext>
            </a:extLst>
          </p:cNvPr>
          <p:cNvSpPr>
            <a:spLocks noChangeArrowheads="1"/>
          </p:cNvSpPr>
          <p:nvPr/>
        </p:nvSpPr>
        <p:spPr bwMode="auto">
          <a:xfrm>
            <a:off x="7731125" y="2870200"/>
            <a:ext cx="719138" cy="1044575"/>
          </a:xfrm>
          <a:prstGeom prst="rect">
            <a:avLst/>
          </a:prstGeom>
          <a:solidFill>
            <a:srgbClr val="00FF00"/>
          </a:solidFill>
          <a:ln w="14351">
            <a:solidFill>
              <a:srgbClr val="FFFFFF"/>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39277" name="Line 13">
            <a:extLst>
              <a:ext uri="{FF2B5EF4-FFF2-40B4-BE49-F238E27FC236}">
                <a16:creationId xmlns:a16="http://schemas.microsoft.com/office/drawing/2014/main" id="{57F05C70-F170-4452-B992-F6EA642411A5}"/>
              </a:ext>
            </a:extLst>
          </p:cNvPr>
          <p:cNvSpPr>
            <a:spLocks noChangeShapeType="1"/>
          </p:cNvSpPr>
          <p:nvPr/>
        </p:nvSpPr>
        <p:spPr bwMode="auto">
          <a:xfrm>
            <a:off x="1198563" y="2463800"/>
            <a:ext cx="1587" cy="1450975"/>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78" name="Line 14">
            <a:extLst>
              <a:ext uri="{FF2B5EF4-FFF2-40B4-BE49-F238E27FC236}">
                <a16:creationId xmlns:a16="http://schemas.microsoft.com/office/drawing/2014/main" id="{26A589D2-A9EE-4906-B84A-7B46A48FCD94}"/>
              </a:ext>
            </a:extLst>
          </p:cNvPr>
          <p:cNvSpPr>
            <a:spLocks noChangeShapeType="1"/>
          </p:cNvSpPr>
          <p:nvPr/>
        </p:nvSpPr>
        <p:spPr bwMode="auto">
          <a:xfrm>
            <a:off x="1139825" y="3914775"/>
            <a:ext cx="58738" cy="1588"/>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79" name="Line 15">
            <a:extLst>
              <a:ext uri="{FF2B5EF4-FFF2-40B4-BE49-F238E27FC236}">
                <a16:creationId xmlns:a16="http://schemas.microsoft.com/office/drawing/2014/main" id="{B4304121-7F3B-4793-950F-89531F407318}"/>
              </a:ext>
            </a:extLst>
          </p:cNvPr>
          <p:cNvSpPr>
            <a:spLocks noChangeShapeType="1"/>
          </p:cNvSpPr>
          <p:nvPr/>
        </p:nvSpPr>
        <p:spPr bwMode="auto">
          <a:xfrm>
            <a:off x="1139825" y="3435350"/>
            <a:ext cx="58738" cy="1588"/>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0" name="Line 16">
            <a:extLst>
              <a:ext uri="{FF2B5EF4-FFF2-40B4-BE49-F238E27FC236}">
                <a16:creationId xmlns:a16="http://schemas.microsoft.com/office/drawing/2014/main" id="{872DFD57-EF54-470B-9681-AB9DCA654C6A}"/>
              </a:ext>
            </a:extLst>
          </p:cNvPr>
          <p:cNvSpPr>
            <a:spLocks noChangeShapeType="1"/>
          </p:cNvSpPr>
          <p:nvPr/>
        </p:nvSpPr>
        <p:spPr bwMode="auto">
          <a:xfrm>
            <a:off x="1139825" y="2941638"/>
            <a:ext cx="58738" cy="1587"/>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1" name="Line 17">
            <a:extLst>
              <a:ext uri="{FF2B5EF4-FFF2-40B4-BE49-F238E27FC236}">
                <a16:creationId xmlns:a16="http://schemas.microsoft.com/office/drawing/2014/main" id="{D890BF97-F966-4F0D-A635-EC5F6F66AF94}"/>
              </a:ext>
            </a:extLst>
          </p:cNvPr>
          <p:cNvSpPr>
            <a:spLocks noChangeShapeType="1"/>
          </p:cNvSpPr>
          <p:nvPr/>
        </p:nvSpPr>
        <p:spPr bwMode="auto">
          <a:xfrm>
            <a:off x="1139825" y="2463800"/>
            <a:ext cx="58738" cy="1588"/>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2" name="Line 18">
            <a:extLst>
              <a:ext uri="{FF2B5EF4-FFF2-40B4-BE49-F238E27FC236}">
                <a16:creationId xmlns:a16="http://schemas.microsoft.com/office/drawing/2014/main" id="{0FA85042-8300-4033-B02D-D0DAB731078E}"/>
              </a:ext>
            </a:extLst>
          </p:cNvPr>
          <p:cNvSpPr>
            <a:spLocks noChangeShapeType="1"/>
          </p:cNvSpPr>
          <p:nvPr/>
        </p:nvSpPr>
        <p:spPr bwMode="auto">
          <a:xfrm>
            <a:off x="1198563" y="3914775"/>
            <a:ext cx="7353300" cy="1588"/>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3" name="Line 19">
            <a:extLst>
              <a:ext uri="{FF2B5EF4-FFF2-40B4-BE49-F238E27FC236}">
                <a16:creationId xmlns:a16="http://schemas.microsoft.com/office/drawing/2014/main" id="{4A10735B-B171-47C2-A523-C19529492E1D}"/>
              </a:ext>
            </a:extLst>
          </p:cNvPr>
          <p:cNvSpPr>
            <a:spLocks noChangeShapeType="1"/>
          </p:cNvSpPr>
          <p:nvPr/>
        </p:nvSpPr>
        <p:spPr bwMode="auto">
          <a:xfrm flipV="1">
            <a:off x="1198563" y="3914775"/>
            <a:ext cx="1587" cy="42863"/>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4" name="Line 20">
            <a:extLst>
              <a:ext uri="{FF2B5EF4-FFF2-40B4-BE49-F238E27FC236}">
                <a16:creationId xmlns:a16="http://schemas.microsoft.com/office/drawing/2014/main" id="{CB0A670F-2365-4D44-A4BF-F197BAE7582D}"/>
              </a:ext>
            </a:extLst>
          </p:cNvPr>
          <p:cNvSpPr>
            <a:spLocks noChangeShapeType="1"/>
          </p:cNvSpPr>
          <p:nvPr/>
        </p:nvSpPr>
        <p:spPr bwMode="auto">
          <a:xfrm flipV="1">
            <a:off x="2120900" y="3914775"/>
            <a:ext cx="1588" cy="42863"/>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5" name="Line 21">
            <a:extLst>
              <a:ext uri="{FF2B5EF4-FFF2-40B4-BE49-F238E27FC236}">
                <a16:creationId xmlns:a16="http://schemas.microsoft.com/office/drawing/2014/main" id="{B6779632-EABC-42AB-BA0A-04176B75AF27}"/>
              </a:ext>
            </a:extLst>
          </p:cNvPr>
          <p:cNvSpPr>
            <a:spLocks noChangeShapeType="1"/>
          </p:cNvSpPr>
          <p:nvPr/>
        </p:nvSpPr>
        <p:spPr bwMode="auto">
          <a:xfrm flipV="1">
            <a:off x="3044825" y="3914775"/>
            <a:ext cx="1588" cy="42863"/>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6" name="Line 22">
            <a:extLst>
              <a:ext uri="{FF2B5EF4-FFF2-40B4-BE49-F238E27FC236}">
                <a16:creationId xmlns:a16="http://schemas.microsoft.com/office/drawing/2014/main" id="{63828D2C-1038-40BA-A392-3F87EC94B0CE}"/>
              </a:ext>
            </a:extLst>
          </p:cNvPr>
          <p:cNvSpPr>
            <a:spLocks noChangeShapeType="1"/>
          </p:cNvSpPr>
          <p:nvPr/>
        </p:nvSpPr>
        <p:spPr bwMode="auto">
          <a:xfrm flipV="1">
            <a:off x="3952875" y="3914775"/>
            <a:ext cx="1588" cy="42863"/>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7" name="Line 23">
            <a:extLst>
              <a:ext uri="{FF2B5EF4-FFF2-40B4-BE49-F238E27FC236}">
                <a16:creationId xmlns:a16="http://schemas.microsoft.com/office/drawing/2014/main" id="{E6AB29D6-FC9A-4EE4-868D-23EF4DAB553F}"/>
              </a:ext>
            </a:extLst>
          </p:cNvPr>
          <p:cNvSpPr>
            <a:spLocks noChangeShapeType="1"/>
          </p:cNvSpPr>
          <p:nvPr/>
        </p:nvSpPr>
        <p:spPr bwMode="auto">
          <a:xfrm flipV="1">
            <a:off x="4875213" y="3914775"/>
            <a:ext cx="1587" cy="42863"/>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8" name="Line 24">
            <a:extLst>
              <a:ext uri="{FF2B5EF4-FFF2-40B4-BE49-F238E27FC236}">
                <a16:creationId xmlns:a16="http://schemas.microsoft.com/office/drawing/2014/main" id="{D06211E9-6F62-432F-B1D6-76D582112F56}"/>
              </a:ext>
            </a:extLst>
          </p:cNvPr>
          <p:cNvSpPr>
            <a:spLocks noChangeShapeType="1"/>
          </p:cNvSpPr>
          <p:nvPr/>
        </p:nvSpPr>
        <p:spPr bwMode="auto">
          <a:xfrm flipV="1">
            <a:off x="5797550" y="3914775"/>
            <a:ext cx="1588" cy="42863"/>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89" name="Line 25">
            <a:extLst>
              <a:ext uri="{FF2B5EF4-FFF2-40B4-BE49-F238E27FC236}">
                <a16:creationId xmlns:a16="http://schemas.microsoft.com/office/drawing/2014/main" id="{20E08A8F-6D97-49B0-AE98-B5B62EC2DE47}"/>
              </a:ext>
            </a:extLst>
          </p:cNvPr>
          <p:cNvSpPr>
            <a:spLocks noChangeShapeType="1"/>
          </p:cNvSpPr>
          <p:nvPr/>
        </p:nvSpPr>
        <p:spPr bwMode="auto">
          <a:xfrm flipV="1">
            <a:off x="6721475" y="3914775"/>
            <a:ext cx="1588" cy="42863"/>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90" name="Line 26">
            <a:extLst>
              <a:ext uri="{FF2B5EF4-FFF2-40B4-BE49-F238E27FC236}">
                <a16:creationId xmlns:a16="http://schemas.microsoft.com/office/drawing/2014/main" id="{6CCCC86A-681B-4ED1-A0BD-686C624B59CB}"/>
              </a:ext>
            </a:extLst>
          </p:cNvPr>
          <p:cNvSpPr>
            <a:spLocks noChangeShapeType="1"/>
          </p:cNvSpPr>
          <p:nvPr/>
        </p:nvSpPr>
        <p:spPr bwMode="auto">
          <a:xfrm flipV="1">
            <a:off x="7629525" y="3914775"/>
            <a:ext cx="1588" cy="42863"/>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91" name="Line 27">
            <a:extLst>
              <a:ext uri="{FF2B5EF4-FFF2-40B4-BE49-F238E27FC236}">
                <a16:creationId xmlns:a16="http://schemas.microsoft.com/office/drawing/2014/main" id="{8CE990AA-AA67-424A-B3AA-411B03DEFA01}"/>
              </a:ext>
            </a:extLst>
          </p:cNvPr>
          <p:cNvSpPr>
            <a:spLocks noChangeShapeType="1"/>
          </p:cNvSpPr>
          <p:nvPr/>
        </p:nvSpPr>
        <p:spPr bwMode="auto">
          <a:xfrm flipV="1">
            <a:off x="8551863" y="3914775"/>
            <a:ext cx="1587" cy="42863"/>
          </a:xfrm>
          <a:prstGeom prst="line">
            <a:avLst/>
          </a:prstGeom>
          <a:noFill/>
          <a:ln w="1428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9292" name="Rectangle 28">
            <a:extLst>
              <a:ext uri="{FF2B5EF4-FFF2-40B4-BE49-F238E27FC236}">
                <a16:creationId xmlns:a16="http://schemas.microsoft.com/office/drawing/2014/main" id="{9E18C05A-D4A3-439F-BEA0-D6ACF20EA6C2}"/>
              </a:ext>
            </a:extLst>
          </p:cNvPr>
          <p:cNvSpPr>
            <a:spLocks noChangeArrowheads="1"/>
          </p:cNvSpPr>
          <p:nvPr/>
        </p:nvSpPr>
        <p:spPr bwMode="auto">
          <a:xfrm>
            <a:off x="1358900" y="2274888"/>
            <a:ext cx="7000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700" b="1">
                <a:solidFill>
                  <a:srgbClr val="FFFFFF"/>
                </a:solidFill>
                <a:latin typeface="Comic Sans MS" panose="030F0702030302020204" pitchFamily="66" charset="0"/>
              </a:rPr>
              <a:t>88%</a:t>
            </a:r>
            <a:endParaRPr lang="en-US" altLang="it-IT">
              <a:latin typeface="Comic Sans MS" panose="030F0702030302020204" pitchFamily="66" charset="0"/>
            </a:endParaRPr>
          </a:p>
        </p:txBody>
      </p:sp>
      <p:sp>
        <p:nvSpPr>
          <p:cNvPr id="139293" name="Rectangle 29">
            <a:extLst>
              <a:ext uri="{FF2B5EF4-FFF2-40B4-BE49-F238E27FC236}">
                <a16:creationId xmlns:a16="http://schemas.microsoft.com/office/drawing/2014/main" id="{2B608C1E-ED08-4438-BBC4-F0443DED45A3}"/>
              </a:ext>
            </a:extLst>
          </p:cNvPr>
          <p:cNvSpPr>
            <a:spLocks noChangeArrowheads="1"/>
          </p:cNvSpPr>
          <p:nvPr/>
        </p:nvSpPr>
        <p:spPr bwMode="auto">
          <a:xfrm>
            <a:off x="4084638" y="2173288"/>
            <a:ext cx="7000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700" b="1">
                <a:solidFill>
                  <a:srgbClr val="FFFFFF"/>
                </a:solidFill>
                <a:latin typeface="Comic Sans MS" panose="030F0702030302020204" pitchFamily="66" charset="0"/>
              </a:rPr>
              <a:t>92%</a:t>
            </a:r>
            <a:endParaRPr lang="en-US" altLang="it-IT">
              <a:latin typeface="Comic Sans MS" panose="030F0702030302020204" pitchFamily="66" charset="0"/>
            </a:endParaRPr>
          </a:p>
        </p:txBody>
      </p:sp>
      <p:sp>
        <p:nvSpPr>
          <p:cNvPr id="139294" name="Rectangle 30">
            <a:extLst>
              <a:ext uri="{FF2B5EF4-FFF2-40B4-BE49-F238E27FC236}">
                <a16:creationId xmlns:a16="http://schemas.microsoft.com/office/drawing/2014/main" id="{3529D5E0-3CC8-403B-BCEE-D6F3FAAF5B40}"/>
              </a:ext>
            </a:extLst>
          </p:cNvPr>
          <p:cNvSpPr>
            <a:spLocks noChangeArrowheads="1"/>
          </p:cNvSpPr>
          <p:nvPr/>
        </p:nvSpPr>
        <p:spPr bwMode="auto">
          <a:xfrm>
            <a:off x="5006975" y="2274888"/>
            <a:ext cx="7000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700" b="1">
                <a:solidFill>
                  <a:srgbClr val="FFFFFF"/>
                </a:solidFill>
                <a:latin typeface="Comic Sans MS" panose="030F0702030302020204" pitchFamily="66" charset="0"/>
              </a:rPr>
              <a:t>88%</a:t>
            </a:r>
            <a:endParaRPr lang="en-US" altLang="it-IT">
              <a:latin typeface="Comic Sans MS" panose="030F0702030302020204" pitchFamily="66" charset="0"/>
            </a:endParaRPr>
          </a:p>
        </p:txBody>
      </p:sp>
      <p:sp>
        <p:nvSpPr>
          <p:cNvPr id="139295" name="Rectangle 31">
            <a:extLst>
              <a:ext uri="{FF2B5EF4-FFF2-40B4-BE49-F238E27FC236}">
                <a16:creationId xmlns:a16="http://schemas.microsoft.com/office/drawing/2014/main" id="{FECF9B87-BAB2-4BAE-AB42-3E5AA23D3254}"/>
              </a:ext>
            </a:extLst>
          </p:cNvPr>
          <p:cNvSpPr>
            <a:spLocks noChangeArrowheads="1"/>
          </p:cNvSpPr>
          <p:nvPr/>
        </p:nvSpPr>
        <p:spPr bwMode="auto">
          <a:xfrm>
            <a:off x="5959475" y="2187575"/>
            <a:ext cx="7000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700" b="1">
                <a:solidFill>
                  <a:srgbClr val="FFFFFF"/>
                </a:solidFill>
                <a:latin typeface="Comic Sans MS" panose="030F0702030302020204" pitchFamily="66" charset="0"/>
              </a:rPr>
              <a:t>92%</a:t>
            </a:r>
            <a:endParaRPr lang="en-US" altLang="it-IT">
              <a:latin typeface="Comic Sans MS" panose="030F0702030302020204" pitchFamily="66" charset="0"/>
            </a:endParaRPr>
          </a:p>
        </p:txBody>
      </p:sp>
      <p:sp>
        <p:nvSpPr>
          <p:cNvPr id="139296" name="Rectangle 32">
            <a:extLst>
              <a:ext uri="{FF2B5EF4-FFF2-40B4-BE49-F238E27FC236}">
                <a16:creationId xmlns:a16="http://schemas.microsoft.com/office/drawing/2014/main" id="{C58811C2-905C-43A7-9E1F-8EFB1217A392}"/>
              </a:ext>
            </a:extLst>
          </p:cNvPr>
          <p:cNvSpPr>
            <a:spLocks noChangeArrowheads="1"/>
          </p:cNvSpPr>
          <p:nvPr/>
        </p:nvSpPr>
        <p:spPr bwMode="auto">
          <a:xfrm>
            <a:off x="6838950" y="2433638"/>
            <a:ext cx="7000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700" b="1">
                <a:solidFill>
                  <a:srgbClr val="FFFFFF"/>
                </a:solidFill>
                <a:latin typeface="Comic Sans MS" panose="030F0702030302020204" pitchFamily="66" charset="0"/>
              </a:rPr>
              <a:t>82%</a:t>
            </a:r>
            <a:endParaRPr lang="en-US" altLang="it-IT">
              <a:latin typeface="Comic Sans MS" panose="030F0702030302020204" pitchFamily="66" charset="0"/>
            </a:endParaRPr>
          </a:p>
        </p:txBody>
      </p:sp>
      <p:sp>
        <p:nvSpPr>
          <p:cNvPr id="139297" name="Rectangle 33">
            <a:extLst>
              <a:ext uri="{FF2B5EF4-FFF2-40B4-BE49-F238E27FC236}">
                <a16:creationId xmlns:a16="http://schemas.microsoft.com/office/drawing/2014/main" id="{3B5ED567-B971-4D71-BEA8-0C9778331872}"/>
              </a:ext>
            </a:extLst>
          </p:cNvPr>
          <p:cNvSpPr>
            <a:spLocks noChangeArrowheads="1"/>
          </p:cNvSpPr>
          <p:nvPr/>
        </p:nvSpPr>
        <p:spPr bwMode="auto">
          <a:xfrm>
            <a:off x="7789863" y="2405063"/>
            <a:ext cx="7000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700" b="1">
                <a:solidFill>
                  <a:srgbClr val="FFFFFF"/>
                </a:solidFill>
                <a:latin typeface="Comic Sans MS" panose="030F0702030302020204" pitchFamily="66" charset="0"/>
              </a:rPr>
              <a:t>83%</a:t>
            </a:r>
            <a:endParaRPr lang="en-US" altLang="it-IT">
              <a:latin typeface="Comic Sans MS" panose="030F0702030302020204" pitchFamily="66" charset="0"/>
            </a:endParaRPr>
          </a:p>
        </p:txBody>
      </p:sp>
      <p:sp>
        <p:nvSpPr>
          <p:cNvPr id="139298" name="Rectangle 34">
            <a:extLst>
              <a:ext uri="{FF2B5EF4-FFF2-40B4-BE49-F238E27FC236}">
                <a16:creationId xmlns:a16="http://schemas.microsoft.com/office/drawing/2014/main" id="{86BCEC19-E541-4B92-875C-919D991E4C04}"/>
              </a:ext>
            </a:extLst>
          </p:cNvPr>
          <p:cNvSpPr>
            <a:spLocks noChangeArrowheads="1"/>
          </p:cNvSpPr>
          <p:nvPr/>
        </p:nvSpPr>
        <p:spPr bwMode="auto">
          <a:xfrm>
            <a:off x="700088" y="3798888"/>
            <a:ext cx="387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500" b="1">
                <a:solidFill>
                  <a:srgbClr val="FFFFFF"/>
                </a:solidFill>
                <a:latin typeface="Comic Sans MS" panose="030F0702030302020204" pitchFamily="66" charset="0"/>
              </a:rPr>
              <a:t>40%</a:t>
            </a:r>
            <a:endParaRPr lang="en-US" altLang="it-IT">
              <a:latin typeface="Comic Sans MS" panose="030F0702030302020204" pitchFamily="66" charset="0"/>
            </a:endParaRPr>
          </a:p>
        </p:txBody>
      </p:sp>
      <p:sp>
        <p:nvSpPr>
          <p:cNvPr id="139299" name="Rectangle 35">
            <a:extLst>
              <a:ext uri="{FF2B5EF4-FFF2-40B4-BE49-F238E27FC236}">
                <a16:creationId xmlns:a16="http://schemas.microsoft.com/office/drawing/2014/main" id="{B15242FC-11AB-4010-84A4-2A4905E12D69}"/>
              </a:ext>
            </a:extLst>
          </p:cNvPr>
          <p:cNvSpPr>
            <a:spLocks noChangeArrowheads="1"/>
          </p:cNvSpPr>
          <p:nvPr/>
        </p:nvSpPr>
        <p:spPr bwMode="auto">
          <a:xfrm>
            <a:off x="700088" y="3319463"/>
            <a:ext cx="387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500" b="1">
                <a:solidFill>
                  <a:srgbClr val="FFFFFF"/>
                </a:solidFill>
                <a:latin typeface="Comic Sans MS" panose="030F0702030302020204" pitchFamily="66" charset="0"/>
              </a:rPr>
              <a:t>60%</a:t>
            </a:r>
            <a:endParaRPr lang="en-US" altLang="it-IT">
              <a:latin typeface="Comic Sans MS" panose="030F0702030302020204" pitchFamily="66" charset="0"/>
            </a:endParaRPr>
          </a:p>
        </p:txBody>
      </p:sp>
      <p:sp>
        <p:nvSpPr>
          <p:cNvPr id="139300" name="Rectangle 36">
            <a:extLst>
              <a:ext uri="{FF2B5EF4-FFF2-40B4-BE49-F238E27FC236}">
                <a16:creationId xmlns:a16="http://schemas.microsoft.com/office/drawing/2014/main" id="{D1AB5538-9E55-40DE-8EE9-4D27F046F875}"/>
              </a:ext>
            </a:extLst>
          </p:cNvPr>
          <p:cNvSpPr>
            <a:spLocks noChangeArrowheads="1"/>
          </p:cNvSpPr>
          <p:nvPr/>
        </p:nvSpPr>
        <p:spPr bwMode="auto">
          <a:xfrm>
            <a:off x="700088" y="2825750"/>
            <a:ext cx="387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500" b="1">
                <a:solidFill>
                  <a:srgbClr val="FFFFFF"/>
                </a:solidFill>
                <a:latin typeface="Comic Sans MS" panose="030F0702030302020204" pitchFamily="66" charset="0"/>
              </a:rPr>
              <a:t>80%</a:t>
            </a:r>
            <a:endParaRPr lang="en-US" altLang="it-IT">
              <a:latin typeface="Comic Sans MS" panose="030F0702030302020204" pitchFamily="66" charset="0"/>
            </a:endParaRPr>
          </a:p>
        </p:txBody>
      </p:sp>
      <p:sp>
        <p:nvSpPr>
          <p:cNvPr id="139301" name="Rectangle 37">
            <a:extLst>
              <a:ext uri="{FF2B5EF4-FFF2-40B4-BE49-F238E27FC236}">
                <a16:creationId xmlns:a16="http://schemas.microsoft.com/office/drawing/2014/main" id="{7383D6A0-A9D3-495E-91DD-2DC0ADC6AE4A}"/>
              </a:ext>
            </a:extLst>
          </p:cNvPr>
          <p:cNvSpPr>
            <a:spLocks noChangeArrowheads="1"/>
          </p:cNvSpPr>
          <p:nvPr/>
        </p:nvSpPr>
        <p:spPr bwMode="auto">
          <a:xfrm>
            <a:off x="598488" y="2347913"/>
            <a:ext cx="5032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500" b="1">
                <a:solidFill>
                  <a:srgbClr val="FFFFFF"/>
                </a:solidFill>
                <a:latin typeface="Comic Sans MS" panose="030F0702030302020204" pitchFamily="66" charset="0"/>
              </a:rPr>
              <a:t>100%</a:t>
            </a:r>
            <a:endParaRPr lang="en-US" altLang="it-IT">
              <a:latin typeface="Comic Sans MS" panose="030F0702030302020204" pitchFamily="66" charset="0"/>
            </a:endParaRPr>
          </a:p>
        </p:txBody>
      </p:sp>
      <p:sp>
        <p:nvSpPr>
          <p:cNvPr id="139302" name="Rectangle 38">
            <a:extLst>
              <a:ext uri="{FF2B5EF4-FFF2-40B4-BE49-F238E27FC236}">
                <a16:creationId xmlns:a16="http://schemas.microsoft.com/office/drawing/2014/main" id="{1A49659F-9D7C-4FE0-A228-9CD72D4B16E6}"/>
              </a:ext>
            </a:extLst>
          </p:cNvPr>
          <p:cNvSpPr>
            <a:spLocks noChangeArrowheads="1"/>
          </p:cNvSpPr>
          <p:nvPr/>
        </p:nvSpPr>
        <p:spPr bwMode="auto">
          <a:xfrm rot="-5400000">
            <a:off x="709613" y="4830763"/>
            <a:ext cx="18748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InSync It Reg (N=201)</a:t>
            </a:r>
            <a:endParaRPr lang="en-US" altLang="it-IT" b="1">
              <a:latin typeface="Comic Sans MS" panose="030F0702030302020204" pitchFamily="66" charset="0"/>
            </a:endParaRPr>
          </a:p>
        </p:txBody>
      </p:sp>
      <p:sp>
        <p:nvSpPr>
          <p:cNvPr id="139303" name="Rectangle 39">
            <a:extLst>
              <a:ext uri="{FF2B5EF4-FFF2-40B4-BE49-F238E27FC236}">
                <a16:creationId xmlns:a16="http://schemas.microsoft.com/office/drawing/2014/main" id="{5BBA8702-2D00-4766-AF3D-94EC7EE52743}"/>
              </a:ext>
            </a:extLst>
          </p:cNvPr>
          <p:cNvSpPr>
            <a:spLocks noChangeArrowheads="1"/>
          </p:cNvSpPr>
          <p:nvPr/>
        </p:nvSpPr>
        <p:spPr bwMode="auto">
          <a:xfrm rot="-5400000">
            <a:off x="1796257" y="4764881"/>
            <a:ext cx="15494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SW Study (N=158)</a:t>
            </a:r>
            <a:endParaRPr lang="en-US" altLang="it-IT" b="1">
              <a:latin typeface="Comic Sans MS" panose="030F0702030302020204" pitchFamily="66" charset="0"/>
            </a:endParaRPr>
          </a:p>
        </p:txBody>
      </p:sp>
      <p:sp>
        <p:nvSpPr>
          <p:cNvPr id="139304" name="Rectangle 40">
            <a:extLst>
              <a:ext uri="{FF2B5EF4-FFF2-40B4-BE49-F238E27FC236}">
                <a16:creationId xmlns:a16="http://schemas.microsoft.com/office/drawing/2014/main" id="{FA306F93-5A8E-4E38-8504-14B9231C4B9D}"/>
              </a:ext>
            </a:extLst>
          </p:cNvPr>
          <p:cNvSpPr>
            <a:spLocks noChangeArrowheads="1"/>
          </p:cNvSpPr>
          <p:nvPr/>
        </p:nvSpPr>
        <p:spPr bwMode="auto">
          <a:xfrm rot="-5400000">
            <a:off x="2744788" y="4791075"/>
            <a:ext cx="149701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SD Study (N=227)</a:t>
            </a:r>
            <a:endParaRPr lang="en-US" altLang="it-IT" b="1">
              <a:latin typeface="Comic Sans MS" panose="030F0702030302020204" pitchFamily="66" charset="0"/>
            </a:endParaRPr>
          </a:p>
        </p:txBody>
      </p:sp>
      <p:sp>
        <p:nvSpPr>
          <p:cNvPr id="139305" name="Rectangle 41">
            <a:extLst>
              <a:ext uri="{FF2B5EF4-FFF2-40B4-BE49-F238E27FC236}">
                <a16:creationId xmlns:a16="http://schemas.microsoft.com/office/drawing/2014/main" id="{70804EB9-ABA9-4B33-A6F5-51143393121A}"/>
              </a:ext>
            </a:extLst>
          </p:cNvPr>
          <p:cNvSpPr>
            <a:spLocks noChangeArrowheads="1"/>
          </p:cNvSpPr>
          <p:nvPr/>
        </p:nvSpPr>
        <p:spPr bwMode="auto">
          <a:xfrm rot="-5400000">
            <a:off x="3759994" y="4655344"/>
            <a:ext cx="13112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Miracle (N=434)</a:t>
            </a:r>
            <a:endParaRPr lang="en-US" altLang="it-IT" b="1">
              <a:latin typeface="Comic Sans MS" panose="030F0702030302020204" pitchFamily="66" charset="0"/>
            </a:endParaRPr>
          </a:p>
        </p:txBody>
      </p:sp>
      <p:sp>
        <p:nvSpPr>
          <p:cNvPr id="139306" name="Rectangle 42">
            <a:extLst>
              <a:ext uri="{FF2B5EF4-FFF2-40B4-BE49-F238E27FC236}">
                <a16:creationId xmlns:a16="http://schemas.microsoft.com/office/drawing/2014/main" id="{28C7D3A7-935F-40A3-A87D-180C7C0F8BE3}"/>
              </a:ext>
            </a:extLst>
          </p:cNvPr>
          <p:cNvSpPr>
            <a:spLocks noChangeArrowheads="1"/>
          </p:cNvSpPr>
          <p:nvPr/>
        </p:nvSpPr>
        <p:spPr bwMode="auto">
          <a:xfrm rot="-5400000">
            <a:off x="4476751" y="4845050"/>
            <a:ext cx="1693862"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Miracle ICD (N=227)</a:t>
            </a:r>
            <a:endParaRPr lang="en-US" altLang="it-IT" b="1">
              <a:latin typeface="Comic Sans MS" panose="030F0702030302020204" pitchFamily="66" charset="0"/>
            </a:endParaRPr>
          </a:p>
        </p:txBody>
      </p:sp>
      <p:sp>
        <p:nvSpPr>
          <p:cNvPr id="139307" name="Rectangle 43">
            <a:extLst>
              <a:ext uri="{FF2B5EF4-FFF2-40B4-BE49-F238E27FC236}">
                <a16:creationId xmlns:a16="http://schemas.microsoft.com/office/drawing/2014/main" id="{0C446689-8032-4E08-BAB7-5D837DA69635}"/>
              </a:ext>
            </a:extLst>
          </p:cNvPr>
          <p:cNvSpPr>
            <a:spLocks noChangeArrowheads="1"/>
          </p:cNvSpPr>
          <p:nvPr/>
        </p:nvSpPr>
        <p:spPr bwMode="auto">
          <a:xfrm rot="-5400000">
            <a:off x="5443538" y="4811713"/>
            <a:ext cx="16081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MUSTIC SR (N=67)</a:t>
            </a:r>
            <a:endParaRPr lang="en-US" altLang="it-IT" b="1">
              <a:latin typeface="Comic Sans MS" panose="030F0702030302020204" pitchFamily="66" charset="0"/>
            </a:endParaRPr>
          </a:p>
        </p:txBody>
      </p:sp>
      <p:sp>
        <p:nvSpPr>
          <p:cNvPr id="139308" name="Rectangle 44">
            <a:extLst>
              <a:ext uri="{FF2B5EF4-FFF2-40B4-BE49-F238E27FC236}">
                <a16:creationId xmlns:a16="http://schemas.microsoft.com/office/drawing/2014/main" id="{D0FFE7CC-FC1C-4332-9104-20549A78C321}"/>
              </a:ext>
            </a:extLst>
          </p:cNvPr>
          <p:cNvSpPr>
            <a:spLocks noChangeArrowheads="1"/>
          </p:cNvSpPr>
          <p:nvPr/>
        </p:nvSpPr>
        <p:spPr bwMode="auto">
          <a:xfrm rot="-5400000">
            <a:off x="6339681" y="4750594"/>
            <a:ext cx="14255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Easytrack pre-CE</a:t>
            </a:r>
            <a:endParaRPr lang="en-US" altLang="it-IT" b="1">
              <a:latin typeface="Comic Sans MS" panose="030F0702030302020204" pitchFamily="66" charset="0"/>
            </a:endParaRPr>
          </a:p>
        </p:txBody>
      </p:sp>
      <p:sp>
        <p:nvSpPr>
          <p:cNvPr id="139309" name="Rectangle 45">
            <a:extLst>
              <a:ext uri="{FF2B5EF4-FFF2-40B4-BE49-F238E27FC236}">
                <a16:creationId xmlns:a16="http://schemas.microsoft.com/office/drawing/2014/main" id="{4FDB1E07-E92E-4123-9808-7B669B65E856}"/>
              </a:ext>
            </a:extLst>
          </p:cNvPr>
          <p:cNvSpPr>
            <a:spLocks noChangeArrowheads="1"/>
          </p:cNvSpPr>
          <p:nvPr/>
        </p:nvSpPr>
        <p:spPr bwMode="auto">
          <a:xfrm rot="-5400000">
            <a:off x="6722269" y="4760119"/>
            <a:ext cx="11017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MARK (N=44)</a:t>
            </a:r>
            <a:endParaRPr lang="en-US" altLang="it-IT" b="1">
              <a:latin typeface="Comic Sans MS" panose="030F0702030302020204" pitchFamily="66" charset="0"/>
            </a:endParaRPr>
          </a:p>
        </p:txBody>
      </p:sp>
      <p:sp>
        <p:nvSpPr>
          <p:cNvPr id="139310" name="Rectangle 46">
            <a:extLst>
              <a:ext uri="{FF2B5EF4-FFF2-40B4-BE49-F238E27FC236}">
                <a16:creationId xmlns:a16="http://schemas.microsoft.com/office/drawing/2014/main" id="{ABA0FA1A-64A0-4233-8EE6-8BD52835CD14}"/>
              </a:ext>
            </a:extLst>
          </p:cNvPr>
          <p:cNvSpPr>
            <a:spLocks noChangeArrowheads="1"/>
          </p:cNvSpPr>
          <p:nvPr/>
        </p:nvSpPr>
        <p:spPr bwMode="auto">
          <a:xfrm rot="-5400000">
            <a:off x="7215981" y="4779169"/>
            <a:ext cx="15208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Easytrack Registry</a:t>
            </a:r>
            <a:endParaRPr lang="en-US" altLang="it-IT" b="1">
              <a:latin typeface="Comic Sans MS" panose="030F0702030302020204" pitchFamily="66" charset="0"/>
            </a:endParaRPr>
          </a:p>
        </p:txBody>
      </p:sp>
      <p:sp>
        <p:nvSpPr>
          <p:cNvPr id="139311" name="Rectangle 47">
            <a:extLst>
              <a:ext uri="{FF2B5EF4-FFF2-40B4-BE49-F238E27FC236}">
                <a16:creationId xmlns:a16="http://schemas.microsoft.com/office/drawing/2014/main" id="{0F7878E8-BCB6-464A-AF5C-E43F7428A799}"/>
              </a:ext>
            </a:extLst>
          </p:cNvPr>
          <p:cNvSpPr>
            <a:spLocks noChangeArrowheads="1"/>
          </p:cNvSpPr>
          <p:nvPr/>
        </p:nvSpPr>
        <p:spPr bwMode="auto">
          <a:xfrm rot="-5400000">
            <a:off x="7867650" y="4618038"/>
            <a:ext cx="6556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300" b="1">
                <a:solidFill>
                  <a:srgbClr val="FFFFFF"/>
                </a:solidFill>
                <a:latin typeface="Comic Sans MS" panose="030F0702030302020204" pitchFamily="66" charset="0"/>
              </a:rPr>
              <a:t>(N=150)</a:t>
            </a:r>
            <a:endParaRPr lang="en-US" altLang="it-IT" b="1">
              <a:latin typeface="Comic Sans MS" panose="030F0702030302020204" pitchFamily="66" charset="0"/>
            </a:endParaRPr>
          </a:p>
        </p:txBody>
      </p:sp>
      <p:sp>
        <p:nvSpPr>
          <p:cNvPr id="139312" name="Text Box 48">
            <a:extLst>
              <a:ext uri="{FF2B5EF4-FFF2-40B4-BE49-F238E27FC236}">
                <a16:creationId xmlns:a16="http://schemas.microsoft.com/office/drawing/2014/main" id="{FFEF2A97-DAA0-4DCF-A02F-2289BE8A0BE5}"/>
              </a:ext>
            </a:extLst>
          </p:cNvPr>
          <p:cNvSpPr txBox="1">
            <a:spLocks noChangeArrowheads="1"/>
          </p:cNvSpPr>
          <p:nvPr/>
        </p:nvSpPr>
        <p:spPr bwMode="auto">
          <a:xfrm>
            <a:off x="2133600" y="2133600"/>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2800" b="1">
                <a:solidFill>
                  <a:schemeClr val="bg1"/>
                </a:solidFill>
                <a:latin typeface="Comic Sans MS" panose="030F0702030302020204" pitchFamily="66" charset="0"/>
              </a:rPr>
              <a:t>89%</a:t>
            </a:r>
          </a:p>
        </p:txBody>
      </p:sp>
      <p:sp>
        <p:nvSpPr>
          <p:cNvPr id="139313" name="Text Box 49">
            <a:extLst>
              <a:ext uri="{FF2B5EF4-FFF2-40B4-BE49-F238E27FC236}">
                <a16:creationId xmlns:a16="http://schemas.microsoft.com/office/drawing/2014/main" id="{DC458B7E-3BAD-4958-9834-A491E09DE747}"/>
              </a:ext>
            </a:extLst>
          </p:cNvPr>
          <p:cNvSpPr txBox="1">
            <a:spLocks noChangeArrowheads="1"/>
          </p:cNvSpPr>
          <p:nvPr/>
        </p:nvSpPr>
        <p:spPr bwMode="auto">
          <a:xfrm>
            <a:off x="3048000" y="2057400"/>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2800" b="1">
                <a:solidFill>
                  <a:schemeClr val="bg1"/>
                </a:solidFill>
                <a:latin typeface="Comic Sans MS" panose="030F0702030302020204" pitchFamily="66" charset="0"/>
              </a:rPr>
              <a:t>88%</a:t>
            </a:r>
          </a:p>
        </p:txBody>
      </p:sp>
      <p:sp>
        <p:nvSpPr>
          <p:cNvPr id="1095730" name="Rectangle 50">
            <a:extLst>
              <a:ext uri="{FF2B5EF4-FFF2-40B4-BE49-F238E27FC236}">
                <a16:creationId xmlns:a16="http://schemas.microsoft.com/office/drawing/2014/main" id="{59690FBA-9CB1-448F-99C9-1431763B95C2}"/>
              </a:ext>
            </a:extLst>
          </p:cNvPr>
          <p:cNvSpPr>
            <a:spLocks noChangeArrowheads="1"/>
          </p:cNvSpPr>
          <p:nvPr/>
        </p:nvSpPr>
        <p:spPr bwMode="auto">
          <a:xfrm>
            <a:off x="0" y="2286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1pPr>
            <a:lvl2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2pPr>
            <a:lvl3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3pPr>
            <a:lvl4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4pPr>
            <a:lvl5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5pPr>
            <a:lvl6pPr marL="4572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6pPr>
            <a:lvl7pPr marL="9144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7pPr>
            <a:lvl8pPr marL="13716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8pPr>
            <a:lvl9pPr marL="18288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9pPr>
          </a:lstStyle>
          <a:p>
            <a:pPr>
              <a:defRPr/>
            </a:pPr>
            <a:r>
              <a:rPr lang="en-US" altLang="it-IT">
                <a:latin typeface="Tempus Sans ITC" panose="04020404030D07020202" pitchFamily="82" charset="0"/>
              </a:rPr>
              <a:t>Transvenous implant success rate</a:t>
            </a:r>
            <a:br>
              <a:rPr lang="en-US" altLang="it-IT">
                <a:latin typeface="Tempus Sans ITC" panose="04020404030D07020202" pitchFamily="82" charset="0"/>
              </a:rPr>
            </a:br>
            <a:r>
              <a:rPr lang="en-US" altLang="it-IT">
                <a:latin typeface="Tempus Sans ITC" panose="04020404030D07020202" pitchFamily="82" charset="0"/>
              </a:rPr>
              <a:t>(published data)</a:t>
            </a:r>
            <a:endParaRPr lang="en-US" altLang="it-IT" sz="3600">
              <a:latin typeface="Tempus Sans ITC" panose="04020404030D07020202" pitchFamily="82"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78A817F-42CD-4EB1-BB6C-7E9D9BF7DD4C}"/>
              </a:ext>
            </a:extLst>
          </p:cNvPr>
          <p:cNvSpPr>
            <a:spLocks noChangeArrowheads="1"/>
          </p:cNvSpPr>
          <p:nvPr/>
        </p:nvSpPr>
        <p:spPr bwMode="auto">
          <a:xfrm>
            <a:off x="1962150" y="5727700"/>
            <a:ext cx="48037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nvGrpSpPr>
          <p:cNvPr id="141315" name="Group 3">
            <a:extLst>
              <a:ext uri="{FF2B5EF4-FFF2-40B4-BE49-F238E27FC236}">
                <a16:creationId xmlns:a16="http://schemas.microsoft.com/office/drawing/2014/main" id="{C36737A3-C7B5-4997-949D-CB6E87EC3F37}"/>
              </a:ext>
            </a:extLst>
          </p:cNvPr>
          <p:cNvGrpSpPr>
            <a:grpSpLocks/>
          </p:cNvGrpSpPr>
          <p:nvPr/>
        </p:nvGrpSpPr>
        <p:grpSpPr bwMode="auto">
          <a:xfrm>
            <a:off x="5611813" y="2211388"/>
            <a:ext cx="2957512" cy="3252787"/>
            <a:chOff x="3977" y="1393"/>
            <a:chExt cx="2096" cy="2049"/>
          </a:xfrm>
        </p:grpSpPr>
        <p:grpSp>
          <p:nvGrpSpPr>
            <p:cNvPr id="141355" name="Group 4">
              <a:extLst>
                <a:ext uri="{FF2B5EF4-FFF2-40B4-BE49-F238E27FC236}">
                  <a16:creationId xmlns:a16="http://schemas.microsoft.com/office/drawing/2014/main" id="{B42B67A4-73F4-4DE4-8FA4-5C6D34020A31}"/>
                </a:ext>
              </a:extLst>
            </p:cNvPr>
            <p:cNvGrpSpPr>
              <a:grpSpLocks/>
            </p:cNvGrpSpPr>
            <p:nvPr/>
          </p:nvGrpSpPr>
          <p:grpSpPr bwMode="auto">
            <a:xfrm>
              <a:off x="3977" y="1393"/>
              <a:ext cx="2096" cy="2049"/>
              <a:chOff x="3977" y="1393"/>
              <a:chExt cx="2096" cy="2049"/>
            </a:xfrm>
          </p:grpSpPr>
          <p:sp>
            <p:nvSpPr>
              <p:cNvPr id="141360" name="Freeform 5">
                <a:extLst>
                  <a:ext uri="{FF2B5EF4-FFF2-40B4-BE49-F238E27FC236}">
                    <a16:creationId xmlns:a16="http://schemas.microsoft.com/office/drawing/2014/main" id="{9173DAF1-F696-4853-8597-EACF7D2FE3E1}"/>
                  </a:ext>
                </a:extLst>
              </p:cNvPr>
              <p:cNvSpPr>
                <a:spLocks/>
              </p:cNvSpPr>
              <p:nvPr/>
            </p:nvSpPr>
            <p:spPr bwMode="auto">
              <a:xfrm>
                <a:off x="3983" y="1393"/>
                <a:ext cx="2090" cy="2049"/>
              </a:xfrm>
              <a:custGeom>
                <a:avLst/>
                <a:gdLst>
                  <a:gd name="T0" fmla="*/ 0 w 2090"/>
                  <a:gd name="T1" fmla="*/ 27 h 2049"/>
                  <a:gd name="T2" fmla="*/ 0 w 2090"/>
                  <a:gd name="T3" fmla="*/ 55 h 2049"/>
                  <a:gd name="T4" fmla="*/ 10 w 2090"/>
                  <a:gd name="T5" fmla="*/ 83 h 2049"/>
                  <a:gd name="T6" fmla="*/ 20 w 2090"/>
                  <a:gd name="T7" fmla="*/ 165 h 2049"/>
                  <a:gd name="T8" fmla="*/ 29 w 2090"/>
                  <a:gd name="T9" fmla="*/ 259 h 2049"/>
                  <a:gd name="T10" fmla="*/ 39 w 2090"/>
                  <a:gd name="T11" fmla="*/ 358 h 2049"/>
                  <a:gd name="T12" fmla="*/ 49 w 2090"/>
                  <a:gd name="T13" fmla="*/ 468 h 2049"/>
                  <a:gd name="T14" fmla="*/ 59 w 2090"/>
                  <a:gd name="T15" fmla="*/ 578 h 2049"/>
                  <a:gd name="T16" fmla="*/ 78 w 2090"/>
                  <a:gd name="T17" fmla="*/ 677 h 2049"/>
                  <a:gd name="T18" fmla="*/ 88 w 2090"/>
                  <a:gd name="T19" fmla="*/ 771 h 2049"/>
                  <a:gd name="T20" fmla="*/ 117 w 2090"/>
                  <a:gd name="T21" fmla="*/ 930 h 2049"/>
                  <a:gd name="T22" fmla="*/ 156 w 2090"/>
                  <a:gd name="T23" fmla="*/ 1090 h 2049"/>
                  <a:gd name="T24" fmla="*/ 195 w 2090"/>
                  <a:gd name="T25" fmla="*/ 1239 h 2049"/>
                  <a:gd name="T26" fmla="*/ 253 w 2090"/>
                  <a:gd name="T27" fmla="*/ 1376 h 2049"/>
                  <a:gd name="T28" fmla="*/ 340 w 2090"/>
                  <a:gd name="T29" fmla="*/ 1514 h 2049"/>
                  <a:gd name="T30" fmla="*/ 437 w 2090"/>
                  <a:gd name="T31" fmla="*/ 1646 h 2049"/>
                  <a:gd name="T32" fmla="*/ 486 w 2090"/>
                  <a:gd name="T33" fmla="*/ 1707 h 2049"/>
                  <a:gd name="T34" fmla="*/ 535 w 2090"/>
                  <a:gd name="T35" fmla="*/ 1762 h 2049"/>
                  <a:gd name="T36" fmla="*/ 593 w 2090"/>
                  <a:gd name="T37" fmla="*/ 1817 h 2049"/>
                  <a:gd name="T38" fmla="*/ 641 w 2090"/>
                  <a:gd name="T39" fmla="*/ 1861 h 2049"/>
                  <a:gd name="T40" fmla="*/ 748 w 2090"/>
                  <a:gd name="T41" fmla="*/ 1938 h 2049"/>
                  <a:gd name="T42" fmla="*/ 865 w 2090"/>
                  <a:gd name="T43" fmla="*/ 1998 h 2049"/>
                  <a:gd name="T44" fmla="*/ 923 w 2090"/>
                  <a:gd name="T45" fmla="*/ 2020 h 2049"/>
                  <a:gd name="T46" fmla="*/ 972 w 2090"/>
                  <a:gd name="T47" fmla="*/ 2037 h 2049"/>
                  <a:gd name="T48" fmla="*/ 1030 w 2090"/>
                  <a:gd name="T49" fmla="*/ 2042 h 2049"/>
                  <a:gd name="T50" fmla="*/ 1088 w 2090"/>
                  <a:gd name="T51" fmla="*/ 2048 h 2049"/>
                  <a:gd name="T52" fmla="*/ 1147 w 2090"/>
                  <a:gd name="T53" fmla="*/ 2042 h 2049"/>
                  <a:gd name="T54" fmla="*/ 1195 w 2090"/>
                  <a:gd name="T55" fmla="*/ 2031 h 2049"/>
                  <a:gd name="T56" fmla="*/ 1253 w 2090"/>
                  <a:gd name="T57" fmla="*/ 2015 h 2049"/>
                  <a:gd name="T58" fmla="*/ 1302 w 2090"/>
                  <a:gd name="T59" fmla="*/ 1987 h 2049"/>
                  <a:gd name="T60" fmla="*/ 1409 w 2090"/>
                  <a:gd name="T61" fmla="*/ 1927 h 2049"/>
                  <a:gd name="T62" fmla="*/ 1496 w 2090"/>
                  <a:gd name="T63" fmla="*/ 1855 h 2049"/>
                  <a:gd name="T64" fmla="*/ 1594 w 2090"/>
                  <a:gd name="T65" fmla="*/ 1762 h 2049"/>
                  <a:gd name="T66" fmla="*/ 1681 w 2090"/>
                  <a:gd name="T67" fmla="*/ 1657 h 2049"/>
                  <a:gd name="T68" fmla="*/ 1759 w 2090"/>
                  <a:gd name="T69" fmla="*/ 1536 h 2049"/>
                  <a:gd name="T70" fmla="*/ 1827 w 2090"/>
                  <a:gd name="T71" fmla="*/ 1409 h 2049"/>
                  <a:gd name="T72" fmla="*/ 1875 w 2090"/>
                  <a:gd name="T73" fmla="*/ 1266 h 2049"/>
                  <a:gd name="T74" fmla="*/ 1924 w 2090"/>
                  <a:gd name="T75" fmla="*/ 1112 h 2049"/>
                  <a:gd name="T76" fmla="*/ 1953 w 2090"/>
                  <a:gd name="T77" fmla="*/ 952 h 2049"/>
                  <a:gd name="T78" fmla="*/ 1992 w 2090"/>
                  <a:gd name="T79" fmla="*/ 782 h 2049"/>
                  <a:gd name="T80" fmla="*/ 2011 w 2090"/>
                  <a:gd name="T81" fmla="*/ 688 h 2049"/>
                  <a:gd name="T82" fmla="*/ 2021 w 2090"/>
                  <a:gd name="T83" fmla="*/ 584 h 2049"/>
                  <a:gd name="T84" fmla="*/ 2050 w 2090"/>
                  <a:gd name="T85" fmla="*/ 363 h 2049"/>
                  <a:gd name="T86" fmla="*/ 2060 w 2090"/>
                  <a:gd name="T87" fmla="*/ 253 h 2049"/>
                  <a:gd name="T88" fmla="*/ 2070 w 2090"/>
                  <a:gd name="T89" fmla="*/ 154 h 2049"/>
                  <a:gd name="T90" fmla="*/ 2079 w 2090"/>
                  <a:gd name="T91" fmla="*/ 71 h 2049"/>
                  <a:gd name="T92" fmla="*/ 2089 w 2090"/>
                  <a:gd name="T93" fmla="*/ 0 h 20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090" h="2049">
                    <a:moveTo>
                      <a:pt x="0" y="27"/>
                    </a:moveTo>
                    <a:lnTo>
                      <a:pt x="0" y="55"/>
                    </a:lnTo>
                    <a:lnTo>
                      <a:pt x="10" y="83"/>
                    </a:lnTo>
                    <a:lnTo>
                      <a:pt x="20" y="165"/>
                    </a:lnTo>
                    <a:lnTo>
                      <a:pt x="29" y="259"/>
                    </a:lnTo>
                    <a:lnTo>
                      <a:pt x="39" y="358"/>
                    </a:lnTo>
                    <a:lnTo>
                      <a:pt x="49" y="468"/>
                    </a:lnTo>
                    <a:lnTo>
                      <a:pt x="59" y="578"/>
                    </a:lnTo>
                    <a:lnTo>
                      <a:pt x="78" y="677"/>
                    </a:lnTo>
                    <a:lnTo>
                      <a:pt x="88" y="771"/>
                    </a:lnTo>
                    <a:lnTo>
                      <a:pt x="117" y="930"/>
                    </a:lnTo>
                    <a:lnTo>
                      <a:pt x="156" y="1090"/>
                    </a:lnTo>
                    <a:lnTo>
                      <a:pt x="195" y="1239"/>
                    </a:lnTo>
                    <a:lnTo>
                      <a:pt x="253" y="1376"/>
                    </a:lnTo>
                    <a:lnTo>
                      <a:pt x="340" y="1514"/>
                    </a:lnTo>
                    <a:lnTo>
                      <a:pt x="437" y="1646"/>
                    </a:lnTo>
                    <a:lnTo>
                      <a:pt x="486" y="1707"/>
                    </a:lnTo>
                    <a:lnTo>
                      <a:pt x="535" y="1762"/>
                    </a:lnTo>
                    <a:lnTo>
                      <a:pt x="593" y="1817"/>
                    </a:lnTo>
                    <a:lnTo>
                      <a:pt x="641" y="1861"/>
                    </a:lnTo>
                    <a:lnTo>
                      <a:pt x="748" y="1938"/>
                    </a:lnTo>
                    <a:lnTo>
                      <a:pt x="865" y="1998"/>
                    </a:lnTo>
                    <a:lnTo>
                      <a:pt x="923" y="2020"/>
                    </a:lnTo>
                    <a:lnTo>
                      <a:pt x="972" y="2037"/>
                    </a:lnTo>
                    <a:lnTo>
                      <a:pt x="1030" y="2042"/>
                    </a:lnTo>
                    <a:lnTo>
                      <a:pt x="1088" y="2048"/>
                    </a:lnTo>
                    <a:lnTo>
                      <a:pt x="1147" y="2042"/>
                    </a:lnTo>
                    <a:lnTo>
                      <a:pt x="1195" y="2031"/>
                    </a:lnTo>
                    <a:lnTo>
                      <a:pt x="1253" y="2015"/>
                    </a:lnTo>
                    <a:lnTo>
                      <a:pt x="1302" y="1987"/>
                    </a:lnTo>
                    <a:lnTo>
                      <a:pt x="1409" y="1927"/>
                    </a:lnTo>
                    <a:lnTo>
                      <a:pt x="1496" y="1855"/>
                    </a:lnTo>
                    <a:lnTo>
                      <a:pt x="1594" y="1762"/>
                    </a:lnTo>
                    <a:lnTo>
                      <a:pt x="1681" y="1657"/>
                    </a:lnTo>
                    <a:lnTo>
                      <a:pt x="1759" y="1536"/>
                    </a:lnTo>
                    <a:lnTo>
                      <a:pt x="1827" y="1409"/>
                    </a:lnTo>
                    <a:lnTo>
                      <a:pt x="1875" y="1266"/>
                    </a:lnTo>
                    <a:lnTo>
                      <a:pt x="1924" y="1112"/>
                    </a:lnTo>
                    <a:lnTo>
                      <a:pt x="1953" y="952"/>
                    </a:lnTo>
                    <a:lnTo>
                      <a:pt x="1992" y="782"/>
                    </a:lnTo>
                    <a:lnTo>
                      <a:pt x="2011" y="688"/>
                    </a:lnTo>
                    <a:lnTo>
                      <a:pt x="2021" y="584"/>
                    </a:lnTo>
                    <a:lnTo>
                      <a:pt x="2050" y="363"/>
                    </a:lnTo>
                    <a:lnTo>
                      <a:pt x="2060" y="253"/>
                    </a:lnTo>
                    <a:lnTo>
                      <a:pt x="2070" y="154"/>
                    </a:lnTo>
                    <a:lnTo>
                      <a:pt x="2079" y="71"/>
                    </a:lnTo>
                    <a:lnTo>
                      <a:pt x="2089" y="0"/>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1361" name="Freeform 6">
                <a:extLst>
                  <a:ext uri="{FF2B5EF4-FFF2-40B4-BE49-F238E27FC236}">
                    <a16:creationId xmlns:a16="http://schemas.microsoft.com/office/drawing/2014/main" id="{E7DB4759-962D-4761-A514-7F4E7D149660}"/>
                  </a:ext>
                </a:extLst>
              </p:cNvPr>
              <p:cNvSpPr>
                <a:spLocks/>
              </p:cNvSpPr>
              <p:nvPr/>
            </p:nvSpPr>
            <p:spPr bwMode="auto">
              <a:xfrm>
                <a:off x="3977" y="1408"/>
                <a:ext cx="2086" cy="162"/>
              </a:xfrm>
              <a:custGeom>
                <a:avLst/>
                <a:gdLst>
                  <a:gd name="T0" fmla="*/ 0 w 2086"/>
                  <a:gd name="T1" fmla="*/ 33 h 162"/>
                  <a:gd name="T2" fmla="*/ 29 w 2086"/>
                  <a:gd name="T3" fmla="*/ 38 h 162"/>
                  <a:gd name="T4" fmla="*/ 77 w 2086"/>
                  <a:gd name="T5" fmla="*/ 48 h 162"/>
                  <a:gd name="T6" fmla="*/ 184 w 2086"/>
                  <a:gd name="T7" fmla="*/ 68 h 162"/>
                  <a:gd name="T8" fmla="*/ 310 w 2086"/>
                  <a:gd name="T9" fmla="*/ 93 h 162"/>
                  <a:gd name="T10" fmla="*/ 446 w 2086"/>
                  <a:gd name="T11" fmla="*/ 111 h 162"/>
                  <a:gd name="T12" fmla="*/ 582 w 2086"/>
                  <a:gd name="T13" fmla="*/ 128 h 162"/>
                  <a:gd name="T14" fmla="*/ 727 w 2086"/>
                  <a:gd name="T15" fmla="*/ 143 h 162"/>
                  <a:gd name="T16" fmla="*/ 882 w 2086"/>
                  <a:gd name="T17" fmla="*/ 156 h 162"/>
                  <a:gd name="T18" fmla="*/ 960 w 2086"/>
                  <a:gd name="T19" fmla="*/ 161 h 162"/>
                  <a:gd name="T20" fmla="*/ 1037 w 2086"/>
                  <a:gd name="T21" fmla="*/ 161 h 162"/>
                  <a:gd name="T22" fmla="*/ 1202 w 2086"/>
                  <a:gd name="T23" fmla="*/ 156 h 162"/>
                  <a:gd name="T24" fmla="*/ 1377 w 2086"/>
                  <a:gd name="T25" fmla="*/ 146 h 162"/>
                  <a:gd name="T26" fmla="*/ 1542 w 2086"/>
                  <a:gd name="T27" fmla="*/ 131 h 162"/>
                  <a:gd name="T28" fmla="*/ 1610 w 2086"/>
                  <a:gd name="T29" fmla="*/ 121 h 162"/>
                  <a:gd name="T30" fmla="*/ 1678 w 2086"/>
                  <a:gd name="T31" fmla="*/ 111 h 162"/>
                  <a:gd name="T32" fmla="*/ 1746 w 2086"/>
                  <a:gd name="T33" fmla="*/ 101 h 162"/>
                  <a:gd name="T34" fmla="*/ 1804 w 2086"/>
                  <a:gd name="T35" fmla="*/ 86 h 162"/>
                  <a:gd name="T36" fmla="*/ 1910 w 2086"/>
                  <a:gd name="T37" fmla="*/ 56 h 162"/>
                  <a:gd name="T38" fmla="*/ 2007 w 2086"/>
                  <a:gd name="T39" fmla="*/ 23 h 162"/>
                  <a:gd name="T40" fmla="*/ 2046 w 2086"/>
                  <a:gd name="T41" fmla="*/ 10 h 162"/>
                  <a:gd name="T42" fmla="*/ 2085 w 2086"/>
                  <a:gd name="T43" fmla="*/ 0 h 1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86" h="162">
                    <a:moveTo>
                      <a:pt x="0" y="33"/>
                    </a:moveTo>
                    <a:lnTo>
                      <a:pt x="29" y="38"/>
                    </a:lnTo>
                    <a:lnTo>
                      <a:pt x="77" y="48"/>
                    </a:lnTo>
                    <a:lnTo>
                      <a:pt x="184" y="68"/>
                    </a:lnTo>
                    <a:lnTo>
                      <a:pt x="310" y="93"/>
                    </a:lnTo>
                    <a:lnTo>
                      <a:pt x="446" y="111"/>
                    </a:lnTo>
                    <a:lnTo>
                      <a:pt x="582" y="128"/>
                    </a:lnTo>
                    <a:lnTo>
                      <a:pt x="727" y="143"/>
                    </a:lnTo>
                    <a:lnTo>
                      <a:pt x="882" y="156"/>
                    </a:lnTo>
                    <a:lnTo>
                      <a:pt x="960" y="161"/>
                    </a:lnTo>
                    <a:lnTo>
                      <a:pt x="1037" y="161"/>
                    </a:lnTo>
                    <a:lnTo>
                      <a:pt x="1202" y="156"/>
                    </a:lnTo>
                    <a:lnTo>
                      <a:pt x="1377" y="146"/>
                    </a:lnTo>
                    <a:lnTo>
                      <a:pt x="1542" y="131"/>
                    </a:lnTo>
                    <a:lnTo>
                      <a:pt x="1610" y="121"/>
                    </a:lnTo>
                    <a:lnTo>
                      <a:pt x="1678" y="111"/>
                    </a:lnTo>
                    <a:lnTo>
                      <a:pt x="1746" y="101"/>
                    </a:lnTo>
                    <a:lnTo>
                      <a:pt x="1804" y="86"/>
                    </a:lnTo>
                    <a:lnTo>
                      <a:pt x="1910" y="56"/>
                    </a:lnTo>
                    <a:lnTo>
                      <a:pt x="2007" y="23"/>
                    </a:lnTo>
                    <a:lnTo>
                      <a:pt x="2046" y="10"/>
                    </a:lnTo>
                    <a:lnTo>
                      <a:pt x="2085" y="0"/>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41356" name="Line 7">
              <a:extLst>
                <a:ext uri="{FF2B5EF4-FFF2-40B4-BE49-F238E27FC236}">
                  <a16:creationId xmlns:a16="http://schemas.microsoft.com/office/drawing/2014/main" id="{3204A88C-F540-4CFB-9983-A761A13FFFA6}"/>
                </a:ext>
              </a:extLst>
            </p:cNvPr>
            <p:cNvSpPr>
              <a:spLocks noChangeShapeType="1"/>
            </p:cNvSpPr>
            <p:nvPr/>
          </p:nvSpPr>
          <p:spPr bwMode="auto">
            <a:xfrm>
              <a:off x="4398" y="3024"/>
              <a:ext cx="1291"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1357" name="Line 8">
              <a:extLst>
                <a:ext uri="{FF2B5EF4-FFF2-40B4-BE49-F238E27FC236}">
                  <a16:creationId xmlns:a16="http://schemas.microsoft.com/office/drawing/2014/main" id="{9C8D4922-659A-48D8-AE61-3D95C0A57611}"/>
                </a:ext>
              </a:extLst>
            </p:cNvPr>
            <p:cNvSpPr>
              <a:spLocks noChangeShapeType="1"/>
            </p:cNvSpPr>
            <p:nvPr/>
          </p:nvSpPr>
          <p:spPr bwMode="auto">
            <a:xfrm>
              <a:off x="4075" y="2256"/>
              <a:ext cx="187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1358" name="Line 9">
              <a:extLst>
                <a:ext uri="{FF2B5EF4-FFF2-40B4-BE49-F238E27FC236}">
                  <a16:creationId xmlns:a16="http://schemas.microsoft.com/office/drawing/2014/main" id="{96D887B7-5093-4C63-91DE-9B111B97FD35}"/>
                </a:ext>
              </a:extLst>
            </p:cNvPr>
            <p:cNvSpPr>
              <a:spLocks noChangeShapeType="1"/>
            </p:cNvSpPr>
            <p:nvPr/>
          </p:nvSpPr>
          <p:spPr bwMode="auto">
            <a:xfrm>
              <a:off x="4690" y="1546"/>
              <a:ext cx="0" cy="147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1359" name="Line 10">
              <a:extLst>
                <a:ext uri="{FF2B5EF4-FFF2-40B4-BE49-F238E27FC236}">
                  <a16:creationId xmlns:a16="http://schemas.microsoft.com/office/drawing/2014/main" id="{D0DD1FB1-7B71-4BF9-BF37-ABC082233435}"/>
                </a:ext>
              </a:extLst>
            </p:cNvPr>
            <p:cNvSpPr>
              <a:spLocks noChangeShapeType="1"/>
            </p:cNvSpPr>
            <p:nvPr/>
          </p:nvSpPr>
          <p:spPr bwMode="auto">
            <a:xfrm>
              <a:off x="5395" y="1562"/>
              <a:ext cx="0" cy="146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41316" name="Rectangle 11">
            <a:extLst>
              <a:ext uri="{FF2B5EF4-FFF2-40B4-BE49-F238E27FC236}">
                <a16:creationId xmlns:a16="http://schemas.microsoft.com/office/drawing/2014/main" id="{CE148D4A-E02F-48A8-B800-7EE15DE6ECE8}"/>
              </a:ext>
            </a:extLst>
          </p:cNvPr>
          <p:cNvSpPr>
            <a:spLocks noChangeArrowheads="1"/>
          </p:cNvSpPr>
          <p:nvPr/>
        </p:nvSpPr>
        <p:spPr bwMode="auto">
          <a:xfrm>
            <a:off x="4543425" y="3963988"/>
            <a:ext cx="865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it-IT" b="1">
                <a:latin typeface="Comic Sans MS" panose="030F0702030302020204" pitchFamily="66" charset="0"/>
              </a:rPr>
              <a:t>MED</a:t>
            </a:r>
          </a:p>
        </p:txBody>
      </p:sp>
      <p:sp>
        <p:nvSpPr>
          <p:cNvPr id="141317" name="Rectangle 12">
            <a:extLst>
              <a:ext uri="{FF2B5EF4-FFF2-40B4-BE49-F238E27FC236}">
                <a16:creationId xmlns:a16="http://schemas.microsoft.com/office/drawing/2014/main" id="{9642060F-C057-43AD-BE40-A86C4CAB7A6B}"/>
              </a:ext>
            </a:extLst>
          </p:cNvPr>
          <p:cNvSpPr>
            <a:spLocks noChangeArrowheads="1"/>
          </p:cNvSpPr>
          <p:nvPr/>
        </p:nvSpPr>
        <p:spPr bwMode="auto">
          <a:xfrm>
            <a:off x="4546600" y="2744788"/>
            <a:ext cx="1000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it-IT" b="1">
                <a:latin typeface="Comic Sans MS" panose="030F0702030302020204" pitchFamily="66" charset="0"/>
              </a:rPr>
              <a:t>BASE</a:t>
            </a:r>
          </a:p>
        </p:txBody>
      </p:sp>
      <p:sp>
        <p:nvSpPr>
          <p:cNvPr id="141318" name="Rectangle 13">
            <a:extLst>
              <a:ext uri="{FF2B5EF4-FFF2-40B4-BE49-F238E27FC236}">
                <a16:creationId xmlns:a16="http://schemas.microsoft.com/office/drawing/2014/main" id="{0B2F24A1-7058-466C-98B5-3BDCE47B6EC9}"/>
              </a:ext>
            </a:extLst>
          </p:cNvPr>
          <p:cNvSpPr>
            <a:spLocks noChangeArrowheads="1"/>
          </p:cNvSpPr>
          <p:nvPr/>
        </p:nvSpPr>
        <p:spPr bwMode="auto">
          <a:xfrm>
            <a:off x="4594225" y="4954588"/>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it-IT" b="1">
                <a:latin typeface="Comic Sans MS" panose="030F0702030302020204" pitchFamily="66" charset="0"/>
              </a:rPr>
              <a:t>APEX</a:t>
            </a:r>
          </a:p>
        </p:txBody>
      </p:sp>
      <p:sp>
        <p:nvSpPr>
          <p:cNvPr id="141319" name="Rectangle 14">
            <a:extLst>
              <a:ext uri="{FF2B5EF4-FFF2-40B4-BE49-F238E27FC236}">
                <a16:creationId xmlns:a16="http://schemas.microsoft.com/office/drawing/2014/main" id="{C6A00F49-71CB-4987-A0EC-CAEDB355FE49}"/>
              </a:ext>
            </a:extLst>
          </p:cNvPr>
          <p:cNvSpPr>
            <a:spLocks noChangeArrowheads="1"/>
          </p:cNvSpPr>
          <p:nvPr/>
        </p:nvSpPr>
        <p:spPr bwMode="auto">
          <a:xfrm>
            <a:off x="5683250" y="1677988"/>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b="1">
                <a:latin typeface="Comic Sans MS" panose="030F0702030302020204" pitchFamily="66" charset="0"/>
              </a:rPr>
              <a:t>ANT</a:t>
            </a:r>
          </a:p>
        </p:txBody>
      </p:sp>
      <p:sp>
        <p:nvSpPr>
          <p:cNvPr id="141320" name="Rectangle 15">
            <a:extLst>
              <a:ext uri="{FF2B5EF4-FFF2-40B4-BE49-F238E27FC236}">
                <a16:creationId xmlns:a16="http://schemas.microsoft.com/office/drawing/2014/main" id="{4144BE4F-E246-42F0-BA76-2BAE8F4F64C0}"/>
              </a:ext>
            </a:extLst>
          </p:cNvPr>
          <p:cNvSpPr>
            <a:spLocks noChangeArrowheads="1"/>
          </p:cNvSpPr>
          <p:nvPr/>
        </p:nvSpPr>
        <p:spPr bwMode="auto">
          <a:xfrm>
            <a:off x="6638925" y="1677988"/>
            <a:ext cx="78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b="1">
                <a:latin typeface="Comic Sans MS" panose="030F0702030302020204" pitchFamily="66" charset="0"/>
              </a:rPr>
              <a:t>LAT</a:t>
            </a:r>
          </a:p>
        </p:txBody>
      </p:sp>
      <p:sp>
        <p:nvSpPr>
          <p:cNvPr id="141321" name="Rectangle 16">
            <a:extLst>
              <a:ext uri="{FF2B5EF4-FFF2-40B4-BE49-F238E27FC236}">
                <a16:creationId xmlns:a16="http://schemas.microsoft.com/office/drawing/2014/main" id="{B6D62E3C-7B41-4EC0-BB64-C93448392480}"/>
              </a:ext>
            </a:extLst>
          </p:cNvPr>
          <p:cNvSpPr>
            <a:spLocks noChangeArrowheads="1"/>
          </p:cNvSpPr>
          <p:nvPr/>
        </p:nvSpPr>
        <p:spPr bwMode="auto">
          <a:xfrm>
            <a:off x="7518400" y="1677988"/>
            <a:ext cx="101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b="1">
                <a:latin typeface="Comic Sans MS" panose="030F0702030302020204" pitchFamily="66" charset="0"/>
              </a:rPr>
              <a:t>POST</a:t>
            </a:r>
          </a:p>
        </p:txBody>
      </p:sp>
      <p:sp>
        <p:nvSpPr>
          <p:cNvPr id="141322" name="Rectangle 17">
            <a:extLst>
              <a:ext uri="{FF2B5EF4-FFF2-40B4-BE49-F238E27FC236}">
                <a16:creationId xmlns:a16="http://schemas.microsoft.com/office/drawing/2014/main" id="{DD2AD64D-B2AA-428F-BD4D-2A2C4BD1B0EC}"/>
              </a:ext>
            </a:extLst>
          </p:cNvPr>
          <p:cNvSpPr>
            <a:spLocks noChangeArrowheads="1"/>
          </p:cNvSpPr>
          <p:nvPr/>
        </p:nvSpPr>
        <p:spPr bwMode="auto">
          <a:xfrm>
            <a:off x="6708775" y="3738563"/>
            <a:ext cx="9858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3600" b="1">
                <a:solidFill>
                  <a:srgbClr val="FFFF00"/>
                </a:solidFill>
                <a:latin typeface="Comic Sans MS" panose="030F0702030302020204" pitchFamily="66" charset="0"/>
              </a:rPr>
              <a:t>30*</a:t>
            </a:r>
          </a:p>
        </p:txBody>
      </p:sp>
      <p:sp>
        <p:nvSpPr>
          <p:cNvPr id="141323" name="Rectangle 18">
            <a:extLst>
              <a:ext uri="{FF2B5EF4-FFF2-40B4-BE49-F238E27FC236}">
                <a16:creationId xmlns:a16="http://schemas.microsoft.com/office/drawing/2014/main" id="{7AEF9FE0-7C56-4A97-809B-D0F8D0BF33DA}"/>
              </a:ext>
            </a:extLst>
          </p:cNvPr>
          <p:cNvSpPr>
            <a:spLocks noChangeArrowheads="1"/>
          </p:cNvSpPr>
          <p:nvPr/>
        </p:nvSpPr>
        <p:spPr bwMode="auto">
          <a:xfrm>
            <a:off x="7948613" y="2744788"/>
            <a:ext cx="163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fr-FR" altLang="it-IT"/>
          </a:p>
        </p:txBody>
      </p:sp>
      <p:sp>
        <p:nvSpPr>
          <p:cNvPr id="141324" name="Rectangle 19">
            <a:extLst>
              <a:ext uri="{FF2B5EF4-FFF2-40B4-BE49-F238E27FC236}">
                <a16:creationId xmlns:a16="http://schemas.microsoft.com/office/drawing/2014/main" id="{93BBCDF6-FAEE-40E4-BA75-659898DA27F6}"/>
              </a:ext>
            </a:extLst>
          </p:cNvPr>
          <p:cNvSpPr>
            <a:spLocks noChangeArrowheads="1"/>
          </p:cNvSpPr>
          <p:nvPr/>
        </p:nvSpPr>
        <p:spPr bwMode="auto">
          <a:xfrm>
            <a:off x="7035800" y="2744788"/>
            <a:ext cx="163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fr-FR" altLang="it-IT"/>
          </a:p>
        </p:txBody>
      </p:sp>
      <p:sp>
        <p:nvSpPr>
          <p:cNvPr id="141325" name="Rectangle 20">
            <a:extLst>
              <a:ext uri="{FF2B5EF4-FFF2-40B4-BE49-F238E27FC236}">
                <a16:creationId xmlns:a16="http://schemas.microsoft.com/office/drawing/2014/main" id="{50767740-F82E-416B-9E47-95BF2D137D8E}"/>
              </a:ext>
            </a:extLst>
          </p:cNvPr>
          <p:cNvSpPr>
            <a:spLocks noChangeArrowheads="1"/>
          </p:cNvSpPr>
          <p:nvPr/>
        </p:nvSpPr>
        <p:spPr bwMode="auto">
          <a:xfrm>
            <a:off x="6124575" y="2744788"/>
            <a:ext cx="163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fr-FR" altLang="it-IT"/>
          </a:p>
        </p:txBody>
      </p:sp>
      <p:sp>
        <p:nvSpPr>
          <p:cNvPr id="141326" name="Rectangle 21">
            <a:extLst>
              <a:ext uri="{FF2B5EF4-FFF2-40B4-BE49-F238E27FC236}">
                <a16:creationId xmlns:a16="http://schemas.microsoft.com/office/drawing/2014/main" id="{4692271C-896D-42FA-88B5-A6204281E0A9}"/>
              </a:ext>
            </a:extLst>
          </p:cNvPr>
          <p:cNvSpPr>
            <a:spLocks noChangeArrowheads="1"/>
          </p:cNvSpPr>
          <p:nvPr/>
        </p:nvSpPr>
        <p:spPr bwMode="auto">
          <a:xfrm>
            <a:off x="5762625" y="1058863"/>
            <a:ext cx="261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b="1">
                <a:solidFill>
                  <a:srgbClr val="00FFFF"/>
                </a:solidFill>
                <a:latin typeface="Comic Sans MS" panose="030F0702030302020204" pitchFamily="66" charset="0"/>
              </a:rPr>
              <a:t>LV +dP/dt </a:t>
            </a:r>
            <a:r>
              <a:rPr lang="en-US" altLang="it-IT" b="1">
                <a:solidFill>
                  <a:schemeClr val="accent2"/>
                </a:solidFill>
                <a:latin typeface="Comic Sans MS" panose="030F0702030302020204" pitchFamily="66" charset="0"/>
              </a:rPr>
              <a:t>(% </a:t>
            </a:r>
            <a:r>
              <a:rPr lang="en-US" altLang="it-IT" b="1">
                <a:solidFill>
                  <a:schemeClr val="accent2"/>
                </a:solidFill>
                <a:latin typeface="Comic Sans MS" panose="030F0702030302020204" pitchFamily="66" charset="0"/>
                <a:sym typeface="Symbol" panose="05050102010706020507" pitchFamily="18" charset="2"/>
              </a:rPr>
              <a:t>)</a:t>
            </a:r>
          </a:p>
        </p:txBody>
      </p:sp>
      <p:grpSp>
        <p:nvGrpSpPr>
          <p:cNvPr id="141327" name="Group 22">
            <a:extLst>
              <a:ext uri="{FF2B5EF4-FFF2-40B4-BE49-F238E27FC236}">
                <a16:creationId xmlns:a16="http://schemas.microsoft.com/office/drawing/2014/main" id="{A7A31E12-D09F-4967-8B99-A9E09C484DCA}"/>
              </a:ext>
            </a:extLst>
          </p:cNvPr>
          <p:cNvGrpSpPr>
            <a:grpSpLocks/>
          </p:cNvGrpSpPr>
          <p:nvPr/>
        </p:nvGrpSpPr>
        <p:grpSpPr bwMode="auto">
          <a:xfrm>
            <a:off x="1141413" y="2209800"/>
            <a:ext cx="2928937" cy="3251200"/>
            <a:chOff x="809" y="1392"/>
            <a:chExt cx="2076" cy="2048"/>
          </a:xfrm>
        </p:grpSpPr>
        <p:sp>
          <p:nvSpPr>
            <p:cNvPr id="141353" name="Freeform 23">
              <a:extLst>
                <a:ext uri="{FF2B5EF4-FFF2-40B4-BE49-F238E27FC236}">
                  <a16:creationId xmlns:a16="http://schemas.microsoft.com/office/drawing/2014/main" id="{29040A6A-E825-446F-AFB7-D81E46A974D4}"/>
                </a:ext>
              </a:extLst>
            </p:cNvPr>
            <p:cNvSpPr>
              <a:spLocks/>
            </p:cNvSpPr>
            <p:nvPr/>
          </p:nvSpPr>
          <p:spPr bwMode="auto">
            <a:xfrm>
              <a:off x="817" y="1392"/>
              <a:ext cx="2068" cy="2048"/>
            </a:xfrm>
            <a:custGeom>
              <a:avLst/>
              <a:gdLst>
                <a:gd name="T0" fmla="*/ 0 w 2068"/>
                <a:gd name="T1" fmla="*/ 28 h 2048"/>
                <a:gd name="T2" fmla="*/ 4 w 2068"/>
                <a:gd name="T3" fmla="*/ 55 h 2048"/>
                <a:gd name="T4" fmla="*/ 9 w 2068"/>
                <a:gd name="T5" fmla="*/ 83 h 2048"/>
                <a:gd name="T6" fmla="*/ 14 w 2068"/>
                <a:gd name="T7" fmla="*/ 165 h 2048"/>
                <a:gd name="T8" fmla="*/ 23 w 2068"/>
                <a:gd name="T9" fmla="*/ 259 h 2048"/>
                <a:gd name="T10" fmla="*/ 32 w 2068"/>
                <a:gd name="T11" fmla="*/ 358 h 2048"/>
                <a:gd name="T12" fmla="*/ 41 w 2068"/>
                <a:gd name="T13" fmla="*/ 468 h 2048"/>
                <a:gd name="T14" fmla="*/ 55 w 2068"/>
                <a:gd name="T15" fmla="*/ 578 h 2048"/>
                <a:gd name="T16" fmla="*/ 69 w 2068"/>
                <a:gd name="T17" fmla="*/ 677 h 2048"/>
                <a:gd name="T18" fmla="*/ 83 w 2068"/>
                <a:gd name="T19" fmla="*/ 770 h 2048"/>
                <a:gd name="T20" fmla="*/ 115 w 2068"/>
                <a:gd name="T21" fmla="*/ 930 h 2048"/>
                <a:gd name="T22" fmla="*/ 147 w 2068"/>
                <a:gd name="T23" fmla="*/ 1090 h 2048"/>
                <a:gd name="T24" fmla="*/ 194 w 2068"/>
                <a:gd name="T25" fmla="*/ 1238 h 2048"/>
                <a:gd name="T26" fmla="*/ 217 w 2068"/>
                <a:gd name="T27" fmla="*/ 1304 h 2048"/>
                <a:gd name="T28" fmla="*/ 249 w 2068"/>
                <a:gd name="T29" fmla="*/ 1376 h 2048"/>
                <a:gd name="T30" fmla="*/ 286 w 2068"/>
                <a:gd name="T31" fmla="*/ 1442 h 2048"/>
                <a:gd name="T32" fmla="*/ 327 w 2068"/>
                <a:gd name="T33" fmla="*/ 1513 h 2048"/>
                <a:gd name="T34" fmla="*/ 424 w 2068"/>
                <a:gd name="T35" fmla="*/ 1645 h 2048"/>
                <a:gd name="T36" fmla="*/ 480 w 2068"/>
                <a:gd name="T37" fmla="*/ 1706 h 2048"/>
                <a:gd name="T38" fmla="*/ 530 w 2068"/>
                <a:gd name="T39" fmla="*/ 1761 h 2048"/>
                <a:gd name="T40" fmla="*/ 586 w 2068"/>
                <a:gd name="T41" fmla="*/ 1816 h 2048"/>
                <a:gd name="T42" fmla="*/ 637 w 2068"/>
                <a:gd name="T43" fmla="*/ 1860 h 2048"/>
                <a:gd name="T44" fmla="*/ 743 w 2068"/>
                <a:gd name="T45" fmla="*/ 1937 h 2048"/>
                <a:gd name="T46" fmla="*/ 853 w 2068"/>
                <a:gd name="T47" fmla="*/ 1997 h 2048"/>
                <a:gd name="T48" fmla="*/ 909 w 2068"/>
                <a:gd name="T49" fmla="*/ 2019 h 2048"/>
                <a:gd name="T50" fmla="*/ 964 w 2068"/>
                <a:gd name="T51" fmla="*/ 2036 h 2048"/>
                <a:gd name="T52" fmla="*/ 1020 w 2068"/>
                <a:gd name="T53" fmla="*/ 2041 h 2048"/>
                <a:gd name="T54" fmla="*/ 1075 w 2068"/>
                <a:gd name="T55" fmla="*/ 2047 h 2048"/>
                <a:gd name="T56" fmla="*/ 1130 w 2068"/>
                <a:gd name="T57" fmla="*/ 2041 h 2048"/>
                <a:gd name="T58" fmla="*/ 1181 w 2068"/>
                <a:gd name="T59" fmla="*/ 2030 h 2048"/>
                <a:gd name="T60" fmla="*/ 1236 w 2068"/>
                <a:gd name="T61" fmla="*/ 2014 h 2048"/>
                <a:gd name="T62" fmla="*/ 1287 w 2068"/>
                <a:gd name="T63" fmla="*/ 1986 h 2048"/>
                <a:gd name="T64" fmla="*/ 1389 w 2068"/>
                <a:gd name="T65" fmla="*/ 1926 h 2048"/>
                <a:gd name="T66" fmla="*/ 1486 w 2068"/>
                <a:gd name="T67" fmla="*/ 1854 h 2048"/>
                <a:gd name="T68" fmla="*/ 1573 w 2068"/>
                <a:gd name="T69" fmla="*/ 1761 h 2048"/>
                <a:gd name="T70" fmla="*/ 1661 w 2068"/>
                <a:gd name="T71" fmla="*/ 1656 h 2048"/>
                <a:gd name="T72" fmla="*/ 1735 w 2068"/>
                <a:gd name="T73" fmla="*/ 1535 h 2048"/>
                <a:gd name="T74" fmla="*/ 1804 w 2068"/>
                <a:gd name="T75" fmla="*/ 1409 h 2048"/>
                <a:gd name="T76" fmla="*/ 1859 w 2068"/>
                <a:gd name="T77" fmla="*/ 1266 h 2048"/>
                <a:gd name="T78" fmla="*/ 1901 w 2068"/>
                <a:gd name="T79" fmla="*/ 1112 h 2048"/>
                <a:gd name="T80" fmla="*/ 1938 w 2068"/>
                <a:gd name="T81" fmla="*/ 952 h 2048"/>
                <a:gd name="T82" fmla="*/ 1970 w 2068"/>
                <a:gd name="T83" fmla="*/ 776 h 2048"/>
                <a:gd name="T84" fmla="*/ 1984 w 2068"/>
                <a:gd name="T85" fmla="*/ 682 h 2048"/>
                <a:gd name="T86" fmla="*/ 1998 w 2068"/>
                <a:gd name="T87" fmla="*/ 578 h 2048"/>
                <a:gd name="T88" fmla="*/ 2012 w 2068"/>
                <a:gd name="T89" fmla="*/ 473 h 2048"/>
                <a:gd name="T90" fmla="*/ 2025 w 2068"/>
                <a:gd name="T91" fmla="*/ 363 h 2048"/>
                <a:gd name="T92" fmla="*/ 2039 w 2068"/>
                <a:gd name="T93" fmla="*/ 253 h 2048"/>
                <a:gd name="T94" fmla="*/ 2049 w 2068"/>
                <a:gd name="T95" fmla="*/ 154 h 2048"/>
                <a:gd name="T96" fmla="*/ 2058 w 2068"/>
                <a:gd name="T97" fmla="*/ 72 h 2048"/>
                <a:gd name="T98" fmla="*/ 2067 w 2068"/>
                <a:gd name="T99" fmla="*/ 0 h 20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68" h="2048">
                  <a:moveTo>
                    <a:pt x="0" y="28"/>
                  </a:moveTo>
                  <a:lnTo>
                    <a:pt x="4" y="55"/>
                  </a:lnTo>
                  <a:lnTo>
                    <a:pt x="9" y="83"/>
                  </a:lnTo>
                  <a:lnTo>
                    <a:pt x="14" y="165"/>
                  </a:lnTo>
                  <a:lnTo>
                    <a:pt x="23" y="259"/>
                  </a:lnTo>
                  <a:lnTo>
                    <a:pt x="32" y="358"/>
                  </a:lnTo>
                  <a:lnTo>
                    <a:pt x="41" y="468"/>
                  </a:lnTo>
                  <a:lnTo>
                    <a:pt x="55" y="578"/>
                  </a:lnTo>
                  <a:lnTo>
                    <a:pt x="69" y="677"/>
                  </a:lnTo>
                  <a:lnTo>
                    <a:pt x="83" y="770"/>
                  </a:lnTo>
                  <a:lnTo>
                    <a:pt x="115" y="930"/>
                  </a:lnTo>
                  <a:lnTo>
                    <a:pt x="147" y="1090"/>
                  </a:lnTo>
                  <a:lnTo>
                    <a:pt x="194" y="1238"/>
                  </a:lnTo>
                  <a:lnTo>
                    <a:pt x="217" y="1304"/>
                  </a:lnTo>
                  <a:lnTo>
                    <a:pt x="249" y="1376"/>
                  </a:lnTo>
                  <a:lnTo>
                    <a:pt x="286" y="1442"/>
                  </a:lnTo>
                  <a:lnTo>
                    <a:pt x="327" y="1513"/>
                  </a:lnTo>
                  <a:lnTo>
                    <a:pt x="424" y="1645"/>
                  </a:lnTo>
                  <a:lnTo>
                    <a:pt x="480" y="1706"/>
                  </a:lnTo>
                  <a:lnTo>
                    <a:pt x="530" y="1761"/>
                  </a:lnTo>
                  <a:lnTo>
                    <a:pt x="586" y="1816"/>
                  </a:lnTo>
                  <a:lnTo>
                    <a:pt x="637" y="1860"/>
                  </a:lnTo>
                  <a:lnTo>
                    <a:pt x="743" y="1937"/>
                  </a:lnTo>
                  <a:lnTo>
                    <a:pt x="853" y="1997"/>
                  </a:lnTo>
                  <a:lnTo>
                    <a:pt x="909" y="2019"/>
                  </a:lnTo>
                  <a:lnTo>
                    <a:pt x="964" y="2036"/>
                  </a:lnTo>
                  <a:lnTo>
                    <a:pt x="1020" y="2041"/>
                  </a:lnTo>
                  <a:lnTo>
                    <a:pt x="1075" y="2047"/>
                  </a:lnTo>
                  <a:lnTo>
                    <a:pt x="1130" y="2041"/>
                  </a:lnTo>
                  <a:lnTo>
                    <a:pt x="1181" y="2030"/>
                  </a:lnTo>
                  <a:lnTo>
                    <a:pt x="1236" y="2014"/>
                  </a:lnTo>
                  <a:lnTo>
                    <a:pt x="1287" y="1986"/>
                  </a:lnTo>
                  <a:lnTo>
                    <a:pt x="1389" y="1926"/>
                  </a:lnTo>
                  <a:lnTo>
                    <a:pt x="1486" y="1854"/>
                  </a:lnTo>
                  <a:lnTo>
                    <a:pt x="1573" y="1761"/>
                  </a:lnTo>
                  <a:lnTo>
                    <a:pt x="1661" y="1656"/>
                  </a:lnTo>
                  <a:lnTo>
                    <a:pt x="1735" y="1535"/>
                  </a:lnTo>
                  <a:lnTo>
                    <a:pt x="1804" y="1409"/>
                  </a:lnTo>
                  <a:lnTo>
                    <a:pt x="1859" y="1266"/>
                  </a:lnTo>
                  <a:lnTo>
                    <a:pt x="1901" y="1112"/>
                  </a:lnTo>
                  <a:lnTo>
                    <a:pt x="1938" y="952"/>
                  </a:lnTo>
                  <a:lnTo>
                    <a:pt x="1970" y="776"/>
                  </a:lnTo>
                  <a:lnTo>
                    <a:pt x="1984" y="682"/>
                  </a:lnTo>
                  <a:lnTo>
                    <a:pt x="1998" y="578"/>
                  </a:lnTo>
                  <a:lnTo>
                    <a:pt x="2012" y="473"/>
                  </a:lnTo>
                  <a:lnTo>
                    <a:pt x="2025" y="363"/>
                  </a:lnTo>
                  <a:lnTo>
                    <a:pt x="2039" y="253"/>
                  </a:lnTo>
                  <a:lnTo>
                    <a:pt x="2049" y="154"/>
                  </a:lnTo>
                  <a:lnTo>
                    <a:pt x="2058" y="72"/>
                  </a:lnTo>
                  <a:lnTo>
                    <a:pt x="2067" y="0"/>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1354" name="Freeform 24">
              <a:extLst>
                <a:ext uri="{FF2B5EF4-FFF2-40B4-BE49-F238E27FC236}">
                  <a16:creationId xmlns:a16="http://schemas.microsoft.com/office/drawing/2014/main" id="{50BBC950-9D93-4A7D-90EF-AF6B72CE9466}"/>
                </a:ext>
              </a:extLst>
            </p:cNvPr>
            <p:cNvSpPr>
              <a:spLocks/>
            </p:cNvSpPr>
            <p:nvPr/>
          </p:nvSpPr>
          <p:spPr bwMode="auto">
            <a:xfrm>
              <a:off x="809" y="1407"/>
              <a:ext cx="2066" cy="161"/>
            </a:xfrm>
            <a:custGeom>
              <a:avLst/>
              <a:gdLst>
                <a:gd name="T0" fmla="*/ 0 w 2066"/>
                <a:gd name="T1" fmla="*/ 32 h 161"/>
                <a:gd name="T2" fmla="*/ 33 w 2066"/>
                <a:gd name="T3" fmla="*/ 37 h 161"/>
                <a:gd name="T4" fmla="*/ 78 w 2066"/>
                <a:gd name="T5" fmla="*/ 47 h 161"/>
                <a:gd name="T6" fmla="*/ 129 w 2066"/>
                <a:gd name="T7" fmla="*/ 57 h 161"/>
                <a:gd name="T8" fmla="*/ 189 w 2066"/>
                <a:gd name="T9" fmla="*/ 67 h 161"/>
                <a:gd name="T10" fmla="*/ 318 w 2066"/>
                <a:gd name="T11" fmla="*/ 92 h 161"/>
                <a:gd name="T12" fmla="*/ 446 w 2066"/>
                <a:gd name="T13" fmla="*/ 110 h 161"/>
                <a:gd name="T14" fmla="*/ 580 w 2066"/>
                <a:gd name="T15" fmla="*/ 127 h 161"/>
                <a:gd name="T16" fmla="*/ 722 w 2066"/>
                <a:gd name="T17" fmla="*/ 142 h 161"/>
                <a:gd name="T18" fmla="*/ 874 w 2066"/>
                <a:gd name="T19" fmla="*/ 155 h 161"/>
                <a:gd name="T20" fmla="*/ 952 w 2066"/>
                <a:gd name="T21" fmla="*/ 160 h 161"/>
                <a:gd name="T22" fmla="*/ 1026 w 2066"/>
                <a:gd name="T23" fmla="*/ 160 h 161"/>
                <a:gd name="T24" fmla="*/ 1104 w 2066"/>
                <a:gd name="T25" fmla="*/ 160 h 161"/>
                <a:gd name="T26" fmla="*/ 1187 w 2066"/>
                <a:gd name="T27" fmla="*/ 155 h 161"/>
                <a:gd name="T28" fmla="*/ 1357 w 2066"/>
                <a:gd name="T29" fmla="*/ 145 h 161"/>
                <a:gd name="T30" fmla="*/ 1440 w 2066"/>
                <a:gd name="T31" fmla="*/ 137 h 161"/>
                <a:gd name="T32" fmla="*/ 1522 w 2066"/>
                <a:gd name="T33" fmla="*/ 130 h 161"/>
                <a:gd name="T34" fmla="*/ 1596 w 2066"/>
                <a:gd name="T35" fmla="*/ 120 h 161"/>
                <a:gd name="T36" fmla="*/ 1665 w 2066"/>
                <a:gd name="T37" fmla="*/ 110 h 161"/>
                <a:gd name="T38" fmla="*/ 1729 w 2066"/>
                <a:gd name="T39" fmla="*/ 100 h 161"/>
                <a:gd name="T40" fmla="*/ 1789 w 2066"/>
                <a:gd name="T41" fmla="*/ 85 h 161"/>
                <a:gd name="T42" fmla="*/ 1899 w 2066"/>
                <a:gd name="T43" fmla="*/ 55 h 161"/>
                <a:gd name="T44" fmla="*/ 1950 w 2066"/>
                <a:gd name="T45" fmla="*/ 37 h 161"/>
                <a:gd name="T46" fmla="*/ 1991 w 2066"/>
                <a:gd name="T47" fmla="*/ 22 h 161"/>
                <a:gd name="T48" fmla="*/ 2033 w 2066"/>
                <a:gd name="T49" fmla="*/ 10 h 161"/>
                <a:gd name="T50" fmla="*/ 2065 w 2066"/>
                <a:gd name="T51" fmla="*/ 0 h 1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66" h="161">
                  <a:moveTo>
                    <a:pt x="0" y="32"/>
                  </a:moveTo>
                  <a:lnTo>
                    <a:pt x="33" y="37"/>
                  </a:lnTo>
                  <a:lnTo>
                    <a:pt x="78" y="47"/>
                  </a:lnTo>
                  <a:lnTo>
                    <a:pt x="129" y="57"/>
                  </a:lnTo>
                  <a:lnTo>
                    <a:pt x="189" y="67"/>
                  </a:lnTo>
                  <a:lnTo>
                    <a:pt x="318" y="92"/>
                  </a:lnTo>
                  <a:lnTo>
                    <a:pt x="446" y="110"/>
                  </a:lnTo>
                  <a:lnTo>
                    <a:pt x="580" y="127"/>
                  </a:lnTo>
                  <a:lnTo>
                    <a:pt x="722" y="142"/>
                  </a:lnTo>
                  <a:lnTo>
                    <a:pt x="874" y="155"/>
                  </a:lnTo>
                  <a:lnTo>
                    <a:pt x="952" y="160"/>
                  </a:lnTo>
                  <a:lnTo>
                    <a:pt x="1026" y="160"/>
                  </a:lnTo>
                  <a:lnTo>
                    <a:pt x="1104" y="160"/>
                  </a:lnTo>
                  <a:lnTo>
                    <a:pt x="1187" y="155"/>
                  </a:lnTo>
                  <a:lnTo>
                    <a:pt x="1357" y="145"/>
                  </a:lnTo>
                  <a:lnTo>
                    <a:pt x="1440" y="137"/>
                  </a:lnTo>
                  <a:lnTo>
                    <a:pt x="1522" y="130"/>
                  </a:lnTo>
                  <a:lnTo>
                    <a:pt x="1596" y="120"/>
                  </a:lnTo>
                  <a:lnTo>
                    <a:pt x="1665" y="110"/>
                  </a:lnTo>
                  <a:lnTo>
                    <a:pt x="1729" y="100"/>
                  </a:lnTo>
                  <a:lnTo>
                    <a:pt x="1789" y="85"/>
                  </a:lnTo>
                  <a:lnTo>
                    <a:pt x="1899" y="55"/>
                  </a:lnTo>
                  <a:lnTo>
                    <a:pt x="1950" y="37"/>
                  </a:lnTo>
                  <a:lnTo>
                    <a:pt x="1991" y="22"/>
                  </a:lnTo>
                  <a:lnTo>
                    <a:pt x="2033" y="10"/>
                  </a:lnTo>
                  <a:lnTo>
                    <a:pt x="2065" y="0"/>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41328" name="Line 25">
            <a:extLst>
              <a:ext uri="{FF2B5EF4-FFF2-40B4-BE49-F238E27FC236}">
                <a16:creationId xmlns:a16="http://schemas.microsoft.com/office/drawing/2014/main" id="{46968812-44FE-4961-B19D-14D9320E9A3C}"/>
              </a:ext>
            </a:extLst>
          </p:cNvPr>
          <p:cNvSpPr>
            <a:spLocks noChangeShapeType="1"/>
          </p:cNvSpPr>
          <p:nvPr/>
        </p:nvSpPr>
        <p:spPr bwMode="auto">
          <a:xfrm>
            <a:off x="1731963" y="4797425"/>
            <a:ext cx="180340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1329" name="Line 26">
            <a:extLst>
              <a:ext uri="{FF2B5EF4-FFF2-40B4-BE49-F238E27FC236}">
                <a16:creationId xmlns:a16="http://schemas.microsoft.com/office/drawing/2014/main" id="{ECEEDE66-AE2B-4D78-90BD-CF9888E8A5D8}"/>
              </a:ext>
            </a:extLst>
          </p:cNvPr>
          <p:cNvSpPr>
            <a:spLocks noChangeShapeType="1"/>
          </p:cNvSpPr>
          <p:nvPr/>
        </p:nvSpPr>
        <p:spPr bwMode="auto">
          <a:xfrm>
            <a:off x="1279525" y="3578225"/>
            <a:ext cx="2625725"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1330" name="Line 27">
            <a:extLst>
              <a:ext uri="{FF2B5EF4-FFF2-40B4-BE49-F238E27FC236}">
                <a16:creationId xmlns:a16="http://schemas.microsoft.com/office/drawing/2014/main" id="{AEEF8B9C-6F12-4F04-A27E-1662122214F7}"/>
              </a:ext>
            </a:extLst>
          </p:cNvPr>
          <p:cNvSpPr>
            <a:spLocks noChangeShapeType="1"/>
          </p:cNvSpPr>
          <p:nvPr/>
        </p:nvSpPr>
        <p:spPr bwMode="auto">
          <a:xfrm>
            <a:off x="2138363" y="2451100"/>
            <a:ext cx="0" cy="23463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1331" name="Line 28">
            <a:extLst>
              <a:ext uri="{FF2B5EF4-FFF2-40B4-BE49-F238E27FC236}">
                <a16:creationId xmlns:a16="http://schemas.microsoft.com/office/drawing/2014/main" id="{FBC4C2B0-184A-4F4D-90CE-A5F89E72FF78}"/>
              </a:ext>
            </a:extLst>
          </p:cNvPr>
          <p:cNvSpPr>
            <a:spLocks noChangeShapeType="1"/>
          </p:cNvSpPr>
          <p:nvPr/>
        </p:nvSpPr>
        <p:spPr bwMode="auto">
          <a:xfrm>
            <a:off x="3124200" y="2476500"/>
            <a:ext cx="0" cy="23209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41332" name="Rectangle 29">
            <a:extLst>
              <a:ext uri="{FF2B5EF4-FFF2-40B4-BE49-F238E27FC236}">
                <a16:creationId xmlns:a16="http://schemas.microsoft.com/office/drawing/2014/main" id="{50E2AA6B-00E2-46B3-A6DA-AB0F4FA3AF7D}"/>
              </a:ext>
            </a:extLst>
          </p:cNvPr>
          <p:cNvSpPr>
            <a:spLocks noChangeArrowheads="1"/>
          </p:cNvSpPr>
          <p:nvPr/>
        </p:nvSpPr>
        <p:spPr bwMode="auto">
          <a:xfrm>
            <a:off x="76200" y="3960813"/>
            <a:ext cx="865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it-IT" b="1">
                <a:latin typeface="Comic Sans MS" panose="030F0702030302020204" pitchFamily="66" charset="0"/>
              </a:rPr>
              <a:t>MED</a:t>
            </a:r>
          </a:p>
        </p:txBody>
      </p:sp>
      <p:sp>
        <p:nvSpPr>
          <p:cNvPr id="141333" name="Rectangle 30">
            <a:extLst>
              <a:ext uri="{FF2B5EF4-FFF2-40B4-BE49-F238E27FC236}">
                <a16:creationId xmlns:a16="http://schemas.microsoft.com/office/drawing/2014/main" id="{BCFB3F6C-CFB1-438F-9370-AB542132B317}"/>
              </a:ext>
            </a:extLst>
          </p:cNvPr>
          <p:cNvSpPr>
            <a:spLocks noChangeArrowheads="1"/>
          </p:cNvSpPr>
          <p:nvPr/>
        </p:nvSpPr>
        <p:spPr bwMode="auto">
          <a:xfrm>
            <a:off x="77788" y="2741613"/>
            <a:ext cx="1000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it-IT" b="1">
                <a:latin typeface="Comic Sans MS" panose="030F0702030302020204" pitchFamily="66" charset="0"/>
              </a:rPr>
              <a:t>BASE</a:t>
            </a:r>
          </a:p>
        </p:txBody>
      </p:sp>
      <p:sp>
        <p:nvSpPr>
          <p:cNvPr id="141334" name="Rectangle 31">
            <a:extLst>
              <a:ext uri="{FF2B5EF4-FFF2-40B4-BE49-F238E27FC236}">
                <a16:creationId xmlns:a16="http://schemas.microsoft.com/office/drawing/2014/main" id="{CC49B548-8131-4580-B761-817161B7ED49}"/>
              </a:ext>
            </a:extLst>
          </p:cNvPr>
          <p:cNvSpPr>
            <a:spLocks noChangeArrowheads="1"/>
          </p:cNvSpPr>
          <p:nvPr/>
        </p:nvSpPr>
        <p:spPr bwMode="auto">
          <a:xfrm>
            <a:off x="127000" y="4951413"/>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it-IT" b="1">
                <a:latin typeface="Comic Sans MS" panose="030F0702030302020204" pitchFamily="66" charset="0"/>
              </a:rPr>
              <a:t>APEX</a:t>
            </a:r>
          </a:p>
        </p:txBody>
      </p:sp>
      <p:sp>
        <p:nvSpPr>
          <p:cNvPr id="141335" name="Rectangle 32">
            <a:extLst>
              <a:ext uri="{FF2B5EF4-FFF2-40B4-BE49-F238E27FC236}">
                <a16:creationId xmlns:a16="http://schemas.microsoft.com/office/drawing/2014/main" id="{C06DCD25-E12C-4DD5-A364-9260A8044285}"/>
              </a:ext>
            </a:extLst>
          </p:cNvPr>
          <p:cNvSpPr>
            <a:spLocks noChangeArrowheads="1"/>
          </p:cNvSpPr>
          <p:nvPr/>
        </p:nvSpPr>
        <p:spPr bwMode="auto">
          <a:xfrm>
            <a:off x="1206500" y="16748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b="1">
                <a:latin typeface="Comic Sans MS" panose="030F0702030302020204" pitchFamily="66" charset="0"/>
              </a:rPr>
              <a:t>ANT</a:t>
            </a:r>
          </a:p>
        </p:txBody>
      </p:sp>
      <p:sp>
        <p:nvSpPr>
          <p:cNvPr id="141336" name="Rectangle 33">
            <a:extLst>
              <a:ext uri="{FF2B5EF4-FFF2-40B4-BE49-F238E27FC236}">
                <a16:creationId xmlns:a16="http://schemas.microsoft.com/office/drawing/2014/main" id="{144A4B46-5D8F-4016-8BB4-5F2ABD0DB412}"/>
              </a:ext>
            </a:extLst>
          </p:cNvPr>
          <p:cNvSpPr>
            <a:spLocks noChangeArrowheads="1"/>
          </p:cNvSpPr>
          <p:nvPr/>
        </p:nvSpPr>
        <p:spPr bwMode="auto">
          <a:xfrm>
            <a:off x="2155825" y="1674813"/>
            <a:ext cx="78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b="1">
                <a:latin typeface="Comic Sans MS" panose="030F0702030302020204" pitchFamily="66" charset="0"/>
              </a:rPr>
              <a:t>LAT</a:t>
            </a:r>
          </a:p>
        </p:txBody>
      </p:sp>
      <p:sp>
        <p:nvSpPr>
          <p:cNvPr id="141337" name="Rectangle 34">
            <a:extLst>
              <a:ext uri="{FF2B5EF4-FFF2-40B4-BE49-F238E27FC236}">
                <a16:creationId xmlns:a16="http://schemas.microsoft.com/office/drawing/2014/main" id="{2519A473-A080-429D-B753-099C9F1CD920}"/>
              </a:ext>
            </a:extLst>
          </p:cNvPr>
          <p:cNvSpPr>
            <a:spLocks noChangeArrowheads="1"/>
          </p:cNvSpPr>
          <p:nvPr/>
        </p:nvSpPr>
        <p:spPr bwMode="auto">
          <a:xfrm>
            <a:off x="3024188" y="1674813"/>
            <a:ext cx="101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b="1">
                <a:latin typeface="Comic Sans MS" panose="030F0702030302020204" pitchFamily="66" charset="0"/>
              </a:rPr>
              <a:t>POST</a:t>
            </a:r>
          </a:p>
        </p:txBody>
      </p:sp>
      <p:sp>
        <p:nvSpPr>
          <p:cNvPr id="141338" name="Rectangle 35">
            <a:extLst>
              <a:ext uri="{FF2B5EF4-FFF2-40B4-BE49-F238E27FC236}">
                <a16:creationId xmlns:a16="http://schemas.microsoft.com/office/drawing/2014/main" id="{94C766EC-5FEA-4F2C-9DE8-B83E45E4C16D}"/>
              </a:ext>
            </a:extLst>
          </p:cNvPr>
          <p:cNvSpPr>
            <a:spLocks noChangeArrowheads="1"/>
          </p:cNvSpPr>
          <p:nvPr/>
        </p:nvSpPr>
        <p:spPr bwMode="auto">
          <a:xfrm>
            <a:off x="2170113" y="3735388"/>
            <a:ext cx="9858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3600" b="1">
                <a:solidFill>
                  <a:srgbClr val="FFFF00"/>
                </a:solidFill>
                <a:latin typeface="Comic Sans MS" panose="030F0702030302020204" pitchFamily="66" charset="0"/>
              </a:rPr>
              <a:t>18*</a:t>
            </a:r>
          </a:p>
        </p:txBody>
      </p:sp>
      <p:grpSp>
        <p:nvGrpSpPr>
          <p:cNvPr id="141339" name="Group 36">
            <a:extLst>
              <a:ext uri="{FF2B5EF4-FFF2-40B4-BE49-F238E27FC236}">
                <a16:creationId xmlns:a16="http://schemas.microsoft.com/office/drawing/2014/main" id="{F3DC5AB7-15DB-45E5-A52C-A688DCB774E8}"/>
              </a:ext>
            </a:extLst>
          </p:cNvPr>
          <p:cNvGrpSpPr>
            <a:grpSpLocks/>
          </p:cNvGrpSpPr>
          <p:nvPr/>
        </p:nvGrpSpPr>
        <p:grpSpPr bwMode="auto">
          <a:xfrm>
            <a:off x="1582738" y="3735388"/>
            <a:ext cx="2246312" cy="1673225"/>
            <a:chOff x="1122" y="2353"/>
            <a:chExt cx="1592" cy="1054"/>
          </a:xfrm>
        </p:grpSpPr>
        <p:sp>
          <p:nvSpPr>
            <p:cNvPr id="141350" name="Rectangle 37">
              <a:extLst>
                <a:ext uri="{FF2B5EF4-FFF2-40B4-BE49-F238E27FC236}">
                  <a16:creationId xmlns:a16="http://schemas.microsoft.com/office/drawing/2014/main" id="{92A17AAD-120A-4804-B48A-3F5B4C89E2E6}"/>
                </a:ext>
              </a:extLst>
            </p:cNvPr>
            <p:cNvSpPr>
              <a:spLocks noChangeArrowheads="1"/>
            </p:cNvSpPr>
            <p:nvPr/>
          </p:nvSpPr>
          <p:spPr bwMode="auto">
            <a:xfrm>
              <a:off x="1612" y="3003"/>
              <a:ext cx="52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3600" b="1">
                  <a:solidFill>
                    <a:srgbClr val="FFFF00"/>
                  </a:solidFill>
                  <a:latin typeface="Comic Sans MS" panose="030F0702030302020204" pitchFamily="66" charset="0"/>
                </a:rPr>
                <a:t>15</a:t>
              </a:r>
            </a:p>
          </p:txBody>
        </p:sp>
        <p:sp>
          <p:nvSpPr>
            <p:cNvPr id="141351" name="Rectangle 38">
              <a:extLst>
                <a:ext uri="{FF2B5EF4-FFF2-40B4-BE49-F238E27FC236}">
                  <a16:creationId xmlns:a16="http://schemas.microsoft.com/office/drawing/2014/main" id="{F1051BBD-10BC-4C5A-A3B3-E2457B97DBED}"/>
                </a:ext>
              </a:extLst>
            </p:cNvPr>
            <p:cNvSpPr>
              <a:spLocks noChangeArrowheads="1"/>
            </p:cNvSpPr>
            <p:nvPr/>
          </p:nvSpPr>
          <p:spPr bwMode="auto">
            <a:xfrm>
              <a:off x="1122" y="2353"/>
              <a:ext cx="32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3600" b="1">
                  <a:solidFill>
                    <a:srgbClr val="FFFF00"/>
                  </a:solidFill>
                  <a:latin typeface="Comic Sans MS" panose="030F0702030302020204" pitchFamily="66" charset="0"/>
                </a:rPr>
                <a:t>9</a:t>
              </a:r>
            </a:p>
          </p:txBody>
        </p:sp>
        <p:sp>
          <p:nvSpPr>
            <p:cNvPr id="141352" name="Rectangle 39">
              <a:extLst>
                <a:ext uri="{FF2B5EF4-FFF2-40B4-BE49-F238E27FC236}">
                  <a16:creationId xmlns:a16="http://schemas.microsoft.com/office/drawing/2014/main" id="{2AA62DEA-187F-47B8-AABA-03C7C06950C1}"/>
                </a:ext>
              </a:extLst>
            </p:cNvPr>
            <p:cNvSpPr>
              <a:spLocks noChangeArrowheads="1"/>
            </p:cNvSpPr>
            <p:nvPr/>
          </p:nvSpPr>
          <p:spPr bwMode="auto">
            <a:xfrm>
              <a:off x="2187" y="2353"/>
              <a:ext cx="52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3600" b="1">
                  <a:solidFill>
                    <a:srgbClr val="FFFF00"/>
                  </a:solidFill>
                  <a:latin typeface="Comic Sans MS" panose="030F0702030302020204" pitchFamily="66" charset="0"/>
                </a:rPr>
                <a:t>10</a:t>
              </a:r>
            </a:p>
          </p:txBody>
        </p:sp>
      </p:grpSp>
      <p:sp>
        <p:nvSpPr>
          <p:cNvPr id="141340" name="Rectangle 40">
            <a:extLst>
              <a:ext uri="{FF2B5EF4-FFF2-40B4-BE49-F238E27FC236}">
                <a16:creationId xmlns:a16="http://schemas.microsoft.com/office/drawing/2014/main" id="{63EA5992-BA47-4512-94AA-2A6F63EE4088}"/>
              </a:ext>
            </a:extLst>
          </p:cNvPr>
          <p:cNvSpPr>
            <a:spLocks noChangeArrowheads="1"/>
          </p:cNvSpPr>
          <p:nvPr/>
        </p:nvSpPr>
        <p:spPr bwMode="auto">
          <a:xfrm>
            <a:off x="3455988" y="2741613"/>
            <a:ext cx="163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fr-FR" altLang="it-IT"/>
          </a:p>
        </p:txBody>
      </p:sp>
      <p:sp>
        <p:nvSpPr>
          <p:cNvPr id="141341" name="Rectangle 41">
            <a:extLst>
              <a:ext uri="{FF2B5EF4-FFF2-40B4-BE49-F238E27FC236}">
                <a16:creationId xmlns:a16="http://schemas.microsoft.com/office/drawing/2014/main" id="{32B45EB5-E30B-4FF2-AC15-1B7A8ADC4270}"/>
              </a:ext>
            </a:extLst>
          </p:cNvPr>
          <p:cNvSpPr>
            <a:spLocks noChangeArrowheads="1"/>
          </p:cNvSpPr>
          <p:nvPr/>
        </p:nvSpPr>
        <p:spPr bwMode="auto">
          <a:xfrm>
            <a:off x="2549525" y="2741613"/>
            <a:ext cx="163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fr-FR" altLang="it-IT"/>
          </a:p>
        </p:txBody>
      </p:sp>
      <p:sp>
        <p:nvSpPr>
          <p:cNvPr id="141342" name="Rectangle 42">
            <a:extLst>
              <a:ext uri="{FF2B5EF4-FFF2-40B4-BE49-F238E27FC236}">
                <a16:creationId xmlns:a16="http://schemas.microsoft.com/office/drawing/2014/main" id="{3660E248-8F20-42DA-9076-5C90B8D80D50}"/>
              </a:ext>
            </a:extLst>
          </p:cNvPr>
          <p:cNvSpPr>
            <a:spLocks noChangeArrowheads="1"/>
          </p:cNvSpPr>
          <p:nvPr/>
        </p:nvSpPr>
        <p:spPr bwMode="auto">
          <a:xfrm>
            <a:off x="1649413" y="2741613"/>
            <a:ext cx="163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fr-FR" altLang="it-IT"/>
          </a:p>
        </p:txBody>
      </p:sp>
      <p:sp>
        <p:nvSpPr>
          <p:cNvPr id="141343" name="Rectangle 43">
            <a:extLst>
              <a:ext uri="{FF2B5EF4-FFF2-40B4-BE49-F238E27FC236}">
                <a16:creationId xmlns:a16="http://schemas.microsoft.com/office/drawing/2014/main" id="{F56B642C-0483-42AB-8C93-49FAFF334AB1}"/>
              </a:ext>
            </a:extLst>
          </p:cNvPr>
          <p:cNvSpPr>
            <a:spLocks noChangeArrowheads="1"/>
          </p:cNvSpPr>
          <p:nvPr/>
        </p:nvSpPr>
        <p:spPr bwMode="auto">
          <a:xfrm>
            <a:off x="1103313" y="1058863"/>
            <a:ext cx="3206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b="1">
                <a:solidFill>
                  <a:srgbClr val="00FFFF"/>
                </a:solidFill>
                <a:latin typeface="Comic Sans MS" panose="030F0702030302020204" pitchFamily="66" charset="0"/>
              </a:rPr>
              <a:t>Pulse Pressure </a:t>
            </a:r>
            <a:r>
              <a:rPr lang="en-US" altLang="it-IT" b="1">
                <a:solidFill>
                  <a:schemeClr val="accent2"/>
                </a:solidFill>
                <a:latin typeface="Comic Sans MS" panose="030F0702030302020204" pitchFamily="66" charset="0"/>
              </a:rPr>
              <a:t>(% </a:t>
            </a:r>
            <a:r>
              <a:rPr lang="en-US" altLang="it-IT" b="1">
                <a:solidFill>
                  <a:schemeClr val="accent2"/>
                </a:solidFill>
                <a:latin typeface="Comic Sans MS" panose="030F0702030302020204" pitchFamily="66" charset="0"/>
                <a:sym typeface="Symbol" panose="05050102010706020507" pitchFamily="18" charset="2"/>
              </a:rPr>
              <a:t>)</a:t>
            </a:r>
            <a:endParaRPr lang="en-US" altLang="it-IT" sz="1800" b="1">
              <a:solidFill>
                <a:schemeClr val="bg1"/>
              </a:solidFill>
              <a:latin typeface="Tahoma" panose="020B0604030504040204" pitchFamily="34" charset="0"/>
              <a:sym typeface="Symbol" panose="05050102010706020507" pitchFamily="18" charset="2"/>
            </a:endParaRPr>
          </a:p>
        </p:txBody>
      </p:sp>
      <p:sp>
        <p:nvSpPr>
          <p:cNvPr id="141344" name="Rectangle 44">
            <a:extLst>
              <a:ext uri="{FF2B5EF4-FFF2-40B4-BE49-F238E27FC236}">
                <a16:creationId xmlns:a16="http://schemas.microsoft.com/office/drawing/2014/main" id="{B4D975C6-FDAC-4C08-9F2B-CC90B9344B35}"/>
              </a:ext>
            </a:extLst>
          </p:cNvPr>
          <p:cNvSpPr>
            <a:spLocks noChangeArrowheads="1"/>
          </p:cNvSpPr>
          <p:nvPr/>
        </p:nvSpPr>
        <p:spPr bwMode="auto">
          <a:xfrm>
            <a:off x="6756400" y="4770438"/>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3600" b="1">
                <a:solidFill>
                  <a:srgbClr val="FFFF00"/>
                </a:solidFill>
                <a:latin typeface="Comic Sans MS" panose="030F0702030302020204" pitchFamily="66" charset="0"/>
              </a:rPr>
              <a:t>23</a:t>
            </a:r>
          </a:p>
        </p:txBody>
      </p:sp>
      <p:sp>
        <p:nvSpPr>
          <p:cNvPr id="141345" name="Rectangle 45">
            <a:extLst>
              <a:ext uri="{FF2B5EF4-FFF2-40B4-BE49-F238E27FC236}">
                <a16:creationId xmlns:a16="http://schemas.microsoft.com/office/drawing/2014/main" id="{64FDC6AB-D414-4111-80F0-CA0ED29811A2}"/>
              </a:ext>
            </a:extLst>
          </p:cNvPr>
          <p:cNvSpPr>
            <a:spLocks noChangeArrowheads="1"/>
          </p:cNvSpPr>
          <p:nvPr/>
        </p:nvSpPr>
        <p:spPr bwMode="auto">
          <a:xfrm>
            <a:off x="5918200" y="3738563"/>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3600" b="1">
                <a:solidFill>
                  <a:srgbClr val="FFFF00"/>
                </a:solidFill>
                <a:latin typeface="Comic Sans MS" panose="030F0702030302020204" pitchFamily="66" charset="0"/>
              </a:rPr>
              <a:t>17</a:t>
            </a:r>
          </a:p>
        </p:txBody>
      </p:sp>
      <p:sp>
        <p:nvSpPr>
          <p:cNvPr id="141346" name="Rectangle 46">
            <a:extLst>
              <a:ext uri="{FF2B5EF4-FFF2-40B4-BE49-F238E27FC236}">
                <a16:creationId xmlns:a16="http://schemas.microsoft.com/office/drawing/2014/main" id="{11B9D5D2-A056-452B-AEE1-88EF0B2D9D6A}"/>
              </a:ext>
            </a:extLst>
          </p:cNvPr>
          <p:cNvSpPr>
            <a:spLocks noChangeArrowheads="1"/>
          </p:cNvSpPr>
          <p:nvPr/>
        </p:nvSpPr>
        <p:spPr bwMode="auto">
          <a:xfrm>
            <a:off x="7578725" y="3738563"/>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3600" b="1">
                <a:solidFill>
                  <a:srgbClr val="FFFF00"/>
                </a:solidFill>
                <a:latin typeface="Comic Sans MS" panose="030F0702030302020204" pitchFamily="66" charset="0"/>
              </a:rPr>
              <a:t>24</a:t>
            </a:r>
          </a:p>
        </p:txBody>
      </p:sp>
      <p:sp>
        <p:nvSpPr>
          <p:cNvPr id="141347" name="Rectangle 47">
            <a:extLst>
              <a:ext uri="{FF2B5EF4-FFF2-40B4-BE49-F238E27FC236}">
                <a16:creationId xmlns:a16="http://schemas.microsoft.com/office/drawing/2014/main" id="{BFC4B93E-BCE2-43E1-B106-707136283F69}"/>
              </a:ext>
            </a:extLst>
          </p:cNvPr>
          <p:cNvSpPr>
            <a:spLocks noChangeArrowheads="1"/>
          </p:cNvSpPr>
          <p:nvPr/>
        </p:nvSpPr>
        <p:spPr bwMode="auto">
          <a:xfrm>
            <a:off x="2109788" y="5791200"/>
            <a:ext cx="49704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2000" b="1">
                <a:latin typeface="Comic Sans MS" panose="030F0702030302020204" pitchFamily="66" charset="0"/>
              </a:rPr>
              <a:t>* </a:t>
            </a:r>
            <a:r>
              <a:rPr lang="en-US" altLang="it-IT" sz="2000">
                <a:latin typeface="Comic Sans MS" panose="030F0702030302020204" pitchFamily="66" charset="0"/>
              </a:rPr>
              <a:t>= p &lt; 0.05 MED-LAT &gt; every other site</a:t>
            </a:r>
            <a:endParaRPr lang="en-US" altLang="it-IT" sz="2000" b="1">
              <a:latin typeface="Arial" panose="020B0604020202020204" pitchFamily="34" charset="0"/>
            </a:endParaRPr>
          </a:p>
        </p:txBody>
      </p:sp>
      <p:sp>
        <p:nvSpPr>
          <p:cNvPr id="141348" name="Rectangle 48">
            <a:extLst>
              <a:ext uri="{FF2B5EF4-FFF2-40B4-BE49-F238E27FC236}">
                <a16:creationId xmlns:a16="http://schemas.microsoft.com/office/drawing/2014/main" id="{4CD952B7-7617-4364-92CE-1D52DB0701E2}"/>
              </a:ext>
            </a:extLst>
          </p:cNvPr>
          <p:cNvSpPr>
            <a:spLocks noChangeArrowheads="1"/>
          </p:cNvSpPr>
          <p:nvPr/>
        </p:nvSpPr>
        <p:spPr bwMode="auto">
          <a:xfrm>
            <a:off x="0" y="6521450"/>
            <a:ext cx="3124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US" altLang="it-IT" sz="1600">
                <a:latin typeface="Comic Sans MS" panose="030F0702030302020204" pitchFamily="66" charset="0"/>
              </a:rPr>
              <a:t>Auricchio et al., </a:t>
            </a:r>
            <a:r>
              <a:rPr lang="en-US" altLang="it-IT" sz="1600" i="1">
                <a:latin typeface="Comic Sans MS" panose="030F0702030302020204" pitchFamily="66" charset="0"/>
              </a:rPr>
              <a:t>Cardiostim ’98</a:t>
            </a:r>
            <a:endParaRPr lang="en-US" altLang="it-IT" sz="1600">
              <a:latin typeface="Comic Sans MS" panose="030F0702030302020204" pitchFamily="66" charset="0"/>
            </a:endParaRPr>
          </a:p>
        </p:txBody>
      </p:sp>
      <p:sp>
        <p:nvSpPr>
          <p:cNvPr id="1640497" name="Rectangle 49">
            <a:extLst>
              <a:ext uri="{FF2B5EF4-FFF2-40B4-BE49-F238E27FC236}">
                <a16:creationId xmlns:a16="http://schemas.microsoft.com/office/drawing/2014/main" id="{268B4E3F-30FC-4F50-9989-FD3F6DFED6EF}"/>
              </a:ext>
            </a:extLst>
          </p:cNvPr>
          <p:cNvSpPr>
            <a:spLocks noChangeArrowheads="1"/>
          </p:cNvSpPr>
          <p:nvPr/>
        </p:nvSpPr>
        <p:spPr bwMode="auto">
          <a:xfrm>
            <a:off x="304800" y="152400"/>
            <a:ext cx="853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1pPr>
            <a:lvl2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2pPr>
            <a:lvl3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3pPr>
            <a:lvl4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4pPr>
            <a:lvl5pPr>
              <a:lnSpc>
                <a:spcPct val="90000"/>
              </a:lnSpc>
              <a:defRPr sz="3200" b="1">
                <a:solidFill>
                  <a:schemeClr val="bg1"/>
                </a:solidFill>
                <a:effectLst>
                  <a:outerShdw blurRad="38100" dist="38100" dir="2700000" algn="tl">
                    <a:srgbClr val="000000"/>
                  </a:outerShdw>
                </a:effectLst>
                <a:latin typeface="Arial" panose="020B0604020202020204" pitchFamily="34" charset="0"/>
              </a:defRPr>
            </a:lvl5pPr>
            <a:lvl6pPr marL="4572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6pPr>
            <a:lvl7pPr marL="9144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7pPr>
            <a:lvl8pPr marL="13716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8pPr>
            <a:lvl9pPr marL="1828800" eaLnBrk="0" fontAlgn="base" hangingPunct="0">
              <a:lnSpc>
                <a:spcPct val="90000"/>
              </a:lnSpc>
              <a:spcBef>
                <a:spcPct val="0"/>
              </a:spcBef>
              <a:spcAft>
                <a:spcPct val="0"/>
              </a:spcAft>
              <a:defRPr sz="3200" b="1">
                <a:solidFill>
                  <a:schemeClr val="bg1"/>
                </a:solidFill>
                <a:effectLst>
                  <a:outerShdw blurRad="38100" dist="38100" dir="2700000" algn="tl">
                    <a:srgbClr val="000000"/>
                  </a:outerShdw>
                </a:effectLst>
                <a:latin typeface="Arial" panose="020B0604020202020204" pitchFamily="34" charset="0"/>
              </a:defRPr>
            </a:lvl9pPr>
          </a:lstStyle>
          <a:p>
            <a:pPr>
              <a:defRPr/>
            </a:pPr>
            <a:r>
              <a:rPr lang="en-US" altLang="it-IT">
                <a:solidFill>
                  <a:schemeClr val="tx1"/>
                </a:solidFill>
              </a:rPr>
              <a:t>Importance of LV pacing site</a:t>
            </a:r>
            <a:endParaRPr lang="fr-FR" altLang="it-IT">
              <a:solidFill>
                <a:schemeClr val="tx1"/>
              </a:solidFill>
            </a:endParaRPr>
          </a:p>
        </p:txBody>
      </p:sp>
    </p:spTree>
  </p:cSld>
  <p:clrMapOvr>
    <a:overrideClrMapping bg1="dk2" tx1="lt1" bg2="dk1" tx2="lt2" accent1="accent1" accent2="accent2" accent3="accent3" accent4="accent4" accent5="accent5" accent6="accent6" hlink="hlink" folHlink="folHlink"/>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234" name="Rectangle 2">
            <a:extLst>
              <a:ext uri="{FF2B5EF4-FFF2-40B4-BE49-F238E27FC236}">
                <a16:creationId xmlns:a16="http://schemas.microsoft.com/office/drawing/2014/main" id="{F7921F29-5CC9-4787-86C4-67B29698BD01}"/>
              </a:ext>
            </a:extLst>
          </p:cNvPr>
          <p:cNvSpPr>
            <a:spLocks noGrp="1" noChangeArrowheads="1"/>
          </p:cNvSpPr>
          <p:nvPr>
            <p:ph type="title"/>
          </p:nvPr>
        </p:nvSpPr>
        <p:spPr>
          <a:xfrm>
            <a:off x="76200" y="228600"/>
            <a:ext cx="8915400" cy="1143000"/>
          </a:xfrm>
        </p:spPr>
        <p:txBody>
          <a:bodyPr/>
          <a:lstStyle/>
          <a:p>
            <a:pPr>
              <a:defRPr/>
            </a:pPr>
            <a:r>
              <a:rPr lang="en-US" altLang="it-IT">
                <a:solidFill>
                  <a:schemeClr val="tx1"/>
                </a:solidFill>
                <a:latin typeface="Tempus Sans ITC" panose="04020404030D07020202" pitchFamily="82" charset="0"/>
              </a:rPr>
              <a:t>Optimal Pacing Site</a:t>
            </a:r>
          </a:p>
        </p:txBody>
      </p:sp>
      <p:sp>
        <p:nvSpPr>
          <p:cNvPr id="143363" name="Rectangle 3">
            <a:extLst>
              <a:ext uri="{FF2B5EF4-FFF2-40B4-BE49-F238E27FC236}">
                <a16:creationId xmlns:a16="http://schemas.microsoft.com/office/drawing/2014/main" id="{8ACB12F9-FEE0-4793-9123-0FECED885652}"/>
              </a:ext>
            </a:extLst>
          </p:cNvPr>
          <p:cNvSpPr>
            <a:spLocks noChangeArrowheads="1"/>
          </p:cNvSpPr>
          <p:nvPr/>
        </p:nvSpPr>
        <p:spPr bwMode="auto">
          <a:xfrm>
            <a:off x="1804988" y="1371600"/>
            <a:ext cx="40528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64" name="Rectangle 4">
            <a:extLst>
              <a:ext uri="{FF2B5EF4-FFF2-40B4-BE49-F238E27FC236}">
                <a16:creationId xmlns:a16="http://schemas.microsoft.com/office/drawing/2014/main" id="{E335EECA-2A4F-4ADB-83AA-6DAF4B1DA01D}"/>
              </a:ext>
            </a:extLst>
          </p:cNvPr>
          <p:cNvSpPr>
            <a:spLocks noChangeArrowheads="1"/>
          </p:cNvSpPr>
          <p:nvPr/>
        </p:nvSpPr>
        <p:spPr bwMode="auto">
          <a:xfrm>
            <a:off x="1676400" y="5943600"/>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2000" b="1">
                <a:solidFill>
                  <a:schemeClr val="tx2"/>
                </a:solidFill>
                <a:latin typeface="Tahoma" panose="020B0604030504040204" pitchFamily="34" charset="0"/>
              </a:rPr>
              <a:t>LV lead positioning in published studies</a:t>
            </a:r>
          </a:p>
          <a:p>
            <a:r>
              <a:rPr lang="en-US" altLang="it-IT" sz="2000" b="1">
                <a:solidFill>
                  <a:schemeClr val="tx2"/>
                </a:solidFill>
                <a:latin typeface="Tahoma" panose="020B0604030504040204" pitchFamily="34" charset="0"/>
              </a:rPr>
              <a:t>        64-79 %: post-lateral vein</a:t>
            </a:r>
          </a:p>
        </p:txBody>
      </p:sp>
      <p:grpSp>
        <p:nvGrpSpPr>
          <p:cNvPr id="143365" name="Group 5">
            <a:extLst>
              <a:ext uri="{FF2B5EF4-FFF2-40B4-BE49-F238E27FC236}">
                <a16:creationId xmlns:a16="http://schemas.microsoft.com/office/drawing/2014/main" id="{96E23A1A-6CC4-4501-B2BC-E8A58EF230A6}"/>
              </a:ext>
            </a:extLst>
          </p:cNvPr>
          <p:cNvGrpSpPr>
            <a:grpSpLocks/>
          </p:cNvGrpSpPr>
          <p:nvPr/>
        </p:nvGrpSpPr>
        <p:grpSpPr bwMode="auto">
          <a:xfrm>
            <a:off x="152400" y="1981200"/>
            <a:ext cx="7315200" cy="3276600"/>
            <a:chOff x="528" y="2472"/>
            <a:chExt cx="4120" cy="1824"/>
          </a:xfrm>
        </p:grpSpPr>
        <p:grpSp>
          <p:nvGrpSpPr>
            <p:cNvPr id="143367" name="Group 6">
              <a:extLst>
                <a:ext uri="{FF2B5EF4-FFF2-40B4-BE49-F238E27FC236}">
                  <a16:creationId xmlns:a16="http://schemas.microsoft.com/office/drawing/2014/main" id="{D2971F82-B258-4229-B8FD-8EF65F5E59E8}"/>
                </a:ext>
              </a:extLst>
            </p:cNvPr>
            <p:cNvGrpSpPr>
              <a:grpSpLocks/>
            </p:cNvGrpSpPr>
            <p:nvPr/>
          </p:nvGrpSpPr>
          <p:grpSpPr bwMode="auto">
            <a:xfrm>
              <a:off x="528" y="2488"/>
              <a:ext cx="4047" cy="1771"/>
              <a:chOff x="455" y="2112"/>
              <a:chExt cx="4047" cy="1771"/>
            </a:xfrm>
          </p:grpSpPr>
          <p:sp>
            <p:nvSpPr>
              <p:cNvPr id="143369" name="Rectangle 7">
                <a:extLst>
                  <a:ext uri="{FF2B5EF4-FFF2-40B4-BE49-F238E27FC236}">
                    <a16:creationId xmlns:a16="http://schemas.microsoft.com/office/drawing/2014/main" id="{48088C22-355E-43DD-BB0E-9A473F4BED28}"/>
                  </a:ext>
                </a:extLst>
              </p:cNvPr>
              <p:cNvSpPr>
                <a:spLocks noChangeAspect="1" noChangeArrowheads="1"/>
              </p:cNvSpPr>
              <p:nvPr/>
            </p:nvSpPr>
            <p:spPr bwMode="auto">
              <a:xfrm>
                <a:off x="455" y="2634"/>
                <a:ext cx="190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70" name="Line 8">
                <a:extLst>
                  <a:ext uri="{FF2B5EF4-FFF2-40B4-BE49-F238E27FC236}">
                    <a16:creationId xmlns:a16="http://schemas.microsoft.com/office/drawing/2014/main" id="{3875207A-9CFF-467A-8AA5-6EB753CE6C63}"/>
                  </a:ext>
                </a:extLst>
              </p:cNvPr>
              <p:cNvSpPr>
                <a:spLocks noChangeAspect="1" noChangeShapeType="1"/>
              </p:cNvSpPr>
              <p:nvPr/>
            </p:nvSpPr>
            <p:spPr bwMode="auto">
              <a:xfrm flipH="1">
                <a:off x="1209" y="3538"/>
                <a:ext cx="17"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71" name="Line 9">
                <a:extLst>
                  <a:ext uri="{FF2B5EF4-FFF2-40B4-BE49-F238E27FC236}">
                    <a16:creationId xmlns:a16="http://schemas.microsoft.com/office/drawing/2014/main" id="{4922852D-FB32-42D4-9C04-D8D58299E36D}"/>
                  </a:ext>
                </a:extLst>
              </p:cNvPr>
              <p:cNvSpPr>
                <a:spLocks noChangeAspect="1" noChangeShapeType="1"/>
              </p:cNvSpPr>
              <p:nvPr/>
            </p:nvSpPr>
            <p:spPr bwMode="auto">
              <a:xfrm flipV="1">
                <a:off x="1237" y="3540"/>
                <a:ext cx="3265" cy="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72" name="Line 10">
                <a:extLst>
                  <a:ext uri="{FF2B5EF4-FFF2-40B4-BE49-F238E27FC236}">
                    <a16:creationId xmlns:a16="http://schemas.microsoft.com/office/drawing/2014/main" id="{8A2974A3-520A-4B2B-AA34-DDBFF24C0889}"/>
                  </a:ext>
                </a:extLst>
              </p:cNvPr>
              <p:cNvSpPr>
                <a:spLocks noChangeAspect="1" noChangeShapeType="1"/>
              </p:cNvSpPr>
              <p:nvPr/>
            </p:nvSpPr>
            <p:spPr bwMode="auto">
              <a:xfrm>
                <a:off x="1226" y="3538"/>
                <a:ext cx="1" cy="13"/>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73" name="Line 11">
                <a:extLst>
                  <a:ext uri="{FF2B5EF4-FFF2-40B4-BE49-F238E27FC236}">
                    <a16:creationId xmlns:a16="http://schemas.microsoft.com/office/drawing/2014/main" id="{7B0A8F37-5F3E-4E2C-887F-08F402F95B41}"/>
                  </a:ext>
                </a:extLst>
              </p:cNvPr>
              <p:cNvSpPr>
                <a:spLocks noChangeAspect="1" noChangeShapeType="1"/>
              </p:cNvSpPr>
              <p:nvPr/>
            </p:nvSpPr>
            <p:spPr bwMode="auto">
              <a:xfrm>
                <a:off x="1231" y="3195"/>
                <a:ext cx="2" cy="33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74" name="Line 12">
                <a:extLst>
                  <a:ext uri="{FF2B5EF4-FFF2-40B4-BE49-F238E27FC236}">
                    <a16:creationId xmlns:a16="http://schemas.microsoft.com/office/drawing/2014/main" id="{F0CB21C3-76D8-49D1-A9E8-A8C3F03E26BC}"/>
                  </a:ext>
                </a:extLst>
              </p:cNvPr>
              <p:cNvSpPr>
                <a:spLocks noChangeAspect="1" noChangeShapeType="1"/>
              </p:cNvSpPr>
              <p:nvPr/>
            </p:nvSpPr>
            <p:spPr bwMode="auto">
              <a:xfrm>
                <a:off x="1220" y="3364"/>
                <a:ext cx="17"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75" name="Rectangle 13">
                <a:extLst>
                  <a:ext uri="{FF2B5EF4-FFF2-40B4-BE49-F238E27FC236}">
                    <a16:creationId xmlns:a16="http://schemas.microsoft.com/office/drawing/2014/main" id="{419D62FF-ED71-4F9F-9431-D1CE952CC022}"/>
                  </a:ext>
                </a:extLst>
              </p:cNvPr>
              <p:cNvSpPr>
                <a:spLocks noChangeAspect="1" noChangeArrowheads="1"/>
              </p:cNvSpPr>
              <p:nvPr/>
            </p:nvSpPr>
            <p:spPr bwMode="auto">
              <a:xfrm>
                <a:off x="1134" y="3511"/>
                <a:ext cx="104"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76" name="Rectangle 14">
                <a:extLst>
                  <a:ext uri="{FF2B5EF4-FFF2-40B4-BE49-F238E27FC236}">
                    <a16:creationId xmlns:a16="http://schemas.microsoft.com/office/drawing/2014/main" id="{AD5F1657-1413-4B47-9041-DEC3FAEA4C87}"/>
                  </a:ext>
                </a:extLst>
              </p:cNvPr>
              <p:cNvSpPr>
                <a:spLocks noChangeAspect="1" noChangeArrowheads="1"/>
              </p:cNvSpPr>
              <p:nvPr/>
            </p:nvSpPr>
            <p:spPr bwMode="auto">
              <a:xfrm>
                <a:off x="1070" y="3507"/>
                <a:ext cx="12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0%</a:t>
                </a:r>
                <a:endParaRPr lang="en-US" altLang="it-IT" sz="1200" b="1">
                  <a:latin typeface="Futura" charset="0"/>
                </a:endParaRPr>
              </a:p>
            </p:txBody>
          </p:sp>
          <p:sp>
            <p:nvSpPr>
              <p:cNvPr id="143377" name="Rectangle 15">
                <a:extLst>
                  <a:ext uri="{FF2B5EF4-FFF2-40B4-BE49-F238E27FC236}">
                    <a16:creationId xmlns:a16="http://schemas.microsoft.com/office/drawing/2014/main" id="{51B9FE90-CE8C-4FD1-A54E-F7930CCCADB9}"/>
                  </a:ext>
                </a:extLst>
              </p:cNvPr>
              <p:cNvSpPr>
                <a:spLocks noChangeAspect="1" noChangeArrowheads="1"/>
              </p:cNvSpPr>
              <p:nvPr/>
            </p:nvSpPr>
            <p:spPr bwMode="auto">
              <a:xfrm>
                <a:off x="1086" y="3350"/>
                <a:ext cx="13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78" name="Rectangle 16">
                <a:extLst>
                  <a:ext uri="{FF2B5EF4-FFF2-40B4-BE49-F238E27FC236}">
                    <a16:creationId xmlns:a16="http://schemas.microsoft.com/office/drawing/2014/main" id="{8309E038-87EB-4FF7-A8AE-1B44267E02FA}"/>
                  </a:ext>
                </a:extLst>
              </p:cNvPr>
              <p:cNvSpPr>
                <a:spLocks noChangeAspect="1" noChangeArrowheads="1"/>
              </p:cNvSpPr>
              <p:nvPr/>
            </p:nvSpPr>
            <p:spPr bwMode="auto">
              <a:xfrm>
                <a:off x="1022" y="3350"/>
                <a:ext cx="17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10%</a:t>
                </a:r>
                <a:endParaRPr lang="en-US" altLang="it-IT" sz="1200" b="1">
                  <a:latin typeface="Futura" charset="0"/>
                </a:endParaRPr>
              </a:p>
            </p:txBody>
          </p:sp>
          <p:sp>
            <p:nvSpPr>
              <p:cNvPr id="143379" name="Line 17">
                <a:extLst>
                  <a:ext uri="{FF2B5EF4-FFF2-40B4-BE49-F238E27FC236}">
                    <a16:creationId xmlns:a16="http://schemas.microsoft.com/office/drawing/2014/main" id="{E07F7372-C937-4EAE-90B2-62D3B79C87F0}"/>
                  </a:ext>
                </a:extLst>
              </p:cNvPr>
              <p:cNvSpPr>
                <a:spLocks noChangeAspect="1" noChangeShapeType="1"/>
              </p:cNvSpPr>
              <p:nvPr/>
            </p:nvSpPr>
            <p:spPr bwMode="auto">
              <a:xfrm>
                <a:off x="1231" y="2860"/>
                <a:ext cx="2" cy="329"/>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80" name="Line 18">
                <a:extLst>
                  <a:ext uri="{FF2B5EF4-FFF2-40B4-BE49-F238E27FC236}">
                    <a16:creationId xmlns:a16="http://schemas.microsoft.com/office/drawing/2014/main" id="{2E63F452-A33C-4CDA-935E-5463980CFC5D}"/>
                  </a:ext>
                </a:extLst>
              </p:cNvPr>
              <p:cNvSpPr>
                <a:spLocks noChangeAspect="1" noChangeShapeType="1"/>
              </p:cNvSpPr>
              <p:nvPr/>
            </p:nvSpPr>
            <p:spPr bwMode="auto">
              <a:xfrm>
                <a:off x="1214" y="3209"/>
                <a:ext cx="17" cy="0"/>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81" name="Line 19">
                <a:extLst>
                  <a:ext uri="{FF2B5EF4-FFF2-40B4-BE49-F238E27FC236}">
                    <a16:creationId xmlns:a16="http://schemas.microsoft.com/office/drawing/2014/main" id="{5C222DFE-F8F1-4EEE-9909-CC49579187FD}"/>
                  </a:ext>
                </a:extLst>
              </p:cNvPr>
              <p:cNvSpPr>
                <a:spLocks noChangeAspect="1" noChangeShapeType="1"/>
              </p:cNvSpPr>
              <p:nvPr/>
            </p:nvSpPr>
            <p:spPr bwMode="auto">
              <a:xfrm>
                <a:off x="1214" y="3048"/>
                <a:ext cx="17"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82" name="Line 20">
                <a:extLst>
                  <a:ext uri="{FF2B5EF4-FFF2-40B4-BE49-F238E27FC236}">
                    <a16:creationId xmlns:a16="http://schemas.microsoft.com/office/drawing/2014/main" id="{CC0A9811-397C-4F1A-B029-13CDF20EDF33}"/>
                  </a:ext>
                </a:extLst>
              </p:cNvPr>
              <p:cNvSpPr>
                <a:spLocks noChangeAspect="1" noChangeShapeType="1"/>
              </p:cNvSpPr>
              <p:nvPr/>
            </p:nvSpPr>
            <p:spPr bwMode="auto">
              <a:xfrm flipV="1">
                <a:off x="1231" y="3184"/>
                <a:ext cx="2" cy="1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83" name="Rectangle 21">
                <a:extLst>
                  <a:ext uri="{FF2B5EF4-FFF2-40B4-BE49-F238E27FC236}">
                    <a16:creationId xmlns:a16="http://schemas.microsoft.com/office/drawing/2014/main" id="{EF31B98F-9518-4E42-A3E0-44790DAE6C6F}"/>
                  </a:ext>
                </a:extLst>
              </p:cNvPr>
              <p:cNvSpPr>
                <a:spLocks noChangeAspect="1" noChangeArrowheads="1"/>
              </p:cNvSpPr>
              <p:nvPr/>
            </p:nvSpPr>
            <p:spPr bwMode="auto">
              <a:xfrm>
                <a:off x="1086" y="3177"/>
                <a:ext cx="13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84" name="Rectangle 22">
                <a:extLst>
                  <a:ext uri="{FF2B5EF4-FFF2-40B4-BE49-F238E27FC236}">
                    <a16:creationId xmlns:a16="http://schemas.microsoft.com/office/drawing/2014/main" id="{7F19B95E-12ED-4E3B-AF1B-DE6330827F23}"/>
                  </a:ext>
                </a:extLst>
              </p:cNvPr>
              <p:cNvSpPr>
                <a:spLocks noChangeAspect="1" noChangeArrowheads="1"/>
              </p:cNvSpPr>
              <p:nvPr/>
            </p:nvSpPr>
            <p:spPr bwMode="auto">
              <a:xfrm>
                <a:off x="1022" y="3176"/>
                <a:ext cx="17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20%</a:t>
                </a:r>
                <a:endParaRPr lang="en-US" altLang="it-IT" sz="1200" b="1">
                  <a:latin typeface="Futura" charset="0"/>
                </a:endParaRPr>
              </a:p>
            </p:txBody>
          </p:sp>
          <p:sp>
            <p:nvSpPr>
              <p:cNvPr id="143385" name="Rectangle 23">
                <a:extLst>
                  <a:ext uri="{FF2B5EF4-FFF2-40B4-BE49-F238E27FC236}">
                    <a16:creationId xmlns:a16="http://schemas.microsoft.com/office/drawing/2014/main" id="{5BE7F46B-C8DD-4415-AF5E-0098107BA584}"/>
                  </a:ext>
                </a:extLst>
              </p:cNvPr>
              <p:cNvSpPr>
                <a:spLocks noChangeAspect="1" noChangeArrowheads="1"/>
              </p:cNvSpPr>
              <p:nvPr/>
            </p:nvSpPr>
            <p:spPr bwMode="auto">
              <a:xfrm>
                <a:off x="1086" y="3021"/>
                <a:ext cx="139"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86" name="Rectangle 24">
                <a:extLst>
                  <a:ext uri="{FF2B5EF4-FFF2-40B4-BE49-F238E27FC236}">
                    <a16:creationId xmlns:a16="http://schemas.microsoft.com/office/drawing/2014/main" id="{627E83A6-844A-4FBF-B65B-891C331601B7}"/>
                  </a:ext>
                </a:extLst>
              </p:cNvPr>
              <p:cNvSpPr>
                <a:spLocks noChangeAspect="1" noChangeArrowheads="1"/>
              </p:cNvSpPr>
              <p:nvPr/>
            </p:nvSpPr>
            <p:spPr bwMode="auto">
              <a:xfrm>
                <a:off x="1022" y="3021"/>
                <a:ext cx="17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30%</a:t>
                </a:r>
                <a:endParaRPr lang="en-US" altLang="it-IT" sz="1200" b="1">
                  <a:latin typeface="Futura" charset="0"/>
                </a:endParaRPr>
              </a:p>
            </p:txBody>
          </p:sp>
          <p:sp>
            <p:nvSpPr>
              <p:cNvPr id="143387" name="Line 25">
                <a:extLst>
                  <a:ext uri="{FF2B5EF4-FFF2-40B4-BE49-F238E27FC236}">
                    <a16:creationId xmlns:a16="http://schemas.microsoft.com/office/drawing/2014/main" id="{2800D312-3F81-4B84-A47A-4D92B701F048}"/>
                  </a:ext>
                </a:extLst>
              </p:cNvPr>
              <p:cNvSpPr>
                <a:spLocks noChangeAspect="1" noChangeShapeType="1"/>
              </p:cNvSpPr>
              <p:nvPr/>
            </p:nvSpPr>
            <p:spPr bwMode="auto">
              <a:xfrm>
                <a:off x="1231" y="2525"/>
                <a:ext cx="2" cy="33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88" name="Line 26">
                <a:extLst>
                  <a:ext uri="{FF2B5EF4-FFF2-40B4-BE49-F238E27FC236}">
                    <a16:creationId xmlns:a16="http://schemas.microsoft.com/office/drawing/2014/main" id="{14955618-3303-490B-9409-1CF67C54F6B4}"/>
                  </a:ext>
                </a:extLst>
              </p:cNvPr>
              <p:cNvSpPr>
                <a:spLocks noChangeAspect="1" noChangeShapeType="1"/>
              </p:cNvSpPr>
              <p:nvPr/>
            </p:nvSpPr>
            <p:spPr bwMode="auto">
              <a:xfrm>
                <a:off x="1214" y="2860"/>
                <a:ext cx="17"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89" name="Line 27">
                <a:extLst>
                  <a:ext uri="{FF2B5EF4-FFF2-40B4-BE49-F238E27FC236}">
                    <a16:creationId xmlns:a16="http://schemas.microsoft.com/office/drawing/2014/main" id="{F153A7CA-1934-40D8-BE5C-6B6045BE2FBB}"/>
                  </a:ext>
                </a:extLst>
              </p:cNvPr>
              <p:cNvSpPr>
                <a:spLocks noChangeAspect="1" noChangeShapeType="1"/>
              </p:cNvSpPr>
              <p:nvPr/>
            </p:nvSpPr>
            <p:spPr bwMode="auto">
              <a:xfrm>
                <a:off x="1214" y="2673"/>
                <a:ext cx="17" cy="7"/>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90" name="Line 28">
                <a:extLst>
                  <a:ext uri="{FF2B5EF4-FFF2-40B4-BE49-F238E27FC236}">
                    <a16:creationId xmlns:a16="http://schemas.microsoft.com/office/drawing/2014/main" id="{D9BC3A28-7AE4-4336-AE12-1B82DDE303C0}"/>
                  </a:ext>
                </a:extLst>
              </p:cNvPr>
              <p:cNvSpPr>
                <a:spLocks noChangeAspect="1" noChangeShapeType="1"/>
              </p:cNvSpPr>
              <p:nvPr/>
            </p:nvSpPr>
            <p:spPr bwMode="auto">
              <a:xfrm>
                <a:off x="1214" y="2525"/>
                <a:ext cx="17"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91" name="Line 29">
                <a:extLst>
                  <a:ext uri="{FF2B5EF4-FFF2-40B4-BE49-F238E27FC236}">
                    <a16:creationId xmlns:a16="http://schemas.microsoft.com/office/drawing/2014/main" id="{6E095628-A103-460B-BFC7-E39888208BBB}"/>
                  </a:ext>
                </a:extLst>
              </p:cNvPr>
              <p:cNvSpPr>
                <a:spLocks noChangeAspect="1" noChangeShapeType="1"/>
              </p:cNvSpPr>
              <p:nvPr/>
            </p:nvSpPr>
            <p:spPr bwMode="auto">
              <a:xfrm flipV="1">
                <a:off x="1231" y="2860"/>
                <a:ext cx="2" cy="8"/>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392" name="Rectangle 30">
                <a:extLst>
                  <a:ext uri="{FF2B5EF4-FFF2-40B4-BE49-F238E27FC236}">
                    <a16:creationId xmlns:a16="http://schemas.microsoft.com/office/drawing/2014/main" id="{8471C9F7-62A1-46D2-BF3A-0D88B4395A69}"/>
                  </a:ext>
                </a:extLst>
              </p:cNvPr>
              <p:cNvSpPr>
                <a:spLocks noChangeAspect="1" noChangeArrowheads="1"/>
              </p:cNvSpPr>
              <p:nvPr/>
            </p:nvSpPr>
            <p:spPr bwMode="auto">
              <a:xfrm>
                <a:off x="1086" y="2835"/>
                <a:ext cx="139"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93" name="Rectangle 31">
                <a:extLst>
                  <a:ext uri="{FF2B5EF4-FFF2-40B4-BE49-F238E27FC236}">
                    <a16:creationId xmlns:a16="http://schemas.microsoft.com/office/drawing/2014/main" id="{176ECE9E-53F6-4C4A-AE57-34FAE50AF9A0}"/>
                  </a:ext>
                </a:extLst>
              </p:cNvPr>
              <p:cNvSpPr>
                <a:spLocks noChangeAspect="1" noChangeArrowheads="1"/>
              </p:cNvSpPr>
              <p:nvPr/>
            </p:nvSpPr>
            <p:spPr bwMode="auto">
              <a:xfrm>
                <a:off x="1022" y="2834"/>
                <a:ext cx="17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40%</a:t>
                </a:r>
                <a:endParaRPr lang="en-US" altLang="it-IT" sz="1200" b="1">
                  <a:latin typeface="Futura" charset="0"/>
                </a:endParaRPr>
              </a:p>
            </p:txBody>
          </p:sp>
          <p:sp>
            <p:nvSpPr>
              <p:cNvPr id="143394" name="Rectangle 32">
                <a:extLst>
                  <a:ext uri="{FF2B5EF4-FFF2-40B4-BE49-F238E27FC236}">
                    <a16:creationId xmlns:a16="http://schemas.microsoft.com/office/drawing/2014/main" id="{EB77B550-8B1B-45AA-8D86-E747AF6059DD}"/>
                  </a:ext>
                </a:extLst>
              </p:cNvPr>
              <p:cNvSpPr>
                <a:spLocks noChangeAspect="1" noChangeArrowheads="1"/>
              </p:cNvSpPr>
              <p:nvPr/>
            </p:nvSpPr>
            <p:spPr bwMode="auto">
              <a:xfrm>
                <a:off x="1086" y="2648"/>
                <a:ext cx="13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95" name="Rectangle 33">
                <a:extLst>
                  <a:ext uri="{FF2B5EF4-FFF2-40B4-BE49-F238E27FC236}">
                    <a16:creationId xmlns:a16="http://schemas.microsoft.com/office/drawing/2014/main" id="{8D96B3C7-ECD5-436D-9FA9-F20E64E88540}"/>
                  </a:ext>
                </a:extLst>
              </p:cNvPr>
              <p:cNvSpPr>
                <a:spLocks noChangeAspect="1" noChangeArrowheads="1"/>
              </p:cNvSpPr>
              <p:nvPr/>
            </p:nvSpPr>
            <p:spPr bwMode="auto">
              <a:xfrm>
                <a:off x="1022" y="2647"/>
                <a:ext cx="17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50%</a:t>
                </a:r>
                <a:endParaRPr lang="en-US" altLang="it-IT" sz="1200" b="1">
                  <a:latin typeface="Futura" charset="0"/>
                </a:endParaRPr>
              </a:p>
            </p:txBody>
          </p:sp>
          <p:sp>
            <p:nvSpPr>
              <p:cNvPr id="143396" name="Rectangle 34">
                <a:extLst>
                  <a:ext uri="{FF2B5EF4-FFF2-40B4-BE49-F238E27FC236}">
                    <a16:creationId xmlns:a16="http://schemas.microsoft.com/office/drawing/2014/main" id="{B4D7C4A4-8467-4EAC-941F-791FD396ABC3}"/>
                  </a:ext>
                </a:extLst>
              </p:cNvPr>
              <p:cNvSpPr>
                <a:spLocks noChangeAspect="1" noChangeArrowheads="1"/>
              </p:cNvSpPr>
              <p:nvPr/>
            </p:nvSpPr>
            <p:spPr bwMode="auto">
              <a:xfrm>
                <a:off x="2182" y="2712"/>
                <a:ext cx="568" cy="826"/>
              </a:xfrm>
              <a:prstGeom prst="rect">
                <a:avLst/>
              </a:prstGeom>
              <a:solidFill>
                <a:schemeClr val="accent1"/>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97" name="Rectangle 35">
                <a:extLst>
                  <a:ext uri="{FF2B5EF4-FFF2-40B4-BE49-F238E27FC236}">
                    <a16:creationId xmlns:a16="http://schemas.microsoft.com/office/drawing/2014/main" id="{89FC0484-7B99-46B6-B21D-B6786D3F96C1}"/>
                  </a:ext>
                </a:extLst>
              </p:cNvPr>
              <p:cNvSpPr>
                <a:spLocks noChangeAspect="1" noChangeArrowheads="1"/>
              </p:cNvSpPr>
              <p:nvPr/>
            </p:nvSpPr>
            <p:spPr bwMode="auto">
              <a:xfrm>
                <a:off x="2182" y="2487"/>
                <a:ext cx="568" cy="225"/>
              </a:xfrm>
              <a:prstGeom prst="rect">
                <a:avLst/>
              </a:prstGeom>
              <a:solidFill>
                <a:schemeClr val="accent1"/>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98" name="Rectangle 36">
                <a:extLst>
                  <a:ext uri="{FF2B5EF4-FFF2-40B4-BE49-F238E27FC236}">
                    <a16:creationId xmlns:a16="http://schemas.microsoft.com/office/drawing/2014/main" id="{C7EDF259-AD0E-45B1-A986-69B84057611E}"/>
                  </a:ext>
                </a:extLst>
              </p:cNvPr>
              <p:cNvSpPr>
                <a:spLocks noChangeAspect="1" noChangeArrowheads="1"/>
              </p:cNvSpPr>
              <p:nvPr/>
            </p:nvSpPr>
            <p:spPr bwMode="auto">
              <a:xfrm>
                <a:off x="2374" y="2603"/>
                <a:ext cx="15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399" name="Rectangle 37">
                <a:extLst>
                  <a:ext uri="{FF2B5EF4-FFF2-40B4-BE49-F238E27FC236}">
                    <a16:creationId xmlns:a16="http://schemas.microsoft.com/office/drawing/2014/main" id="{FE9D7DC8-B531-4DBD-8A3E-9F343FEE83D4}"/>
                  </a:ext>
                </a:extLst>
              </p:cNvPr>
              <p:cNvSpPr>
                <a:spLocks noChangeAspect="1" noChangeArrowheads="1"/>
              </p:cNvSpPr>
              <p:nvPr/>
            </p:nvSpPr>
            <p:spPr bwMode="auto">
              <a:xfrm>
                <a:off x="2371" y="2608"/>
                <a:ext cx="17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14%</a:t>
                </a:r>
                <a:endParaRPr lang="en-US" altLang="it-IT" sz="1200" b="1">
                  <a:latin typeface="Futura" charset="0"/>
                </a:endParaRPr>
              </a:p>
            </p:txBody>
          </p:sp>
          <p:sp>
            <p:nvSpPr>
              <p:cNvPr id="143400" name="Rectangle 38">
                <a:extLst>
                  <a:ext uri="{FF2B5EF4-FFF2-40B4-BE49-F238E27FC236}">
                    <a16:creationId xmlns:a16="http://schemas.microsoft.com/office/drawing/2014/main" id="{2E669940-07AC-4BCE-A145-4C6EDABA42C4}"/>
                  </a:ext>
                </a:extLst>
              </p:cNvPr>
              <p:cNvSpPr>
                <a:spLocks noChangeAspect="1" noChangeArrowheads="1"/>
              </p:cNvSpPr>
              <p:nvPr/>
            </p:nvSpPr>
            <p:spPr bwMode="auto">
              <a:xfrm>
                <a:off x="2368" y="3195"/>
                <a:ext cx="15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01" name="Rectangle 39">
                <a:extLst>
                  <a:ext uri="{FF2B5EF4-FFF2-40B4-BE49-F238E27FC236}">
                    <a16:creationId xmlns:a16="http://schemas.microsoft.com/office/drawing/2014/main" id="{8E043128-3B2A-40BB-ABF6-ADBFEDB664FD}"/>
                  </a:ext>
                </a:extLst>
              </p:cNvPr>
              <p:cNvSpPr>
                <a:spLocks noChangeAspect="1" noChangeArrowheads="1"/>
              </p:cNvSpPr>
              <p:nvPr/>
            </p:nvSpPr>
            <p:spPr bwMode="auto">
              <a:xfrm>
                <a:off x="2372" y="3112"/>
                <a:ext cx="17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50%</a:t>
                </a:r>
                <a:endParaRPr lang="en-US" altLang="it-IT" sz="1200" b="1">
                  <a:latin typeface="Futura" charset="0"/>
                </a:endParaRPr>
              </a:p>
            </p:txBody>
          </p:sp>
          <p:sp>
            <p:nvSpPr>
              <p:cNvPr id="143402" name="Rectangle 40">
                <a:extLst>
                  <a:ext uri="{FF2B5EF4-FFF2-40B4-BE49-F238E27FC236}">
                    <a16:creationId xmlns:a16="http://schemas.microsoft.com/office/drawing/2014/main" id="{4DB18097-9F7D-474A-ACE0-2CBC534F23D4}"/>
                  </a:ext>
                </a:extLst>
              </p:cNvPr>
              <p:cNvSpPr>
                <a:spLocks noChangeAspect="1" noChangeArrowheads="1"/>
              </p:cNvSpPr>
              <p:nvPr/>
            </p:nvSpPr>
            <p:spPr bwMode="auto">
              <a:xfrm>
                <a:off x="1435" y="3034"/>
                <a:ext cx="585" cy="504"/>
              </a:xfrm>
              <a:prstGeom prst="rect">
                <a:avLst/>
              </a:prstGeom>
              <a:solidFill>
                <a:schemeClr val="accent1"/>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03" name="Rectangle 41">
                <a:extLst>
                  <a:ext uri="{FF2B5EF4-FFF2-40B4-BE49-F238E27FC236}">
                    <a16:creationId xmlns:a16="http://schemas.microsoft.com/office/drawing/2014/main" id="{6EBAE06F-E34D-4885-B95A-D5FB62DFD38F}"/>
                  </a:ext>
                </a:extLst>
              </p:cNvPr>
              <p:cNvSpPr>
                <a:spLocks noChangeAspect="1" noChangeArrowheads="1"/>
              </p:cNvSpPr>
              <p:nvPr/>
            </p:nvSpPr>
            <p:spPr bwMode="auto">
              <a:xfrm>
                <a:off x="1435" y="2378"/>
                <a:ext cx="585" cy="650"/>
              </a:xfrm>
              <a:prstGeom prst="rect">
                <a:avLst/>
              </a:prstGeom>
              <a:solidFill>
                <a:schemeClr val="accent1"/>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04" name="Rectangle 42">
                <a:extLst>
                  <a:ext uri="{FF2B5EF4-FFF2-40B4-BE49-F238E27FC236}">
                    <a16:creationId xmlns:a16="http://schemas.microsoft.com/office/drawing/2014/main" id="{5CE6E918-C872-4F40-B80B-B8412A65AC11}"/>
                  </a:ext>
                </a:extLst>
              </p:cNvPr>
              <p:cNvSpPr>
                <a:spLocks noChangeAspect="1" noChangeArrowheads="1"/>
              </p:cNvSpPr>
              <p:nvPr/>
            </p:nvSpPr>
            <p:spPr bwMode="auto">
              <a:xfrm>
                <a:off x="1435" y="2254"/>
                <a:ext cx="585" cy="127"/>
              </a:xfrm>
              <a:prstGeom prst="rect">
                <a:avLst/>
              </a:prstGeom>
              <a:solidFill>
                <a:schemeClr val="accent1"/>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05" name="Rectangle 43">
                <a:extLst>
                  <a:ext uri="{FF2B5EF4-FFF2-40B4-BE49-F238E27FC236}">
                    <a16:creationId xmlns:a16="http://schemas.microsoft.com/office/drawing/2014/main" id="{E1457AFC-7B96-44D5-B656-17B215EC68A2}"/>
                  </a:ext>
                </a:extLst>
              </p:cNvPr>
              <p:cNvSpPr>
                <a:spLocks noChangeAspect="1" noChangeArrowheads="1"/>
              </p:cNvSpPr>
              <p:nvPr/>
            </p:nvSpPr>
            <p:spPr bwMode="auto">
              <a:xfrm>
                <a:off x="1651" y="3267"/>
                <a:ext cx="15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06" name="Rectangle 44">
                <a:extLst>
                  <a:ext uri="{FF2B5EF4-FFF2-40B4-BE49-F238E27FC236}">
                    <a16:creationId xmlns:a16="http://schemas.microsoft.com/office/drawing/2014/main" id="{8E3F02BD-58CA-493B-9871-6F14245D7BFF}"/>
                  </a:ext>
                </a:extLst>
              </p:cNvPr>
              <p:cNvSpPr>
                <a:spLocks noChangeAspect="1" noChangeArrowheads="1"/>
              </p:cNvSpPr>
              <p:nvPr/>
            </p:nvSpPr>
            <p:spPr bwMode="auto">
              <a:xfrm>
                <a:off x="1640" y="3272"/>
                <a:ext cx="17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31%</a:t>
                </a:r>
                <a:endParaRPr lang="en-US" altLang="it-IT" sz="1200" b="1">
                  <a:latin typeface="Futura" charset="0"/>
                </a:endParaRPr>
              </a:p>
            </p:txBody>
          </p:sp>
          <p:sp>
            <p:nvSpPr>
              <p:cNvPr id="143407" name="Rectangle 45">
                <a:extLst>
                  <a:ext uri="{FF2B5EF4-FFF2-40B4-BE49-F238E27FC236}">
                    <a16:creationId xmlns:a16="http://schemas.microsoft.com/office/drawing/2014/main" id="{6828F489-B1D1-4ECF-A106-90BD51542587}"/>
                  </a:ext>
                </a:extLst>
              </p:cNvPr>
              <p:cNvSpPr>
                <a:spLocks noChangeAspect="1" noChangeArrowheads="1"/>
              </p:cNvSpPr>
              <p:nvPr/>
            </p:nvSpPr>
            <p:spPr bwMode="auto">
              <a:xfrm>
                <a:off x="1795" y="2241"/>
                <a:ext cx="11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08" name="Rectangle 46">
                <a:extLst>
                  <a:ext uri="{FF2B5EF4-FFF2-40B4-BE49-F238E27FC236}">
                    <a16:creationId xmlns:a16="http://schemas.microsoft.com/office/drawing/2014/main" id="{4A247D8E-59CE-4FFC-B377-2D78A857A52C}"/>
                  </a:ext>
                </a:extLst>
              </p:cNvPr>
              <p:cNvSpPr>
                <a:spLocks noChangeAspect="1" noChangeArrowheads="1"/>
              </p:cNvSpPr>
              <p:nvPr/>
            </p:nvSpPr>
            <p:spPr bwMode="auto">
              <a:xfrm>
                <a:off x="1891" y="2259"/>
                <a:ext cx="123"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8%</a:t>
                </a:r>
                <a:endParaRPr lang="en-US" altLang="it-IT" sz="1200" b="1">
                  <a:latin typeface="Futura" charset="0"/>
                </a:endParaRPr>
              </a:p>
            </p:txBody>
          </p:sp>
          <p:sp>
            <p:nvSpPr>
              <p:cNvPr id="143409" name="Rectangle 47">
                <a:extLst>
                  <a:ext uri="{FF2B5EF4-FFF2-40B4-BE49-F238E27FC236}">
                    <a16:creationId xmlns:a16="http://schemas.microsoft.com/office/drawing/2014/main" id="{EC56BFB1-A752-40A8-BCEE-D246C5AD72CB}"/>
                  </a:ext>
                </a:extLst>
              </p:cNvPr>
              <p:cNvSpPr>
                <a:spLocks noChangeAspect="1" noChangeArrowheads="1"/>
              </p:cNvSpPr>
              <p:nvPr/>
            </p:nvSpPr>
            <p:spPr bwMode="auto">
              <a:xfrm>
                <a:off x="1652" y="2673"/>
                <a:ext cx="157"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10" name="Rectangle 48">
                <a:extLst>
                  <a:ext uri="{FF2B5EF4-FFF2-40B4-BE49-F238E27FC236}">
                    <a16:creationId xmlns:a16="http://schemas.microsoft.com/office/drawing/2014/main" id="{B926EEB2-4646-4D53-A7B4-9840DEDC957F}"/>
                  </a:ext>
                </a:extLst>
              </p:cNvPr>
              <p:cNvSpPr>
                <a:spLocks noChangeAspect="1" noChangeArrowheads="1"/>
              </p:cNvSpPr>
              <p:nvPr/>
            </p:nvSpPr>
            <p:spPr bwMode="auto">
              <a:xfrm>
                <a:off x="1640" y="2680"/>
                <a:ext cx="17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40%</a:t>
                </a:r>
                <a:endParaRPr lang="en-US" altLang="it-IT" sz="1200" b="1">
                  <a:latin typeface="Futura" charset="0"/>
                </a:endParaRPr>
              </a:p>
            </p:txBody>
          </p:sp>
          <p:sp>
            <p:nvSpPr>
              <p:cNvPr id="143411" name="Rectangle 49">
                <a:extLst>
                  <a:ext uri="{FF2B5EF4-FFF2-40B4-BE49-F238E27FC236}">
                    <a16:creationId xmlns:a16="http://schemas.microsoft.com/office/drawing/2014/main" id="{4D39FD5A-2369-4A4C-9125-6AA8A26F7A6F}"/>
                  </a:ext>
                </a:extLst>
              </p:cNvPr>
              <p:cNvSpPr>
                <a:spLocks noChangeAspect="1" noChangeArrowheads="1"/>
              </p:cNvSpPr>
              <p:nvPr/>
            </p:nvSpPr>
            <p:spPr bwMode="auto">
              <a:xfrm>
                <a:off x="1413" y="3538"/>
                <a:ext cx="539"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12" name="Rectangle 50">
                <a:extLst>
                  <a:ext uri="{FF2B5EF4-FFF2-40B4-BE49-F238E27FC236}">
                    <a16:creationId xmlns:a16="http://schemas.microsoft.com/office/drawing/2014/main" id="{1331AF43-7D27-4EA0-B482-D8463684BF70}"/>
                  </a:ext>
                </a:extLst>
              </p:cNvPr>
              <p:cNvSpPr>
                <a:spLocks noChangeAspect="1" noChangeArrowheads="1"/>
              </p:cNvSpPr>
              <p:nvPr/>
            </p:nvSpPr>
            <p:spPr bwMode="auto">
              <a:xfrm>
                <a:off x="1579" y="3545"/>
                <a:ext cx="2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Insync </a:t>
                </a:r>
                <a:endParaRPr lang="en-US" altLang="it-IT" sz="1200" b="1">
                  <a:latin typeface="Futura" charset="0"/>
                </a:endParaRPr>
              </a:p>
            </p:txBody>
          </p:sp>
          <p:sp>
            <p:nvSpPr>
              <p:cNvPr id="143413" name="Rectangle 51">
                <a:extLst>
                  <a:ext uri="{FF2B5EF4-FFF2-40B4-BE49-F238E27FC236}">
                    <a16:creationId xmlns:a16="http://schemas.microsoft.com/office/drawing/2014/main" id="{667AD066-8577-476A-862A-F60C41AB421F}"/>
                  </a:ext>
                </a:extLst>
              </p:cNvPr>
              <p:cNvSpPr>
                <a:spLocks noChangeAspect="1" noChangeArrowheads="1"/>
              </p:cNvSpPr>
              <p:nvPr/>
            </p:nvSpPr>
            <p:spPr bwMode="auto">
              <a:xfrm>
                <a:off x="1606" y="3663"/>
                <a:ext cx="24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Italian</a:t>
                </a:r>
                <a:endParaRPr lang="en-US" altLang="it-IT" sz="1200" b="1">
                  <a:latin typeface="Futura" charset="0"/>
                </a:endParaRPr>
              </a:p>
            </p:txBody>
          </p:sp>
          <p:sp>
            <p:nvSpPr>
              <p:cNvPr id="143414" name="Rectangle 52">
                <a:extLst>
                  <a:ext uri="{FF2B5EF4-FFF2-40B4-BE49-F238E27FC236}">
                    <a16:creationId xmlns:a16="http://schemas.microsoft.com/office/drawing/2014/main" id="{E93D1F4D-DB1D-44D4-B13A-B6F50BE1BAE0}"/>
                  </a:ext>
                </a:extLst>
              </p:cNvPr>
              <p:cNvSpPr>
                <a:spLocks noChangeAspect="1" noChangeArrowheads="1"/>
              </p:cNvSpPr>
              <p:nvPr/>
            </p:nvSpPr>
            <p:spPr bwMode="auto">
              <a:xfrm>
                <a:off x="1553" y="3781"/>
                <a:ext cx="34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Registry</a:t>
                </a:r>
                <a:endParaRPr lang="en-US" altLang="it-IT" sz="1200" b="1">
                  <a:latin typeface="Futura" charset="0"/>
                </a:endParaRPr>
              </a:p>
            </p:txBody>
          </p:sp>
          <p:sp>
            <p:nvSpPr>
              <p:cNvPr id="143415" name="Rectangle 53">
                <a:extLst>
                  <a:ext uri="{FF2B5EF4-FFF2-40B4-BE49-F238E27FC236}">
                    <a16:creationId xmlns:a16="http://schemas.microsoft.com/office/drawing/2014/main" id="{FD8F29A2-1F36-449F-B54E-C93D5BA6716B}"/>
                  </a:ext>
                </a:extLst>
              </p:cNvPr>
              <p:cNvSpPr>
                <a:spLocks noChangeAspect="1" noChangeArrowheads="1"/>
              </p:cNvSpPr>
              <p:nvPr/>
            </p:nvSpPr>
            <p:spPr bwMode="auto">
              <a:xfrm>
                <a:off x="2054" y="3538"/>
                <a:ext cx="77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16" name="Rectangle 54">
                <a:extLst>
                  <a:ext uri="{FF2B5EF4-FFF2-40B4-BE49-F238E27FC236}">
                    <a16:creationId xmlns:a16="http://schemas.microsoft.com/office/drawing/2014/main" id="{12746B0C-E8F0-4BF9-A405-ECA6B4700D1F}"/>
                  </a:ext>
                </a:extLst>
              </p:cNvPr>
              <p:cNvSpPr>
                <a:spLocks noChangeAspect="1" noChangeArrowheads="1"/>
              </p:cNvSpPr>
              <p:nvPr/>
            </p:nvSpPr>
            <p:spPr bwMode="auto">
              <a:xfrm>
                <a:off x="2254" y="3545"/>
                <a:ext cx="38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Easytrak </a:t>
                </a:r>
                <a:endParaRPr lang="en-US" altLang="it-IT" sz="1200" b="1">
                  <a:latin typeface="Futura" charset="0"/>
                </a:endParaRPr>
              </a:p>
            </p:txBody>
          </p:sp>
          <p:sp>
            <p:nvSpPr>
              <p:cNvPr id="143417" name="Rectangle 55">
                <a:extLst>
                  <a:ext uri="{FF2B5EF4-FFF2-40B4-BE49-F238E27FC236}">
                    <a16:creationId xmlns:a16="http://schemas.microsoft.com/office/drawing/2014/main" id="{8CD3FC0A-4E85-45E9-AF67-12F0169E2342}"/>
                  </a:ext>
                </a:extLst>
              </p:cNvPr>
              <p:cNvSpPr>
                <a:spLocks noChangeAspect="1" noChangeArrowheads="1"/>
              </p:cNvSpPr>
              <p:nvPr/>
            </p:nvSpPr>
            <p:spPr bwMode="auto">
              <a:xfrm>
                <a:off x="2245" y="3663"/>
                <a:ext cx="39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European</a:t>
                </a:r>
                <a:endParaRPr lang="en-US" altLang="it-IT" sz="1200" b="1">
                  <a:latin typeface="Futura" charset="0"/>
                </a:endParaRPr>
              </a:p>
            </p:txBody>
          </p:sp>
          <p:sp>
            <p:nvSpPr>
              <p:cNvPr id="143418" name="Rectangle 56">
                <a:extLst>
                  <a:ext uri="{FF2B5EF4-FFF2-40B4-BE49-F238E27FC236}">
                    <a16:creationId xmlns:a16="http://schemas.microsoft.com/office/drawing/2014/main" id="{85BC785A-6174-4FBE-B3C0-0B094EBF87D8}"/>
                  </a:ext>
                </a:extLst>
              </p:cNvPr>
              <p:cNvSpPr>
                <a:spLocks noChangeAspect="1" noChangeArrowheads="1"/>
              </p:cNvSpPr>
              <p:nvPr/>
            </p:nvSpPr>
            <p:spPr bwMode="auto">
              <a:xfrm>
                <a:off x="2274" y="3781"/>
                <a:ext cx="34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Registry</a:t>
                </a:r>
                <a:endParaRPr lang="en-US" altLang="it-IT" sz="1200" b="1">
                  <a:latin typeface="Futura" charset="0"/>
                </a:endParaRPr>
              </a:p>
            </p:txBody>
          </p:sp>
          <p:sp>
            <p:nvSpPr>
              <p:cNvPr id="143419" name="Rectangle 57">
                <a:extLst>
                  <a:ext uri="{FF2B5EF4-FFF2-40B4-BE49-F238E27FC236}">
                    <a16:creationId xmlns:a16="http://schemas.microsoft.com/office/drawing/2014/main" id="{45DA44EA-FFC5-47E1-AD23-012FC90CA6E1}"/>
                  </a:ext>
                </a:extLst>
              </p:cNvPr>
              <p:cNvSpPr>
                <a:spLocks noChangeAspect="1" noChangeArrowheads="1"/>
              </p:cNvSpPr>
              <p:nvPr/>
            </p:nvSpPr>
            <p:spPr bwMode="auto">
              <a:xfrm>
                <a:off x="1587" y="2112"/>
                <a:ext cx="15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20" name="Rectangle 58">
                <a:extLst>
                  <a:ext uri="{FF2B5EF4-FFF2-40B4-BE49-F238E27FC236}">
                    <a16:creationId xmlns:a16="http://schemas.microsoft.com/office/drawing/2014/main" id="{A7407BC0-0EB1-416E-A438-C165E8E3E64A}"/>
                  </a:ext>
                </a:extLst>
              </p:cNvPr>
              <p:cNvSpPr>
                <a:spLocks noChangeAspect="1" noChangeArrowheads="1"/>
              </p:cNvSpPr>
              <p:nvPr/>
            </p:nvSpPr>
            <p:spPr bwMode="auto">
              <a:xfrm>
                <a:off x="1649" y="2118"/>
                <a:ext cx="17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79%</a:t>
                </a:r>
                <a:endParaRPr lang="en-US" altLang="it-IT" sz="1200" b="1">
                  <a:latin typeface="Futura" charset="0"/>
                </a:endParaRPr>
              </a:p>
            </p:txBody>
          </p:sp>
          <p:sp>
            <p:nvSpPr>
              <p:cNvPr id="143421" name="Rectangle 59">
                <a:extLst>
                  <a:ext uri="{FF2B5EF4-FFF2-40B4-BE49-F238E27FC236}">
                    <a16:creationId xmlns:a16="http://schemas.microsoft.com/office/drawing/2014/main" id="{4200C9FA-D7CF-4DE4-9879-38D0FAA5A92C}"/>
                  </a:ext>
                </a:extLst>
              </p:cNvPr>
              <p:cNvSpPr>
                <a:spLocks noChangeAspect="1" noChangeArrowheads="1"/>
              </p:cNvSpPr>
              <p:nvPr/>
            </p:nvSpPr>
            <p:spPr bwMode="auto">
              <a:xfrm>
                <a:off x="2344" y="2345"/>
                <a:ext cx="15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22" name="Rectangle 60">
                <a:extLst>
                  <a:ext uri="{FF2B5EF4-FFF2-40B4-BE49-F238E27FC236}">
                    <a16:creationId xmlns:a16="http://schemas.microsoft.com/office/drawing/2014/main" id="{D7373B5D-95D0-43AE-8AAA-C4F7A3A1AD0E}"/>
                  </a:ext>
                </a:extLst>
              </p:cNvPr>
              <p:cNvSpPr>
                <a:spLocks noChangeAspect="1" noChangeArrowheads="1"/>
              </p:cNvSpPr>
              <p:nvPr/>
            </p:nvSpPr>
            <p:spPr bwMode="auto">
              <a:xfrm>
                <a:off x="2376" y="2350"/>
                <a:ext cx="17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64%</a:t>
                </a:r>
                <a:endParaRPr lang="en-US" altLang="it-IT" sz="1200" b="1">
                  <a:latin typeface="Futura" charset="0"/>
                </a:endParaRPr>
              </a:p>
            </p:txBody>
          </p:sp>
          <p:sp>
            <p:nvSpPr>
              <p:cNvPr id="143423" name="Line 61">
                <a:extLst>
                  <a:ext uri="{FF2B5EF4-FFF2-40B4-BE49-F238E27FC236}">
                    <a16:creationId xmlns:a16="http://schemas.microsoft.com/office/drawing/2014/main" id="{DB58F696-5E6E-42BB-B11C-8292EC7F5E89}"/>
                  </a:ext>
                </a:extLst>
              </p:cNvPr>
              <p:cNvSpPr>
                <a:spLocks noChangeAspect="1" noChangeShapeType="1"/>
              </p:cNvSpPr>
              <p:nvPr/>
            </p:nvSpPr>
            <p:spPr bwMode="auto">
              <a:xfrm>
                <a:off x="1231" y="2195"/>
                <a:ext cx="2" cy="336"/>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424" name="Line 62">
                <a:extLst>
                  <a:ext uri="{FF2B5EF4-FFF2-40B4-BE49-F238E27FC236}">
                    <a16:creationId xmlns:a16="http://schemas.microsoft.com/office/drawing/2014/main" id="{64E86B67-83B3-44D7-BAEC-FF7B632F1CC2}"/>
                  </a:ext>
                </a:extLst>
              </p:cNvPr>
              <p:cNvSpPr>
                <a:spLocks noChangeAspect="1" noChangeShapeType="1"/>
              </p:cNvSpPr>
              <p:nvPr/>
            </p:nvSpPr>
            <p:spPr bwMode="auto">
              <a:xfrm>
                <a:off x="1214" y="2345"/>
                <a:ext cx="17" cy="6"/>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425" name="Line 63">
                <a:extLst>
                  <a:ext uri="{FF2B5EF4-FFF2-40B4-BE49-F238E27FC236}">
                    <a16:creationId xmlns:a16="http://schemas.microsoft.com/office/drawing/2014/main" id="{B4511F3A-05E5-4B68-BC50-1D47EDB5BF5E}"/>
                  </a:ext>
                </a:extLst>
              </p:cNvPr>
              <p:cNvSpPr>
                <a:spLocks noChangeAspect="1" noChangeShapeType="1"/>
              </p:cNvSpPr>
              <p:nvPr/>
            </p:nvSpPr>
            <p:spPr bwMode="auto">
              <a:xfrm>
                <a:off x="1214" y="2195"/>
                <a:ext cx="17" cy="2"/>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3426" name="Rectangle 64">
                <a:extLst>
                  <a:ext uri="{FF2B5EF4-FFF2-40B4-BE49-F238E27FC236}">
                    <a16:creationId xmlns:a16="http://schemas.microsoft.com/office/drawing/2014/main" id="{BCAF1D46-B5C7-436A-976E-C94328FD211A}"/>
                  </a:ext>
                </a:extLst>
              </p:cNvPr>
              <p:cNvSpPr>
                <a:spLocks noChangeAspect="1" noChangeArrowheads="1"/>
              </p:cNvSpPr>
              <p:nvPr/>
            </p:nvSpPr>
            <p:spPr bwMode="auto">
              <a:xfrm>
                <a:off x="1086" y="2319"/>
                <a:ext cx="13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27" name="Rectangle 65">
                <a:extLst>
                  <a:ext uri="{FF2B5EF4-FFF2-40B4-BE49-F238E27FC236}">
                    <a16:creationId xmlns:a16="http://schemas.microsoft.com/office/drawing/2014/main" id="{3F921C3F-43E7-4DEE-816E-A98EB6FB7F2A}"/>
                  </a:ext>
                </a:extLst>
              </p:cNvPr>
              <p:cNvSpPr>
                <a:spLocks noChangeAspect="1" noChangeArrowheads="1"/>
              </p:cNvSpPr>
              <p:nvPr/>
            </p:nvSpPr>
            <p:spPr bwMode="auto">
              <a:xfrm>
                <a:off x="1022" y="2318"/>
                <a:ext cx="17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70%</a:t>
                </a:r>
                <a:endParaRPr lang="en-US" altLang="it-IT" sz="1200" b="1">
                  <a:latin typeface="Futura" charset="0"/>
                </a:endParaRPr>
              </a:p>
            </p:txBody>
          </p:sp>
          <p:sp>
            <p:nvSpPr>
              <p:cNvPr id="143428" name="Rectangle 66">
                <a:extLst>
                  <a:ext uri="{FF2B5EF4-FFF2-40B4-BE49-F238E27FC236}">
                    <a16:creationId xmlns:a16="http://schemas.microsoft.com/office/drawing/2014/main" id="{E6D3CB3B-1118-4BC4-9A33-C2159660D889}"/>
                  </a:ext>
                </a:extLst>
              </p:cNvPr>
              <p:cNvSpPr>
                <a:spLocks noChangeAspect="1" noChangeArrowheads="1"/>
              </p:cNvSpPr>
              <p:nvPr/>
            </p:nvSpPr>
            <p:spPr bwMode="auto">
              <a:xfrm>
                <a:off x="1086" y="2499"/>
                <a:ext cx="13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29" name="Rectangle 67">
                <a:extLst>
                  <a:ext uri="{FF2B5EF4-FFF2-40B4-BE49-F238E27FC236}">
                    <a16:creationId xmlns:a16="http://schemas.microsoft.com/office/drawing/2014/main" id="{BA004160-FCF4-4C77-B508-EA60C15D3E10}"/>
                  </a:ext>
                </a:extLst>
              </p:cNvPr>
              <p:cNvSpPr>
                <a:spLocks noChangeAspect="1" noChangeArrowheads="1"/>
              </p:cNvSpPr>
              <p:nvPr/>
            </p:nvSpPr>
            <p:spPr bwMode="auto">
              <a:xfrm>
                <a:off x="1022" y="2499"/>
                <a:ext cx="17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60%</a:t>
                </a:r>
                <a:endParaRPr lang="en-US" altLang="it-IT" sz="1200" b="1">
                  <a:latin typeface="Futura" charset="0"/>
                </a:endParaRPr>
              </a:p>
            </p:txBody>
          </p:sp>
          <p:sp>
            <p:nvSpPr>
              <p:cNvPr id="143430" name="Rectangle 68">
                <a:extLst>
                  <a:ext uri="{FF2B5EF4-FFF2-40B4-BE49-F238E27FC236}">
                    <a16:creationId xmlns:a16="http://schemas.microsoft.com/office/drawing/2014/main" id="{CA7A956C-4B5C-4D98-970C-8258D53E7A42}"/>
                  </a:ext>
                </a:extLst>
              </p:cNvPr>
              <p:cNvSpPr>
                <a:spLocks noChangeAspect="1" noChangeArrowheads="1"/>
              </p:cNvSpPr>
              <p:nvPr/>
            </p:nvSpPr>
            <p:spPr bwMode="auto">
              <a:xfrm>
                <a:off x="1086" y="2170"/>
                <a:ext cx="13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31" name="Rectangle 69">
                <a:extLst>
                  <a:ext uri="{FF2B5EF4-FFF2-40B4-BE49-F238E27FC236}">
                    <a16:creationId xmlns:a16="http://schemas.microsoft.com/office/drawing/2014/main" id="{659D6DD3-7789-4FF6-B5B6-7B9C56229657}"/>
                  </a:ext>
                </a:extLst>
              </p:cNvPr>
              <p:cNvSpPr>
                <a:spLocks noChangeAspect="1" noChangeArrowheads="1"/>
              </p:cNvSpPr>
              <p:nvPr/>
            </p:nvSpPr>
            <p:spPr bwMode="auto">
              <a:xfrm>
                <a:off x="1022" y="2163"/>
                <a:ext cx="17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80%</a:t>
                </a:r>
                <a:endParaRPr lang="en-US" altLang="it-IT" sz="1200" b="1">
                  <a:latin typeface="Futura" charset="0"/>
                </a:endParaRPr>
              </a:p>
            </p:txBody>
          </p:sp>
          <p:sp>
            <p:nvSpPr>
              <p:cNvPr id="143432" name="Rectangle 70">
                <a:extLst>
                  <a:ext uri="{FF2B5EF4-FFF2-40B4-BE49-F238E27FC236}">
                    <a16:creationId xmlns:a16="http://schemas.microsoft.com/office/drawing/2014/main" id="{43D8290A-B79A-4569-A058-C85F66E65796}"/>
                  </a:ext>
                </a:extLst>
              </p:cNvPr>
              <p:cNvSpPr>
                <a:spLocks noChangeAspect="1" noChangeArrowheads="1"/>
              </p:cNvSpPr>
              <p:nvPr/>
            </p:nvSpPr>
            <p:spPr bwMode="auto">
              <a:xfrm>
                <a:off x="2321" y="3041"/>
                <a:ext cx="256"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33" name="Rectangle 71">
                <a:extLst>
                  <a:ext uri="{FF2B5EF4-FFF2-40B4-BE49-F238E27FC236}">
                    <a16:creationId xmlns:a16="http://schemas.microsoft.com/office/drawing/2014/main" id="{09215602-1027-49B8-AA73-F78DAC8716ED}"/>
                  </a:ext>
                </a:extLst>
              </p:cNvPr>
              <p:cNvSpPr>
                <a:spLocks noChangeAspect="1" noChangeArrowheads="1"/>
              </p:cNvSpPr>
              <p:nvPr/>
            </p:nvSpPr>
            <p:spPr bwMode="auto">
              <a:xfrm>
                <a:off x="2315" y="2957"/>
                <a:ext cx="28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Lateral</a:t>
                </a:r>
                <a:endParaRPr lang="en-US" altLang="it-IT" sz="1200" b="1">
                  <a:latin typeface="Futura" charset="0"/>
                </a:endParaRPr>
              </a:p>
            </p:txBody>
          </p:sp>
          <p:sp>
            <p:nvSpPr>
              <p:cNvPr id="143434" name="Rectangle 72">
                <a:extLst>
                  <a:ext uri="{FF2B5EF4-FFF2-40B4-BE49-F238E27FC236}">
                    <a16:creationId xmlns:a16="http://schemas.microsoft.com/office/drawing/2014/main" id="{7C0E03BD-38AD-45A2-90C1-696663FA6CEB}"/>
                  </a:ext>
                </a:extLst>
              </p:cNvPr>
              <p:cNvSpPr>
                <a:spLocks noChangeAspect="1" noChangeArrowheads="1"/>
              </p:cNvSpPr>
              <p:nvPr/>
            </p:nvSpPr>
            <p:spPr bwMode="auto">
              <a:xfrm>
                <a:off x="2252" y="2499"/>
                <a:ext cx="34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35" name="Rectangle 73">
                <a:extLst>
                  <a:ext uri="{FF2B5EF4-FFF2-40B4-BE49-F238E27FC236}">
                    <a16:creationId xmlns:a16="http://schemas.microsoft.com/office/drawing/2014/main" id="{1FB8809A-9EBB-48D6-813E-6E7283F159B8}"/>
                  </a:ext>
                </a:extLst>
              </p:cNvPr>
              <p:cNvSpPr>
                <a:spLocks noChangeAspect="1" noChangeArrowheads="1"/>
              </p:cNvSpPr>
              <p:nvPr/>
            </p:nvSpPr>
            <p:spPr bwMode="auto">
              <a:xfrm>
                <a:off x="2264" y="2506"/>
                <a:ext cx="37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Posterior</a:t>
                </a:r>
                <a:endParaRPr lang="en-US" altLang="it-IT" sz="1200" b="1">
                  <a:latin typeface="Futura" charset="0"/>
                </a:endParaRPr>
              </a:p>
            </p:txBody>
          </p:sp>
          <p:sp>
            <p:nvSpPr>
              <p:cNvPr id="143436" name="Rectangle 74">
                <a:extLst>
                  <a:ext uri="{FF2B5EF4-FFF2-40B4-BE49-F238E27FC236}">
                    <a16:creationId xmlns:a16="http://schemas.microsoft.com/office/drawing/2014/main" id="{B3A33427-F903-4FA2-98C6-403344DD9B8E}"/>
                  </a:ext>
                </a:extLst>
              </p:cNvPr>
              <p:cNvSpPr>
                <a:spLocks noChangeAspect="1" noChangeArrowheads="1"/>
              </p:cNvSpPr>
              <p:nvPr/>
            </p:nvSpPr>
            <p:spPr bwMode="auto">
              <a:xfrm>
                <a:off x="1447" y="2241"/>
                <a:ext cx="342"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37" name="Rectangle 75">
                <a:extLst>
                  <a:ext uri="{FF2B5EF4-FFF2-40B4-BE49-F238E27FC236}">
                    <a16:creationId xmlns:a16="http://schemas.microsoft.com/office/drawing/2014/main" id="{B20E8212-6C27-4689-857A-5F0B2035F294}"/>
                  </a:ext>
                </a:extLst>
              </p:cNvPr>
              <p:cNvSpPr>
                <a:spLocks noChangeAspect="1" noChangeArrowheads="1"/>
              </p:cNvSpPr>
              <p:nvPr/>
            </p:nvSpPr>
            <p:spPr bwMode="auto">
              <a:xfrm>
                <a:off x="1454" y="2259"/>
                <a:ext cx="37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Posterior</a:t>
                </a:r>
                <a:endParaRPr lang="en-US" altLang="it-IT" sz="1200" b="1">
                  <a:latin typeface="Futura" charset="0"/>
                </a:endParaRPr>
              </a:p>
            </p:txBody>
          </p:sp>
          <p:sp>
            <p:nvSpPr>
              <p:cNvPr id="143438" name="Rectangle 76">
                <a:extLst>
                  <a:ext uri="{FF2B5EF4-FFF2-40B4-BE49-F238E27FC236}">
                    <a16:creationId xmlns:a16="http://schemas.microsoft.com/office/drawing/2014/main" id="{3F2F07F3-8D35-405B-A7C6-2F5A74199FDB}"/>
                  </a:ext>
                </a:extLst>
              </p:cNvPr>
              <p:cNvSpPr>
                <a:spLocks noChangeAspect="1" noChangeArrowheads="1"/>
              </p:cNvSpPr>
              <p:nvPr/>
            </p:nvSpPr>
            <p:spPr bwMode="auto">
              <a:xfrm>
                <a:off x="1603" y="3137"/>
                <a:ext cx="25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39" name="Rectangle 77">
                <a:extLst>
                  <a:ext uri="{FF2B5EF4-FFF2-40B4-BE49-F238E27FC236}">
                    <a16:creationId xmlns:a16="http://schemas.microsoft.com/office/drawing/2014/main" id="{2935939A-7F16-4F83-B004-674BDA37D042}"/>
                  </a:ext>
                </a:extLst>
              </p:cNvPr>
              <p:cNvSpPr>
                <a:spLocks noChangeAspect="1" noChangeArrowheads="1"/>
              </p:cNvSpPr>
              <p:nvPr/>
            </p:nvSpPr>
            <p:spPr bwMode="auto">
              <a:xfrm>
                <a:off x="1583" y="3145"/>
                <a:ext cx="28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Lateral</a:t>
                </a:r>
                <a:endParaRPr lang="en-US" altLang="it-IT" sz="1200" b="1">
                  <a:latin typeface="Futura" charset="0"/>
                </a:endParaRPr>
              </a:p>
            </p:txBody>
          </p:sp>
          <p:sp>
            <p:nvSpPr>
              <p:cNvPr id="143440" name="Rectangle 78">
                <a:extLst>
                  <a:ext uri="{FF2B5EF4-FFF2-40B4-BE49-F238E27FC236}">
                    <a16:creationId xmlns:a16="http://schemas.microsoft.com/office/drawing/2014/main" id="{F31C8AD9-BA4A-4D8A-8895-EDFAD26D77C9}"/>
                  </a:ext>
                </a:extLst>
              </p:cNvPr>
              <p:cNvSpPr>
                <a:spLocks noChangeAspect="1" noChangeArrowheads="1"/>
              </p:cNvSpPr>
              <p:nvPr/>
            </p:nvSpPr>
            <p:spPr bwMode="auto">
              <a:xfrm>
                <a:off x="1583" y="2467"/>
                <a:ext cx="284"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41" name="Rectangle 79">
                <a:extLst>
                  <a:ext uri="{FF2B5EF4-FFF2-40B4-BE49-F238E27FC236}">
                    <a16:creationId xmlns:a16="http://schemas.microsoft.com/office/drawing/2014/main" id="{6EF9B3B0-FA81-439F-BCA9-79F70C87CA0F}"/>
                  </a:ext>
                </a:extLst>
              </p:cNvPr>
              <p:cNvSpPr>
                <a:spLocks noChangeAspect="1" noChangeArrowheads="1"/>
              </p:cNvSpPr>
              <p:nvPr/>
            </p:nvSpPr>
            <p:spPr bwMode="auto">
              <a:xfrm>
                <a:off x="1563" y="2474"/>
                <a:ext cx="34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Postero-</a:t>
                </a:r>
                <a:endParaRPr lang="en-US" altLang="it-IT" sz="1200" b="1">
                  <a:latin typeface="Futura" charset="0"/>
                </a:endParaRPr>
              </a:p>
            </p:txBody>
          </p:sp>
          <p:sp>
            <p:nvSpPr>
              <p:cNvPr id="143442" name="Rectangle 80">
                <a:extLst>
                  <a:ext uri="{FF2B5EF4-FFF2-40B4-BE49-F238E27FC236}">
                    <a16:creationId xmlns:a16="http://schemas.microsoft.com/office/drawing/2014/main" id="{944B0B25-5B2B-4D41-8943-5BD2350F8A5C}"/>
                  </a:ext>
                </a:extLst>
              </p:cNvPr>
              <p:cNvSpPr>
                <a:spLocks noChangeAspect="1" noChangeArrowheads="1"/>
              </p:cNvSpPr>
              <p:nvPr/>
            </p:nvSpPr>
            <p:spPr bwMode="auto">
              <a:xfrm>
                <a:off x="1599" y="2576"/>
                <a:ext cx="25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lateral</a:t>
                </a:r>
                <a:endParaRPr lang="en-US" altLang="it-IT" sz="1200" b="1">
                  <a:latin typeface="Futura" charset="0"/>
                </a:endParaRPr>
              </a:p>
            </p:txBody>
          </p:sp>
          <p:sp>
            <p:nvSpPr>
              <p:cNvPr id="143443" name="Rectangle 81">
                <a:extLst>
                  <a:ext uri="{FF2B5EF4-FFF2-40B4-BE49-F238E27FC236}">
                    <a16:creationId xmlns:a16="http://schemas.microsoft.com/office/drawing/2014/main" id="{E268B8F5-165F-4BAE-A87C-CECC6C05CA2C}"/>
                  </a:ext>
                </a:extLst>
              </p:cNvPr>
              <p:cNvSpPr>
                <a:spLocks noChangeAspect="1" noChangeArrowheads="1"/>
              </p:cNvSpPr>
              <p:nvPr/>
            </p:nvSpPr>
            <p:spPr bwMode="auto">
              <a:xfrm>
                <a:off x="2925" y="2419"/>
                <a:ext cx="585" cy="1119"/>
              </a:xfrm>
              <a:prstGeom prst="rect">
                <a:avLst/>
              </a:prstGeom>
              <a:solidFill>
                <a:schemeClr val="accent1"/>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44" name="Rectangle 82">
                <a:extLst>
                  <a:ext uri="{FF2B5EF4-FFF2-40B4-BE49-F238E27FC236}">
                    <a16:creationId xmlns:a16="http://schemas.microsoft.com/office/drawing/2014/main" id="{DEDB8392-E66B-4CB4-BDF3-1128188362B3}"/>
                  </a:ext>
                </a:extLst>
              </p:cNvPr>
              <p:cNvSpPr>
                <a:spLocks noChangeAspect="1" noChangeArrowheads="1"/>
              </p:cNvSpPr>
              <p:nvPr/>
            </p:nvSpPr>
            <p:spPr bwMode="auto">
              <a:xfrm>
                <a:off x="3098" y="3216"/>
                <a:ext cx="15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45" name="Rectangle 83">
                <a:extLst>
                  <a:ext uri="{FF2B5EF4-FFF2-40B4-BE49-F238E27FC236}">
                    <a16:creationId xmlns:a16="http://schemas.microsoft.com/office/drawing/2014/main" id="{1676D4D9-F7DC-4858-824B-32C65681CFBF}"/>
                  </a:ext>
                </a:extLst>
              </p:cNvPr>
              <p:cNvSpPr>
                <a:spLocks noChangeAspect="1" noChangeArrowheads="1"/>
              </p:cNvSpPr>
              <p:nvPr/>
            </p:nvSpPr>
            <p:spPr bwMode="auto">
              <a:xfrm>
                <a:off x="3144" y="2266"/>
                <a:ext cx="170"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66%</a:t>
                </a:r>
                <a:endParaRPr lang="en-US" altLang="it-IT" sz="1200" b="1">
                  <a:latin typeface="Futura" charset="0"/>
                </a:endParaRPr>
              </a:p>
            </p:txBody>
          </p:sp>
          <p:sp>
            <p:nvSpPr>
              <p:cNvPr id="143446" name="Rectangle 84">
                <a:extLst>
                  <a:ext uri="{FF2B5EF4-FFF2-40B4-BE49-F238E27FC236}">
                    <a16:creationId xmlns:a16="http://schemas.microsoft.com/office/drawing/2014/main" id="{B16E81B4-2B77-4CD1-ACDF-3E19F101EF25}"/>
                  </a:ext>
                </a:extLst>
              </p:cNvPr>
              <p:cNvSpPr>
                <a:spLocks noChangeAspect="1" noChangeArrowheads="1"/>
              </p:cNvSpPr>
              <p:nvPr/>
            </p:nvSpPr>
            <p:spPr bwMode="auto">
              <a:xfrm>
                <a:off x="2902" y="3538"/>
                <a:ext cx="54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47" name="Rectangle 85">
                <a:extLst>
                  <a:ext uri="{FF2B5EF4-FFF2-40B4-BE49-F238E27FC236}">
                    <a16:creationId xmlns:a16="http://schemas.microsoft.com/office/drawing/2014/main" id="{CA4E8601-A9A6-4BC2-AB19-8F8F03E5E993}"/>
                  </a:ext>
                </a:extLst>
              </p:cNvPr>
              <p:cNvSpPr>
                <a:spLocks noChangeAspect="1" noChangeArrowheads="1"/>
              </p:cNvSpPr>
              <p:nvPr/>
            </p:nvSpPr>
            <p:spPr bwMode="auto">
              <a:xfrm>
                <a:off x="2928" y="3551"/>
                <a:ext cx="29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Insync </a:t>
                </a:r>
                <a:endParaRPr lang="en-US" altLang="it-IT" sz="1200" b="1">
                  <a:latin typeface="Futura" charset="0"/>
                </a:endParaRPr>
              </a:p>
            </p:txBody>
          </p:sp>
          <p:sp>
            <p:nvSpPr>
              <p:cNvPr id="143448" name="Rectangle 86">
                <a:extLst>
                  <a:ext uri="{FF2B5EF4-FFF2-40B4-BE49-F238E27FC236}">
                    <a16:creationId xmlns:a16="http://schemas.microsoft.com/office/drawing/2014/main" id="{AC367B02-EBF7-4D08-AAFF-FAB9A556AF72}"/>
                  </a:ext>
                </a:extLst>
              </p:cNvPr>
              <p:cNvSpPr>
                <a:spLocks noChangeAspect="1" noChangeArrowheads="1"/>
              </p:cNvSpPr>
              <p:nvPr/>
            </p:nvSpPr>
            <p:spPr bwMode="auto">
              <a:xfrm>
                <a:off x="3245" y="3560"/>
                <a:ext cx="23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Study</a:t>
                </a:r>
                <a:endParaRPr lang="en-US" altLang="it-IT" sz="1200" b="1">
                  <a:latin typeface="Futura" charset="0"/>
                </a:endParaRPr>
              </a:p>
            </p:txBody>
          </p:sp>
          <p:sp>
            <p:nvSpPr>
              <p:cNvPr id="143449" name="Rectangle 87">
                <a:extLst>
                  <a:ext uri="{FF2B5EF4-FFF2-40B4-BE49-F238E27FC236}">
                    <a16:creationId xmlns:a16="http://schemas.microsoft.com/office/drawing/2014/main" id="{AADD5490-175C-40FD-A936-8B0C0B875C30}"/>
                  </a:ext>
                </a:extLst>
              </p:cNvPr>
              <p:cNvSpPr>
                <a:spLocks noChangeAspect="1" noChangeArrowheads="1"/>
              </p:cNvSpPr>
              <p:nvPr/>
            </p:nvSpPr>
            <p:spPr bwMode="auto">
              <a:xfrm>
                <a:off x="3029" y="3085"/>
                <a:ext cx="25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50" name="Rectangle 88">
                <a:extLst>
                  <a:ext uri="{FF2B5EF4-FFF2-40B4-BE49-F238E27FC236}">
                    <a16:creationId xmlns:a16="http://schemas.microsoft.com/office/drawing/2014/main" id="{811862FF-D7E0-446C-B305-94927944DBF0}"/>
                  </a:ext>
                </a:extLst>
              </p:cNvPr>
              <p:cNvSpPr>
                <a:spLocks noChangeAspect="1" noChangeArrowheads="1"/>
              </p:cNvSpPr>
              <p:nvPr/>
            </p:nvSpPr>
            <p:spPr bwMode="auto">
              <a:xfrm>
                <a:off x="3055" y="2650"/>
                <a:ext cx="34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1200" b="1">
                    <a:latin typeface="Arial" panose="020B0604020202020204" pitchFamily="34" charset="0"/>
                  </a:rPr>
                  <a:t>Lateral</a:t>
                </a:r>
              </a:p>
              <a:p>
                <a:pPr algn="ctr"/>
                <a:r>
                  <a:rPr lang="en-US" altLang="it-IT" sz="1200" b="1">
                    <a:latin typeface="Arial" panose="020B0604020202020204" pitchFamily="34" charset="0"/>
                  </a:rPr>
                  <a:t>or</a:t>
                </a:r>
              </a:p>
              <a:p>
                <a:pPr algn="ctr"/>
                <a:r>
                  <a:rPr lang="en-US" altLang="it-IT" sz="1200" b="1">
                    <a:latin typeface="Arial" panose="020B0604020202020204" pitchFamily="34" charset="0"/>
                  </a:rPr>
                  <a:t>Postero-</a:t>
                </a:r>
              </a:p>
              <a:p>
                <a:pPr algn="ctr"/>
                <a:r>
                  <a:rPr lang="en-US" altLang="it-IT" sz="1200" b="1">
                    <a:latin typeface="Arial" panose="020B0604020202020204" pitchFamily="34" charset="0"/>
                  </a:rPr>
                  <a:t>lateral</a:t>
                </a:r>
                <a:endParaRPr lang="en-US" altLang="it-IT" sz="1200" b="1">
                  <a:latin typeface="Futura" charset="0"/>
                </a:endParaRPr>
              </a:p>
            </p:txBody>
          </p:sp>
          <p:sp>
            <p:nvSpPr>
              <p:cNvPr id="143451" name="Rectangle 89">
                <a:extLst>
                  <a:ext uri="{FF2B5EF4-FFF2-40B4-BE49-F238E27FC236}">
                    <a16:creationId xmlns:a16="http://schemas.microsoft.com/office/drawing/2014/main" id="{3AC30A53-4EE0-4E8A-9406-4D111F4E2797}"/>
                  </a:ext>
                </a:extLst>
              </p:cNvPr>
              <p:cNvSpPr>
                <a:spLocks noChangeAspect="1" noChangeArrowheads="1"/>
              </p:cNvSpPr>
              <p:nvPr/>
            </p:nvSpPr>
            <p:spPr bwMode="auto">
              <a:xfrm>
                <a:off x="3702" y="2266"/>
                <a:ext cx="585" cy="1272"/>
              </a:xfrm>
              <a:prstGeom prst="rect">
                <a:avLst/>
              </a:prstGeom>
              <a:solidFill>
                <a:schemeClr val="accent1"/>
              </a:solidFill>
              <a:ln w="7938">
                <a:solidFill>
                  <a:schemeClr val="tx1"/>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52" name="Rectangle 90">
                <a:extLst>
                  <a:ext uri="{FF2B5EF4-FFF2-40B4-BE49-F238E27FC236}">
                    <a16:creationId xmlns:a16="http://schemas.microsoft.com/office/drawing/2014/main" id="{A84BFEDB-8C74-47AC-A113-FC293C3358F8}"/>
                  </a:ext>
                </a:extLst>
              </p:cNvPr>
              <p:cNvSpPr>
                <a:spLocks noChangeAspect="1" noChangeArrowheads="1"/>
              </p:cNvSpPr>
              <p:nvPr/>
            </p:nvSpPr>
            <p:spPr bwMode="auto">
              <a:xfrm>
                <a:off x="3867" y="3216"/>
                <a:ext cx="15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53" name="Rectangle 91">
                <a:extLst>
                  <a:ext uri="{FF2B5EF4-FFF2-40B4-BE49-F238E27FC236}">
                    <a16:creationId xmlns:a16="http://schemas.microsoft.com/office/drawing/2014/main" id="{EE055490-7A9A-468B-B634-AE2EA6AFF116}"/>
                  </a:ext>
                </a:extLst>
              </p:cNvPr>
              <p:cNvSpPr>
                <a:spLocks noChangeAspect="1" noChangeArrowheads="1"/>
              </p:cNvSpPr>
              <p:nvPr/>
            </p:nvSpPr>
            <p:spPr bwMode="auto">
              <a:xfrm>
                <a:off x="3907" y="2145"/>
                <a:ext cx="17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78%</a:t>
                </a:r>
                <a:endParaRPr lang="en-US" altLang="it-IT" sz="1200" b="1">
                  <a:latin typeface="Futura" charset="0"/>
                </a:endParaRPr>
              </a:p>
            </p:txBody>
          </p:sp>
          <p:sp>
            <p:nvSpPr>
              <p:cNvPr id="143454" name="Rectangle 92">
                <a:extLst>
                  <a:ext uri="{FF2B5EF4-FFF2-40B4-BE49-F238E27FC236}">
                    <a16:creationId xmlns:a16="http://schemas.microsoft.com/office/drawing/2014/main" id="{5C35F9BB-7CBD-4FD8-A0DD-FA9666D0F58C}"/>
                  </a:ext>
                </a:extLst>
              </p:cNvPr>
              <p:cNvSpPr>
                <a:spLocks noChangeAspect="1" noChangeArrowheads="1"/>
              </p:cNvSpPr>
              <p:nvPr/>
            </p:nvSpPr>
            <p:spPr bwMode="auto">
              <a:xfrm>
                <a:off x="3671" y="3538"/>
                <a:ext cx="539"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55" name="Rectangle 93">
                <a:extLst>
                  <a:ext uri="{FF2B5EF4-FFF2-40B4-BE49-F238E27FC236}">
                    <a16:creationId xmlns:a16="http://schemas.microsoft.com/office/drawing/2014/main" id="{E2EE5193-CD29-459E-8EC2-5EB3B3970DA8}"/>
                  </a:ext>
                </a:extLst>
              </p:cNvPr>
              <p:cNvSpPr>
                <a:spLocks noChangeAspect="1" noChangeArrowheads="1"/>
              </p:cNvSpPr>
              <p:nvPr/>
            </p:nvSpPr>
            <p:spPr bwMode="auto">
              <a:xfrm>
                <a:off x="3854" y="3538"/>
                <a:ext cx="29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Miracle</a:t>
                </a:r>
                <a:endParaRPr lang="en-US" altLang="it-IT" sz="1200" b="1">
                  <a:latin typeface="Futura" charset="0"/>
                </a:endParaRPr>
              </a:p>
            </p:txBody>
          </p:sp>
          <p:sp>
            <p:nvSpPr>
              <p:cNvPr id="143456" name="Rectangle 94">
                <a:extLst>
                  <a:ext uri="{FF2B5EF4-FFF2-40B4-BE49-F238E27FC236}">
                    <a16:creationId xmlns:a16="http://schemas.microsoft.com/office/drawing/2014/main" id="{98310E3C-8453-4473-886D-F880CC41C70D}"/>
                  </a:ext>
                </a:extLst>
              </p:cNvPr>
              <p:cNvSpPr>
                <a:spLocks noChangeAspect="1" noChangeArrowheads="1"/>
              </p:cNvSpPr>
              <p:nvPr/>
            </p:nvSpPr>
            <p:spPr bwMode="auto">
              <a:xfrm>
                <a:off x="3718" y="3650"/>
                <a:ext cx="53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sz="1200" b="1">
                    <a:latin typeface="Arial" panose="020B0604020202020204" pitchFamily="34" charset="0"/>
                  </a:rPr>
                  <a:t>(first 120 pts)</a:t>
                </a:r>
                <a:endParaRPr lang="en-US" altLang="it-IT" sz="1200" b="1">
                  <a:latin typeface="Futura" charset="0"/>
                </a:endParaRPr>
              </a:p>
            </p:txBody>
          </p:sp>
          <p:sp>
            <p:nvSpPr>
              <p:cNvPr id="143457" name="Rectangle 95">
                <a:extLst>
                  <a:ext uri="{FF2B5EF4-FFF2-40B4-BE49-F238E27FC236}">
                    <a16:creationId xmlns:a16="http://schemas.microsoft.com/office/drawing/2014/main" id="{B312EAF0-2966-4015-9DFA-64FC6D954DFA}"/>
                  </a:ext>
                </a:extLst>
              </p:cNvPr>
              <p:cNvSpPr>
                <a:spLocks noChangeAspect="1" noChangeArrowheads="1"/>
              </p:cNvSpPr>
              <p:nvPr/>
            </p:nvSpPr>
            <p:spPr bwMode="auto">
              <a:xfrm>
                <a:off x="3798" y="3085"/>
                <a:ext cx="25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sp>
            <p:nvSpPr>
              <p:cNvPr id="143458" name="Rectangle 96">
                <a:extLst>
                  <a:ext uri="{FF2B5EF4-FFF2-40B4-BE49-F238E27FC236}">
                    <a16:creationId xmlns:a16="http://schemas.microsoft.com/office/drawing/2014/main" id="{3EF900A4-28EE-4856-92BC-B2963F3F6F54}"/>
                  </a:ext>
                </a:extLst>
              </p:cNvPr>
              <p:cNvSpPr>
                <a:spLocks noChangeAspect="1" noChangeArrowheads="1"/>
              </p:cNvSpPr>
              <p:nvPr/>
            </p:nvSpPr>
            <p:spPr bwMode="auto">
              <a:xfrm>
                <a:off x="3823" y="2650"/>
                <a:ext cx="34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1200" b="1">
                    <a:latin typeface="Arial" panose="020B0604020202020204" pitchFamily="34" charset="0"/>
                  </a:rPr>
                  <a:t>Lateral</a:t>
                </a:r>
              </a:p>
              <a:p>
                <a:pPr algn="ctr"/>
                <a:r>
                  <a:rPr lang="en-US" altLang="it-IT" sz="1200" b="1">
                    <a:latin typeface="Arial" panose="020B0604020202020204" pitchFamily="34" charset="0"/>
                  </a:rPr>
                  <a:t>or</a:t>
                </a:r>
              </a:p>
              <a:p>
                <a:pPr algn="ctr"/>
                <a:r>
                  <a:rPr lang="en-US" altLang="it-IT" sz="1200" b="1">
                    <a:latin typeface="Arial" panose="020B0604020202020204" pitchFamily="34" charset="0"/>
                  </a:rPr>
                  <a:t>Postero-</a:t>
                </a:r>
              </a:p>
              <a:p>
                <a:pPr algn="ctr"/>
                <a:r>
                  <a:rPr lang="en-US" altLang="it-IT" sz="1200" b="1">
                    <a:latin typeface="Arial" panose="020B0604020202020204" pitchFamily="34" charset="0"/>
                  </a:rPr>
                  <a:t>lateral</a:t>
                </a:r>
                <a:endParaRPr lang="en-US" altLang="it-IT" sz="1200" b="1">
                  <a:latin typeface="Futura" charset="0"/>
                </a:endParaRPr>
              </a:p>
            </p:txBody>
          </p:sp>
        </p:grpSp>
        <p:sp>
          <p:nvSpPr>
            <p:cNvPr id="143368" name="Rectangle 97">
              <a:extLst>
                <a:ext uri="{FF2B5EF4-FFF2-40B4-BE49-F238E27FC236}">
                  <a16:creationId xmlns:a16="http://schemas.microsoft.com/office/drawing/2014/main" id="{8F0B6EB5-9E4F-4117-B48D-B3D0D2D0AABF}"/>
                </a:ext>
              </a:extLst>
            </p:cNvPr>
            <p:cNvSpPr>
              <a:spLocks noChangeArrowheads="1"/>
            </p:cNvSpPr>
            <p:nvPr/>
          </p:nvSpPr>
          <p:spPr bwMode="auto">
            <a:xfrm>
              <a:off x="1048" y="2472"/>
              <a:ext cx="3600" cy="18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it-IT" altLang="it-IT"/>
            </a:p>
          </p:txBody>
        </p:sp>
      </p:grpSp>
      <p:sp>
        <p:nvSpPr>
          <p:cNvPr id="143366" name="Line 98">
            <a:extLst>
              <a:ext uri="{FF2B5EF4-FFF2-40B4-BE49-F238E27FC236}">
                <a16:creationId xmlns:a16="http://schemas.microsoft.com/office/drawing/2014/main" id="{1C82395E-39C4-4FF5-8134-98EFB8F053A2}"/>
              </a:ext>
            </a:extLst>
          </p:cNvPr>
          <p:cNvSpPr>
            <a:spLocks noChangeShapeType="1"/>
          </p:cNvSpPr>
          <p:nvPr/>
        </p:nvSpPr>
        <p:spPr bwMode="auto">
          <a:xfrm>
            <a:off x="2286000" y="6591300"/>
            <a:ext cx="914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overrideClrMapping bg1="dk2" tx1="lt1" bg2="dk1" tx2="lt2" accent1="accent1" accent2="accent2" accent3="accent3" accent4="accent4" accent5="accent5" accent6="accent6" hlink="hlink" folHlink="folHlink"/>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9362" name="Rectangle 2">
            <a:extLst>
              <a:ext uri="{FF2B5EF4-FFF2-40B4-BE49-F238E27FC236}">
                <a16:creationId xmlns:a16="http://schemas.microsoft.com/office/drawing/2014/main" id="{35FFEE10-B4F2-40EB-A59C-BCF4BAAE86D4}"/>
              </a:ext>
            </a:extLst>
          </p:cNvPr>
          <p:cNvSpPr>
            <a:spLocks noGrp="1" noChangeArrowheads="1"/>
          </p:cNvSpPr>
          <p:nvPr>
            <p:ph type="title"/>
          </p:nvPr>
        </p:nvSpPr>
        <p:spPr>
          <a:xfrm>
            <a:off x="758825" y="0"/>
            <a:ext cx="7772400" cy="566738"/>
          </a:xfrm>
        </p:spPr>
        <p:txBody>
          <a:bodyPr/>
          <a:lstStyle/>
          <a:p>
            <a:pPr>
              <a:defRPr/>
            </a:pPr>
            <a:r>
              <a:rPr lang="it-IT" altLang="it-IT" sz="2800"/>
              <a:t>Evoluzione delle linee guida internazionali</a:t>
            </a:r>
          </a:p>
        </p:txBody>
      </p:sp>
      <p:sp>
        <p:nvSpPr>
          <p:cNvPr id="2319363" name="Rectangle 3">
            <a:extLst>
              <a:ext uri="{FF2B5EF4-FFF2-40B4-BE49-F238E27FC236}">
                <a16:creationId xmlns:a16="http://schemas.microsoft.com/office/drawing/2014/main" id="{1F0E14BE-937C-4A9E-ACCF-2893C481D65C}"/>
              </a:ext>
            </a:extLst>
          </p:cNvPr>
          <p:cNvSpPr>
            <a:spLocks noGrp="1" noChangeArrowheads="1"/>
          </p:cNvSpPr>
          <p:nvPr>
            <p:ph type="body" idx="1"/>
          </p:nvPr>
        </p:nvSpPr>
        <p:spPr>
          <a:xfrm>
            <a:off x="3898900" y="787400"/>
            <a:ext cx="5245100" cy="6070600"/>
          </a:xfrm>
        </p:spPr>
        <p:txBody>
          <a:bodyPr/>
          <a:lstStyle/>
          <a:p>
            <a:pPr algn="ctr">
              <a:defRPr/>
            </a:pPr>
            <a:r>
              <a:rPr lang="en-US" altLang="it-IT" sz="2000" i="0"/>
              <a:t>Novità 2005 </a:t>
            </a:r>
          </a:p>
          <a:p>
            <a:pPr>
              <a:defRPr/>
            </a:pPr>
            <a:r>
              <a:rPr lang="en-US" altLang="it-IT" sz="1400"/>
              <a:t>Classe I:</a:t>
            </a:r>
          </a:p>
          <a:p>
            <a:pPr lvl="1">
              <a:lnSpc>
                <a:spcPct val="90000"/>
              </a:lnSpc>
              <a:buFontTx/>
              <a:buNone/>
              <a:defRPr/>
            </a:pPr>
            <a:r>
              <a:rPr lang="en-US" altLang="it-IT" sz="1400" b="0"/>
              <a:t>      Prevenzione secondaria per prolungare la sopravvivenza in pazienti con attuali o precedenti sintomi di HF e ridotto LVEF che hanno una storia di arresto cardiaco, fibrillazione ventricolare o tachicardia ventricolare emodinamicamente destabilizzante (Livello di evidenza A)</a:t>
            </a:r>
            <a:r>
              <a:rPr lang="en-US" altLang="it-IT" sz="1400" b="0" baseline="30000"/>
              <a:t>(1)</a:t>
            </a:r>
          </a:p>
          <a:p>
            <a:pPr lvl="1">
              <a:lnSpc>
                <a:spcPct val="90000"/>
              </a:lnSpc>
              <a:buFontTx/>
              <a:buNone/>
              <a:defRPr/>
            </a:pPr>
            <a:r>
              <a:rPr lang="en-US" altLang="it-IT" sz="1400" b="0"/>
              <a:t>      Prevenzione primaria di SCD in pazienti con malattie cardiache ischemiche, </a:t>
            </a:r>
            <a:r>
              <a:rPr lang="en-US" altLang="it-IT" sz="1400" b="0">
                <a:cs typeface="Arial" panose="020B0604020202020204" pitchFamily="34" charset="0"/>
              </a:rPr>
              <a:t>≥ 40 giorni dopo un infarto miocardico, EF ≤ 30%, classe NYHA II o III, OPT </a:t>
            </a:r>
            <a:r>
              <a:rPr lang="en-US" altLang="it-IT" sz="1400" b="0"/>
              <a:t>(Livello di evidenza A)</a:t>
            </a:r>
            <a:r>
              <a:rPr lang="en-US" altLang="it-IT" sz="1400" b="0" baseline="30000"/>
              <a:t>(1)</a:t>
            </a:r>
          </a:p>
          <a:p>
            <a:pPr lvl="1">
              <a:lnSpc>
                <a:spcPct val="90000"/>
              </a:lnSpc>
              <a:buFontTx/>
              <a:buNone/>
              <a:defRPr/>
            </a:pPr>
            <a:r>
              <a:rPr lang="en-US" altLang="it-IT" sz="1400" b="0">
                <a:cs typeface="Arial" panose="020B0604020202020204" pitchFamily="34" charset="0"/>
              </a:rPr>
              <a:t>      Prevenzione primaria di SCD in pazienti con cardiomiopatia non ischemica, </a:t>
            </a:r>
            <a:r>
              <a:rPr lang="en-US" altLang="it-IT" sz="1400" b="0"/>
              <a:t>EF </a:t>
            </a:r>
            <a:r>
              <a:rPr lang="en-US" altLang="it-IT" sz="1400" b="0">
                <a:cs typeface="Arial" panose="020B0604020202020204" pitchFamily="34" charset="0"/>
              </a:rPr>
              <a:t>≤</a:t>
            </a:r>
            <a:r>
              <a:rPr lang="en-US" altLang="it-IT" sz="1400" b="0"/>
              <a:t> 30%,,NYHA classe II o III,OPT. (Livello di evidenza:B)</a:t>
            </a:r>
          </a:p>
          <a:p>
            <a:pPr lvl="1">
              <a:lnSpc>
                <a:spcPct val="90000"/>
              </a:lnSpc>
              <a:buFontTx/>
              <a:buNone/>
              <a:defRPr/>
            </a:pPr>
            <a:endParaRPr lang="en-US" altLang="it-IT" sz="1400" b="0"/>
          </a:p>
          <a:p>
            <a:pPr lvl="1">
              <a:lnSpc>
                <a:spcPct val="90000"/>
              </a:lnSpc>
              <a:buFontTx/>
              <a:buNone/>
              <a:defRPr/>
            </a:pPr>
            <a:endParaRPr lang="en-US" altLang="it-IT" sz="1400" b="0" baseline="30000"/>
          </a:p>
          <a:p>
            <a:pPr lvl="1">
              <a:lnSpc>
                <a:spcPct val="90000"/>
              </a:lnSpc>
              <a:buFontTx/>
              <a:buNone/>
              <a:defRPr/>
            </a:pPr>
            <a:endParaRPr lang="en-US" altLang="it-IT" sz="1400" b="0" baseline="30000"/>
          </a:p>
          <a:p>
            <a:pPr lvl="1">
              <a:lnSpc>
                <a:spcPct val="90000"/>
              </a:lnSpc>
              <a:buFontTx/>
              <a:buNone/>
              <a:defRPr/>
            </a:pPr>
            <a:endParaRPr lang="en-US" altLang="it-IT" sz="1400" b="0" baseline="30000"/>
          </a:p>
          <a:p>
            <a:pPr>
              <a:defRPr/>
            </a:pPr>
            <a:r>
              <a:rPr lang="en-US" altLang="it-IT" sz="1400"/>
              <a:t>Classe IIa:</a:t>
            </a:r>
          </a:p>
          <a:p>
            <a:pPr lvl="1">
              <a:lnSpc>
                <a:spcPct val="90000"/>
              </a:lnSpc>
              <a:buFontTx/>
              <a:buNone/>
              <a:defRPr/>
            </a:pPr>
            <a:r>
              <a:rPr lang="en-US" altLang="it-IT" sz="1400" b="0"/>
              <a:t>      Cardiomiopatia ischemica, </a:t>
            </a:r>
            <a:r>
              <a:rPr lang="en-US" altLang="it-IT" sz="1400" b="0">
                <a:cs typeface="Arial" panose="020B0604020202020204" pitchFamily="34" charset="0"/>
              </a:rPr>
              <a:t>≥</a:t>
            </a:r>
            <a:r>
              <a:rPr lang="en-US" altLang="it-IT" sz="1400" b="0"/>
              <a:t> 40 giorni post-MI, EF </a:t>
            </a:r>
            <a:r>
              <a:rPr lang="en-US" altLang="it-IT" sz="1400" b="0">
                <a:cs typeface="Arial" panose="020B0604020202020204" pitchFamily="34" charset="0"/>
              </a:rPr>
              <a:t>≤</a:t>
            </a:r>
            <a:r>
              <a:rPr lang="en-US" altLang="it-IT" sz="1400" b="0"/>
              <a:t> 30%, classe NYHA I, OPT. (Livello di evidenza B)</a:t>
            </a:r>
            <a:r>
              <a:rPr lang="en-US" altLang="it-IT" sz="1400" b="0" baseline="30000"/>
              <a:t>(1)</a:t>
            </a:r>
          </a:p>
          <a:p>
            <a:pPr lvl="1">
              <a:lnSpc>
                <a:spcPct val="90000"/>
              </a:lnSpc>
              <a:buFontTx/>
              <a:buNone/>
              <a:defRPr/>
            </a:pPr>
            <a:r>
              <a:rPr lang="en-US" altLang="it-IT" sz="1400" b="0"/>
              <a:t>      FE dal 30% al 35% di quelunque origine con sintomi di classe funzionale NYHA II o III, OPT (livello di evidenza: B)</a:t>
            </a:r>
            <a:endParaRPr lang="it-IT" altLang="it-IT" sz="1400"/>
          </a:p>
        </p:txBody>
      </p:sp>
      <p:sp>
        <p:nvSpPr>
          <p:cNvPr id="12292" name="Text Box 5">
            <a:extLst>
              <a:ext uri="{FF2B5EF4-FFF2-40B4-BE49-F238E27FC236}">
                <a16:creationId xmlns:a16="http://schemas.microsoft.com/office/drawing/2014/main" id="{0042BFA6-C57A-41FA-9129-9BC7D2C22C79}"/>
              </a:ext>
            </a:extLst>
          </p:cNvPr>
          <p:cNvSpPr txBox="1">
            <a:spLocks noChangeArrowheads="1"/>
          </p:cNvSpPr>
          <p:nvPr/>
        </p:nvSpPr>
        <p:spPr bwMode="auto">
          <a:xfrm>
            <a:off x="0" y="812800"/>
            <a:ext cx="4559300"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it-IT" sz="2000" b="1" i="1">
                <a:solidFill>
                  <a:schemeClr val="bg1"/>
                </a:solidFill>
              </a:rPr>
              <a:t>2002</a:t>
            </a:r>
          </a:p>
          <a:p>
            <a:r>
              <a:rPr lang="en-US" altLang="it-IT" sz="1400">
                <a:solidFill>
                  <a:schemeClr val="bg1"/>
                </a:solidFill>
                <a:latin typeface="Arial" panose="020B0604020202020204" pitchFamily="34" charset="0"/>
              </a:rPr>
              <a:t>	</a:t>
            </a:r>
          </a:p>
          <a:p>
            <a:pPr lvl="1"/>
            <a:r>
              <a:rPr lang="en-US" altLang="it-IT" sz="1400">
                <a:solidFill>
                  <a:schemeClr val="bg1"/>
                </a:solidFill>
                <a:latin typeface="Arial" panose="020B0604020202020204" pitchFamily="34" charset="0"/>
              </a:rPr>
              <a:t>Arresto cardiaco dovuto a VF o VT, non causato da motivi transitori o reversibili.</a:t>
            </a:r>
          </a:p>
          <a:p>
            <a:pPr lvl="1"/>
            <a:r>
              <a:rPr lang="en-US" altLang="it-IT" sz="1400">
                <a:solidFill>
                  <a:schemeClr val="bg1"/>
                </a:solidFill>
                <a:latin typeface="Arial" panose="020B0604020202020204" pitchFamily="34" charset="0"/>
              </a:rPr>
              <a:t>TV spontanea sostenuta in associazione con malattie cardiache strutturali.</a:t>
            </a:r>
          </a:p>
          <a:p>
            <a:pPr lvl="1"/>
            <a:r>
              <a:rPr lang="en-US" altLang="it-IT" sz="1400">
                <a:solidFill>
                  <a:schemeClr val="bg1"/>
                </a:solidFill>
                <a:latin typeface="Arial" panose="020B0604020202020204" pitchFamily="34" charset="0"/>
              </a:rPr>
              <a:t>Sincope di origine non spiegata con TV clinicamente rilevante e emodinamicamente sostenuta, o FV indotta durante studi elettrofisiologici quando la terapia farmacologica è inefficace, non tollerata o non preferita.</a:t>
            </a:r>
          </a:p>
          <a:p>
            <a:pPr lvl="1"/>
            <a:r>
              <a:rPr lang="en-US" altLang="it-IT" sz="1400">
                <a:solidFill>
                  <a:schemeClr val="bg1"/>
                </a:solidFill>
                <a:latin typeface="Arial" panose="020B0604020202020204" pitchFamily="34" charset="0"/>
              </a:rPr>
              <a:t>TV non sostenuta in pazienti con malattie coronariche, pregresso infarto miocardico, disfunzione LV , VF inducibile o VT sostenuta negli studi elettrofisiologici che non viene eliminata con un farmaco antiaritmia di classe I </a:t>
            </a:r>
          </a:p>
          <a:p>
            <a:pPr lvl="1"/>
            <a:r>
              <a:rPr lang="en-US" altLang="it-IT" sz="1400">
                <a:solidFill>
                  <a:schemeClr val="bg1"/>
                </a:solidFill>
                <a:latin typeface="Arial" panose="020B0604020202020204" pitchFamily="34" charset="0"/>
              </a:rPr>
              <a:t>TV spontenea sostenuta in pazienti senza malattia cardiaca strutturale non sottoponibile ad altri trattamenti</a:t>
            </a:r>
          </a:p>
          <a:p>
            <a:endParaRPr lang="en-US" altLang="it-IT" sz="1400">
              <a:solidFill>
                <a:schemeClr val="bg1"/>
              </a:solidFill>
              <a:latin typeface="Arial" panose="020B0604020202020204" pitchFamily="34" charset="0"/>
            </a:endParaRPr>
          </a:p>
          <a:p>
            <a:endParaRPr lang="en-US" altLang="it-IT" sz="1400">
              <a:solidFill>
                <a:schemeClr val="bg1"/>
              </a:solidFill>
              <a:latin typeface="Arial" panose="020B0604020202020204" pitchFamily="34" charset="0"/>
            </a:endParaRPr>
          </a:p>
          <a:p>
            <a:pPr lvl="1"/>
            <a:r>
              <a:rPr lang="en-US" altLang="it-IT" sz="1400">
                <a:solidFill>
                  <a:schemeClr val="bg1"/>
                </a:solidFill>
                <a:latin typeface="Arial" panose="020B0604020202020204" pitchFamily="34" charset="0"/>
              </a:rPr>
              <a:t>FE ≤ 30% almeno un mese dopo infarto miocardico e 3 mesi dopo una rivascolarizzazione chirurgica delle arterie coronariche</a:t>
            </a:r>
          </a:p>
          <a:p>
            <a:pPr>
              <a:spcBef>
                <a:spcPct val="50000"/>
              </a:spcBef>
            </a:pPr>
            <a:endParaRPr lang="it-IT" altLang="it-IT" sz="1400">
              <a:solidFill>
                <a:schemeClr val="bg1"/>
              </a:solidFill>
              <a:latin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5410" name="Text Box 2">
            <a:extLst>
              <a:ext uri="{FF2B5EF4-FFF2-40B4-BE49-F238E27FC236}">
                <a16:creationId xmlns:a16="http://schemas.microsoft.com/office/drawing/2014/main" id="{C38754FC-4054-4DC8-A664-B02CD5299FEE}"/>
              </a:ext>
            </a:extLst>
          </p:cNvPr>
          <p:cNvSpPr txBox="1">
            <a:spLocks noChangeArrowheads="1"/>
          </p:cNvSpPr>
          <p:nvPr/>
        </p:nvSpPr>
        <p:spPr bwMode="auto">
          <a:xfrm>
            <a:off x="457200" y="15240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it-IT" sz="3600" b="1">
                <a:solidFill>
                  <a:srgbClr val="FFFF00"/>
                </a:solidFill>
                <a:latin typeface="Comic Sans MS" panose="030F0702030302020204" pitchFamily="66" charset="0"/>
              </a:rPr>
              <a:t>Transvenous approach</a:t>
            </a:r>
            <a:endParaRPr lang="en-US" altLang="it-IT" sz="3600" b="1">
              <a:solidFill>
                <a:srgbClr val="FFFF00"/>
              </a:solidFill>
              <a:latin typeface="Tahoma" panose="020B0604030504040204" pitchFamily="34" charset="0"/>
            </a:endParaRPr>
          </a:p>
        </p:txBody>
      </p:sp>
      <p:graphicFrame>
        <p:nvGraphicFramePr>
          <p:cNvPr id="145411" name="Object 3">
            <a:hlinkClick r:id="" action="ppaction://ole?verb=0"/>
            <a:extLst>
              <a:ext uri="{FF2B5EF4-FFF2-40B4-BE49-F238E27FC236}">
                <a16:creationId xmlns:a16="http://schemas.microsoft.com/office/drawing/2014/main" id="{9D19E62A-3D04-41AC-B2C8-3D55E279F62E}"/>
              </a:ext>
            </a:extLst>
          </p:cNvPr>
          <p:cNvGraphicFramePr>
            <a:graphicFrameLocks/>
          </p:cNvGraphicFramePr>
          <p:nvPr/>
        </p:nvGraphicFramePr>
        <p:xfrm>
          <a:off x="0" y="1482725"/>
          <a:ext cx="5135563" cy="4622800"/>
        </p:xfrm>
        <a:graphic>
          <a:graphicData uri="http://schemas.openxmlformats.org/presentationml/2006/ole">
            <mc:AlternateContent xmlns:mc="http://schemas.openxmlformats.org/markup-compatibility/2006">
              <mc:Choice xmlns:v="urn:schemas-microsoft-com:vml" Requires="v">
                <p:oleObj spid="_x0000_s145424" name="PHOTO-PAINT Image" r:id="rId4" imgW="2811609" imgH="2528808" progId="CPaint5">
                  <p:embed/>
                </p:oleObj>
              </mc:Choice>
              <mc:Fallback>
                <p:oleObj name="PHOTO-PAINT Image" r:id="rId4" imgW="2811609" imgH="2528808" progId="CPaint5">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82725"/>
                        <a:ext cx="5135563" cy="462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412" name="Rectangle 4">
            <a:extLst>
              <a:ext uri="{FF2B5EF4-FFF2-40B4-BE49-F238E27FC236}">
                <a16:creationId xmlns:a16="http://schemas.microsoft.com/office/drawing/2014/main" id="{41B3FA11-6FCD-4FA5-9B12-B812EC99830F}"/>
              </a:ext>
            </a:extLst>
          </p:cNvPr>
          <p:cNvSpPr>
            <a:spLocks noChangeArrowheads="1"/>
          </p:cNvSpPr>
          <p:nvPr/>
        </p:nvSpPr>
        <p:spPr bwMode="auto">
          <a:xfrm>
            <a:off x="5343525" y="1828800"/>
            <a:ext cx="392588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FontTx/>
              <a:buAutoNum type="arabicPeriod"/>
            </a:pPr>
            <a:r>
              <a:rPr lang="en-US" altLang="it-IT" b="1">
                <a:solidFill>
                  <a:schemeClr val="bg1"/>
                </a:solidFill>
                <a:latin typeface="Tempus Sans ITC" panose="04020404030D07020202" pitchFamily="82" charset="0"/>
              </a:rPr>
              <a:t>Middle cardiac vein </a:t>
            </a:r>
          </a:p>
          <a:p>
            <a:pPr>
              <a:spcBef>
                <a:spcPct val="20000"/>
              </a:spcBef>
              <a:buFontTx/>
              <a:buAutoNum type="arabicPeriod"/>
            </a:pPr>
            <a:r>
              <a:rPr lang="en-US" altLang="it-IT" b="1">
                <a:solidFill>
                  <a:schemeClr val="bg1"/>
                </a:solidFill>
                <a:latin typeface="Tempus Sans ITC" panose="04020404030D07020202" pitchFamily="82" charset="0"/>
              </a:rPr>
              <a:t>Posterior cardiac vein</a:t>
            </a:r>
          </a:p>
          <a:p>
            <a:pPr>
              <a:spcBef>
                <a:spcPct val="20000"/>
              </a:spcBef>
            </a:pPr>
            <a:r>
              <a:rPr lang="en-US" altLang="it-IT" b="1">
                <a:solidFill>
                  <a:schemeClr val="bg1"/>
                </a:solidFill>
                <a:latin typeface="Tempus Sans ITC" panose="04020404030D07020202" pitchFamily="82" charset="0"/>
              </a:rPr>
              <a:t>3.   Postero-lateral cardiac vein</a:t>
            </a:r>
          </a:p>
          <a:p>
            <a:pPr>
              <a:spcBef>
                <a:spcPct val="20000"/>
              </a:spcBef>
            </a:pPr>
            <a:r>
              <a:rPr lang="en-US" altLang="it-IT" b="1">
                <a:solidFill>
                  <a:schemeClr val="bg1"/>
                </a:solidFill>
                <a:latin typeface="Tempus Sans ITC" panose="04020404030D07020202" pitchFamily="82" charset="0"/>
              </a:rPr>
              <a:t>4.   Lateral (marginal) cardiac vein</a:t>
            </a:r>
          </a:p>
          <a:p>
            <a:pPr>
              <a:spcBef>
                <a:spcPct val="20000"/>
              </a:spcBef>
            </a:pPr>
            <a:r>
              <a:rPr lang="en-US" altLang="it-IT" b="1">
                <a:solidFill>
                  <a:schemeClr val="bg1"/>
                </a:solidFill>
                <a:latin typeface="Tempus Sans ITC" panose="04020404030D07020202" pitchFamily="82" charset="0"/>
              </a:rPr>
              <a:t>5.   Great cardiac vein</a:t>
            </a:r>
          </a:p>
        </p:txBody>
      </p:sp>
      <p:sp>
        <p:nvSpPr>
          <p:cNvPr id="145413" name="Rectangle 5">
            <a:extLst>
              <a:ext uri="{FF2B5EF4-FFF2-40B4-BE49-F238E27FC236}">
                <a16:creationId xmlns:a16="http://schemas.microsoft.com/office/drawing/2014/main" id="{5411765F-E6C5-4B59-A2F9-62ED5C49AC88}"/>
              </a:ext>
            </a:extLst>
          </p:cNvPr>
          <p:cNvSpPr>
            <a:spLocks noChangeArrowheads="1"/>
          </p:cNvSpPr>
          <p:nvPr/>
        </p:nvSpPr>
        <p:spPr bwMode="auto">
          <a:xfrm>
            <a:off x="4008438" y="3657600"/>
            <a:ext cx="3667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b="1">
                <a:solidFill>
                  <a:schemeClr val="tx2"/>
                </a:solidFill>
                <a:latin typeface="Comic Sans MS" panose="030F0702030302020204" pitchFamily="66" charset="0"/>
              </a:rPr>
              <a:t>4</a:t>
            </a:r>
          </a:p>
        </p:txBody>
      </p:sp>
      <p:sp>
        <p:nvSpPr>
          <p:cNvPr id="145414" name="Rectangle 6">
            <a:extLst>
              <a:ext uri="{FF2B5EF4-FFF2-40B4-BE49-F238E27FC236}">
                <a16:creationId xmlns:a16="http://schemas.microsoft.com/office/drawing/2014/main" id="{555E58EF-5343-41FA-B45D-8896FD9C5B38}"/>
              </a:ext>
            </a:extLst>
          </p:cNvPr>
          <p:cNvSpPr>
            <a:spLocks noChangeArrowheads="1"/>
          </p:cNvSpPr>
          <p:nvPr/>
        </p:nvSpPr>
        <p:spPr bwMode="auto">
          <a:xfrm>
            <a:off x="3570288" y="4151313"/>
            <a:ext cx="3667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b="1">
                <a:solidFill>
                  <a:schemeClr val="tx2"/>
                </a:solidFill>
                <a:latin typeface="Comic Sans MS" panose="030F0702030302020204" pitchFamily="66" charset="0"/>
              </a:rPr>
              <a:t>3</a:t>
            </a:r>
          </a:p>
        </p:txBody>
      </p:sp>
      <p:sp>
        <p:nvSpPr>
          <p:cNvPr id="145415" name="Rectangle 7">
            <a:extLst>
              <a:ext uri="{FF2B5EF4-FFF2-40B4-BE49-F238E27FC236}">
                <a16:creationId xmlns:a16="http://schemas.microsoft.com/office/drawing/2014/main" id="{03D654ED-6643-4477-9C02-1DF5D334ECFF}"/>
              </a:ext>
            </a:extLst>
          </p:cNvPr>
          <p:cNvSpPr>
            <a:spLocks noChangeArrowheads="1"/>
          </p:cNvSpPr>
          <p:nvPr/>
        </p:nvSpPr>
        <p:spPr bwMode="auto">
          <a:xfrm>
            <a:off x="2732088" y="4379913"/>
            <a:ext cx="3667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b="1">
                <a:solidFill>
                  <a:schemeClr val="tx2"/>
                </a:solidFill>
                <a:latin typeface="Comic Sans MS" panose="030F0702030302020204" pitchFamily="66" charset="0"/>
              </a:rPr>
              <a:t>2</a:t>
            </a:r>
          </a:p>
        </p:txBody>
      </p:sp>
      <p:sp>
        <p:nvSpPr>
          <p:cNvPr id="145416" name="Rectangle 8">
            <a:extLst>
              <a:ext uri="{FF2B5EF4-FFF2-40B4-BE49-F238E27FC236}">
                <a16:creationId xmlns:a16="http://schemas.microsoft.com/office/drawing/2014/main" id="{0D858121-1F82-4DBB-A88B-DF12FE9041CC}"/>
              </a:ext>
            </a:extLst>
          </p:cNvPr>
          <p:cNvSpPr>
            <a:spLocks noChangeArrowheads="1"/>
          </p:cNvSpPr>
          <p:nvPr/>
        </p:nvSpPr>
        <p:spPr bwMode="auto">
          <a:xfrm>
            <a:off x="2427288" y="4837113"/>
            <a:ext cx="3667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b="1">
                <a:solidFill>
                  <a:schemeClr val="tx2"/>
                </a:solidFill>
                <a:latin typeface="Comic Sans MS" panose="030F0702030302020204" pitchFamily="66" charset="0"/>
              </a:rPr>
              <a:t>1</a:t>
            </a:r>
          </a:p>
        </p:txBody>
      </p:sp>
      <p:sp>
        <p:nvSpPr>
          <p:cNvPr id="145417" name="Rectangle 9">
            <a:extLst>
              <a:ext uri="{FF2B5EF4-FFF2-40B4-BE49-F238E27FC236}">
                <a16:creationId xmlns:a16="http://schemas.microsoft.com/office/drawing/2014/main" id="{8FC5743C-95F8-4171-A9E9-56B4AADD7E05}"/>
              </a:ext>
            </a:extLst>
          </p:cNvPr>
          <p:cNvSpPr>
            <a:spLocks noChangeArrowheads="1"/>
          </p:cNvSpPr>
          <p:nvPr/>
        </p:nvSpPr>
        <p:spPr bwMode="auto">
          <a:xfrm>
            <a:off x="3113088" y="4151313"/>
            <a:ext cx="3667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it-IT" b="1">
                <a:solidFill>
                  <a:schemeClr val="tx2"/>
                </a:solidFill>
                <a:latin typeface="Comic Sans MS" panose="030F0702030302020204" pitchFamily="66" charset="0"/>
              </a:rPr>
              <a:t>5</a:t>
            </a:r>
          </a:p>
        </p:txBody>
      </p:sp>
      <p:sp>
        <p:nvSpPr>
          <p:cNvPr id="145418" name="Text Box 11">
            <a:extLst>
              <a:ext uri="{FF2B5EF4-FFF2-40B4-BE49-F238E27FC236}">
                <a16:creationId xmlns:a16="http://schemas.microsoft.com/office/drawing/2014/main" id="{1F01A645-7E19-479B-BE96-D57E6111520E}"/>
              </a:ext>
            </a:extLst>
          </p:cNvPr>
          <p:cNvSpPr txBox="1">
            <a:spLocks noChangeArrowheads="1"/>
          </p:cNvSpPr>
          <p:nvPr/>
        </p:nvSpPr>
        <p:spPr bwMode="auto">
          <a:xfrm>
            <a:off x="0" y="5464175"/>
            <a:ext cx="1352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it-IT" b="1">
                <a:solidFill>
                  <a:srgbClr val="CC66FF"/>
                </a:solidFill>
                <a:latin typeface="Tahoma" panose="020B0604030504040204" pitchFamily="34" charset="0"/>
              </a:rPr>
              <a:t>R V</a:t>
            </a:r>
          </a:p>
        </p:txBody>
      </p:sp>
      <p:grpSp>
        <p:nvGrpSpPr>
          <p:cNvPr id="145419" name="Group 12">
            <a:extLst>
              <a:ext uri="{FF2B5EF4-FFF2-40B4-BE49-F238E27FC236}">
                <a16:creationId xmlns:a16="http://schemas.microsoft.com/office/drawing/2014/main" id="{5B293CD1-95B6-41BF-9BC2-D80F4D5652BE}"/>
              </a:ext>
            </a:extLst>
          </p:cNvPr>
          <p:cNvGrpSpPr>
            <a:grpSpLocks/>
          </p:cNvGrpSpPr>
          <p:nvPr/>
        </p:nvGrpSpPr>
        <p:grpSpPr bwMode="auto">
          <a:xfrm>
            <a:off x="5467350" y="6337300"/>
            <a:ext cx="3676650" cy="457200"/>
            <a:chOff x="3327" y="3806"/>
            <a:chExt cx="2316" cy="288"/>
          </a:xfrm>
        </p:grpSpPr>
        <p:graphicFrame>
          <p:nvGraphicFramePr>
            <p:cNvPr id="145420" name="Object 13">
              <a:extLst>
                <a:ext uri="{FF2B5EF4-FFF2-40B4-BE49-F238E27FC236}">
                  <a16:creationId xmlns:a16="http://schemas.microsoft.com/office/drawing/2014/main" id="{41461B6B-9A83-404B-AADC-E4BBAA4E2F4A}"/>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145425" name="Documento" r:id="rId6" imgW="744220" imgH="762000" progId="Word.Document.8">
                    <p:embed/>
                  </p:oleObj>
                </mc:Choice>
                <mc:Fallback>
                  <p:oleObj name="Documento" r:id="rId6" imgW="744220" imgH="762000" progId="Word.Document.8">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421" name="Rectangle 14">
              <a:extLst>
                <a:ext uri="{FF2B5EF4-FFF2-40B4-BE49-F238E27FC236}">
                  <a16:creationId xmlns:a16="http://schemas.microsoft.com/office/drawing/2014/main" id="{532A4861-6D61-4DD5-BBA8-6A79D1AF1C7F}"/>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vene posterioi2">
            <a:extLst>
              <a:ext uri="{FF2B5EF4-FFF2-40B4-BE49-F238E27FC236}">
                <a16:creationId xmlns:a16="http://schemas.microsoft.com/office/drawing/2014/main" id="{F20200DD-40CD-4935-9AD7-678AB61A7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663" y="0"/>
            <a:ext cx="460533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3" descr="vene posterioi1">
            <a:extLst>
              <a:ext uri="{FF2B5EF4-FFF2-40B4-BE49-F238E27FC236}">
                <a16:creationId xmlns:a16="http://schemas.microsoft.com/office/drawing/2014/main" id="{3CFDD8F5-E155-4E14-9835-F2FAB33B3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38663"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descr="vene disegno3">
            <a:extLst>
              <a:ext uri="{FF2B5EF4-FFF2-40B4-BE49-F238E27FC236}">
                <a16:creationId xmlns:a16="http://schemas.microsoft.com/office/drawing/2014/main" id="{037C745F-9551-4A07-B1DC-4497F639BA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263" y="4048125"/>
            <a:ext cx="5214937"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Line 5">
            <a:extLst>
              <a:ext uri="{FF2B5EF4-FFF2-40B4-BE49-F238E27FC236}">
                <a16:creationId xmlns:a16="http://schemas.microsoft.com/office/drawing/2014/main" id="{85483172-5C21-45F9-A534-B42B6C167729}"/>
              </a:ext>
            </a:extLst>
          </p:cNvPr>
          <p:cNvSpPr>
            <a:spLocks noChangeShapeType="1"/>
          </p:cNvSpPr>
          <p:nvPr/>
        </p:nvSpPr>
        <p:spPr bwMode="auto">
          <a:xfrm flipV="1">
            <a:off x="5148263" y="2286000"/>
            <a:ext cx="1354137" cy="29718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7462" name="Line 6">
            <a:extLst>
              <a:ext uri="{FF2B5EF4-FFF2-40B4-BE49-F238E27FC236}">
                <a16:creationId xmlns:a16="http://schemas.microsoft.com/office/drawing/2014/main" id="{89C17D89-4385-4524-B56E-E8BDD6364896}"/>
              </a:ext>
            </a:extLst>
          </p:cNvPr>
          <p:cNvSpPr>
            <a:spLocks noChangeShapeType="1"/>
          </p:cNvSpPr>
          <p:nvPr/>
        </p:nvSpPr>
        <p:spPr bwMode="auto">
          <a:xfrm>
            <a:off x="2166938" y="2438400"/>
            <a:ext cx="2032000" cy="30480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7463" name="Line 7">
            <a:extLst>
              <a:ext uri="{FF2B5EF4-FFF2-40B4-BE49-F238E27FC236}">
                <a16:creationId xmlns:a16="http://schemas.microsoft.com/office/drawing/2014/main" id="{F0AF5040-60CF-42AB-9F15-121F1431BC6C}"/>
              </a:ext>
            </a:extLst>
          </p:cNvPr>
          <p:cNvSpPr>
            <a:spLocks noChangeShapeType="1"/>
          </p:cNvSpPr>
          <p:nvPr/>
        </p:nvSpPr>
        <p:spPr bwMode="auto">
          <a:xfrm>
            <a:off x="1016000" y="1905000"/>
            <a:ext cx="2709863" cy="32004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aphicFrame>
        <p:nvGraphicFramePr>
          <p:cNvPr id="147464" name="Object 8">
            <a:extLst>
              <a:ext uri="{FF2B5EF4-FFF2-40B4-BE49-F238E27FC236}">
                <a16:creationId xmlns:a16="http://schemas.microsoft.com/office/drawing/2014/main" id="{5A0CB458-B240-47D0-B979-2448C3B8E0AE}"/>
              </a:ext>
            </a:extLst>
          </p:cNvPr>
          <p:cNvGraphicFramePr>
            <a:graphicFrameLocks noChangeAspect="1"/>
          </p:cNvGraphicFramePr>
          <p:nvPr/>
        </p:nvGraphicFramePr>
        <p:xfrm>
          <a:off x="360363" y="4419600"/>
          <a:ext cx="1727200" cy="2206625"/>
        </p:xfrm>
        <a:graphic>
          <a:graphicData uri="http://schemas.openxmlformats.org/presentationml/2006/ole">
            <mc:AlternateContent xmlns:mc="http://schemas.openxmlformats.org/markup-compatibility/2006">
              <mc:Choice xmlns:v="urn:schemas-microsoft-com:vml" Requires="v">
                <p:oleObj spid="_x0000_s147467" name="CorelDRAW" r:id="rId7" imgW="91944" imgH="117439" progId="CorelDRAW.Graphic.11">
                  <p:embed/>
                </p:oleObj>
              </mc:Choice>
              <mc:Fallback>
                <p:oleObj name="CorelDRAW" r:id="rId7" imgW="91944" imgH="117439" progId="CorelDRAW.Graphic.11">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363" y="4419600"/>
                        <a:ext cx="172720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465" name="Text Box 13">
            <a:extLst>
              <a:ext uri="{FF2B5EF4-FFF2-40B4-BE49-F238E27FC236}">
                <a16:creationId xmlns:a16="http://schemas.microsoft.com/office/drawing/2014/main" id="{5993F466-4027-410C-938A-2830BF89322A}"/>
              </a:ext>
            </a:extLst>
          </p:cNvPr>
          <p:cNvSpPr txBox="1">
            <a:spLocks noChangeArrowheads="1"/>
          </p:cNvSpPr>
          <p:nvPr/>
        </p:nvSpPr>
        <p:spPr bwMode="auto">
          <a:xfrm>
            <a:off x="7339013" y="4975225"/>
            <a:ext cx="18049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chemeClr val="bg1"/>
                </a:solidFill>
                <a:latin typeface="Tempus Sans ITC" panose="04020404030D07020202" pitchFamily="82" charset="0"/>
              </a:rPr>
              <a:t>Postero-lateral vall</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cuore 2 guidant">
            <a:extLst>
              <a:ext uri="{FF2B5EF4-FFF2-40B4-BE49-F238E27FC236}">
                <a16:creationId xmlns:a16="http://schemas.microsoft.com/office/drawing/2014/main" id="{B6878FBC-06AD-4AA5-B315-3776BC179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450"/>
            <a:ext cx="91440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 Box 3">
            <a:extLst>
              <a:ext uri="{FF2B5EF4-FFF2-40B4-BE49-F238E27FC236}">
                <a16:creationId xmlns:a16="http://schemas.microsoft.com/office/drawing/2014/main" id="{113DB137-077C-4358-A691-B11E05F386A0}"/>
              </a:ext>
            </a:extLst>
          </p:cNvPr>
          <p:cNvSpPr txBox="1">
            <a:spLocks noChangeArrowheads="1"/>
          </p:cNvSpPr>
          <p:nvPr/>
        </p:nvSpPr>
        <p:spPr bwMode="auto">
          <a:xfrm>
            <a:off x="1027113" y="-38100"/>
            <a:ext cx="6216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chemeClr val="bg1"/>
                </a:solidFill>
                <a:latin typeface="Tempus Sans ITC" panose="04020404030D07020202" pitchFamily="82" charset="0"/>
              </a:rPr>
              <a:t>Parete postero-laterale: s.c. e  v.c. magna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22" name="veins.mpg">
            <a:hlinkClick r:id="" action="ppaction://media"/>
            <a:extLst>
              <a:ext uri="{FF2B5EF4-FFF2-40B4-BE49-F238E27FC236}">
                <a16:creationId xmlns:a16="http://schemas.microsoft.com/office/drawing/2014/main" id="{A7EAD68D-A096-4870-8FDE-89566F6B80DA}"/>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739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73922"/>
                </p:tgtEl>
              </p:cMediaNode>
            </p:video>
            <p:seq concurrent="1" nextAc="seek">
              <p:cTn id="8" restart="whenNotActive" fill="hold" evtFilter="cancelBubble" nodeType="interactiveSeq">
                <p:stCondLst>
                  <p:cond evt="onClick" delay="0">
                    <p:tgtEl>
                      <p:spTgt spid="187392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73922"/>
                                        </p:tgtEl>
                                      </p:cBhvr>
                                    </p:cmd>
                                  </p:childTnLst>
                                </p:cTn>
                              </p:par>
                            </p:childTnLst>
                          </p:cTn>
                        </p:par>
                      </p:childTnLst>
                    </p:cTn>
                  </p:par>
                </p:childTnLst>
              </p:cTn>
              <p:nextCondLst>
                <p:cond evt="onClick" delay="0">
                  <p:tgtEl>
                    <p:spTgt spid="1873922"/>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4946" name="vein2.mpg">
            <a:hlinkClick r:id="" action="ppaction://media"/>
            <a:extLst>
              <a:ext uri="{FF2B5EF4-FFF2-40B4-BE49-F238E27FC236}">
                <a16:creationId xmlns:a16="http://schemas.microsoft.com/office/drawing/2014/main" id="{F37F9C30-7508-48F7-B4B0-4957A132D0E1}"/>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749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74946"/>
                </p:tgtEl>
              </p:cMediaNode>
            </p:video>
            <p:seq concurrent="1" nextAc="seek">
              <p:cTn id="8" restart="whenNotActive" fill="hold" evtFilter="cancelBubble" nodeType="interactiveSeq">
                <p:stCondLst>
                  <p:cond evt="onClick" delay="0">
                    <p:tgtEl>
                      <p:spTgt spid="187494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74946"/>
                                        </p:tgtEl>
                                      </p:cBhvr>
                                    </p:cmd>
                                  </p:childTnLst>
                                </p:cTn>
                              </p:par>
                            </p:childTnLst>
                          </p:cTn>
                        </p:par>
                      </p:childTnLst>
                    </p:cTn>
                  </p:par>
                </p:childTnLst>
              </p:cTn>
              <p:nextCondLst>
                <p:cond evt="onClick" delay="0">
                  <p:tgtEl>
                    <p:spTgt spid="1874946"/>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02" name="sites.mpg">
            <a:hlinkClick r:id="" action="ppaction://media"/>
            <a:extLst>
              <a:ext uri="{FF2B5EF4-FFF2-40B4-BE49-F238E27FC236}">
                <a16:creationId xmlns:a16="http://schemas.microsoft.com/office/drawing/2014/main" id="{DE42EB96-679B-48B0-8F56-000B32BB6962}"/>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9440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94402"/>
                </p:tgtEl>
              </p:cMediaNode>
            </p:video>
            <p:seq concurrent="1" nextAc="seek">
              <p:cTn id="8" restart="whenNotActive" fill="hold" evtFilter="cancelBubble" nodeType="interactiveSeq">
                <p:stCondLst>
                  <p:cond evt="onClick" delay="0">
                    <p:tgtEl>
                      <p:spTgt spid="189440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94402"/>
                                        </p:tgtEl>
                                      </p:cBhvr>
                                    </p:cmd>
                                  </p:childTnLst>
                                </p:cTn>
                              </p:par>
                            </p:childTnLst>
                          </p:cTn>
                        </p:par>
                      </p:childTnLst>
                    </p:cTn>
                  </p:par>
                </p:childTnLst>
              </p:cTn>
              <p:nextCondLst>
                <p:cond evt="onClick" delay="0">
                  <p:tgtEl>
                    <p:spTgt spid="189440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1090" name="EASYTRAK rev2 low.avi.avi">
            <a:hlinkClick r:id="" action="ppaction://media"/>
            <a:extLst>
              <a:ext uri="{FF2B5EF4-FFF2-40B4-BE49-F238E27FC236}">
                <a16:creationId xmlns:a16="http://schemas.microsoft.com/office/drawing/2014/main" id="{06298F01-B048-430B-BDA6-383701F0F4C2}"/>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65100"/>
            <a:ext cx="91440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810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81090"/>
                </p:tgtEl>
              </p:cMediaNode>
            </p:video>
            <p:seq concurrent="1" nextAc="seek">
              <p:cTn id="8" restart="whenNotActive" fill="hold" evtFilter="cancelBubble" nodeType="interactiveSeq">
                <p:stCondLst>
                  <p:cond evt="onClick" delay="0">
                    <p:tgtEl>
                      <p:spTgt spid="188109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81090"/>
                                        </p:tgtEl>
                                      </p:cBhvr>
                                    </p:cmd>
                                  </p:childTnLst>
                                </p:cTn>
                              </p:par>
                            </p:childTnLst>
                          </p:cTn>
                        </p:par>
                      </p:childTnLst>
                    </p:cTn>
                  </p:par>
                </p:childTnLst>
              </p:cTn>
              <p:nextCondLst>
                <p:cond evt="onClick" delay="0">
                  <p:tgtEl>
                    <p:spTgt spid="1881090"/>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3378" name="Clip1-Vdysynchrony.mpg">
            <a:hlinkClick r:id="" action="ppaction://media"/>
            <a:extLst>
              <a:ext uri="{FF2B5EF4-FFF2-40B4-BE49-F238E27FC236}">
                <a16:creationId xmlns:a16="http://schemas.microsoft.com/office/drawing/2014/main" id="{62106C95-29E1-4FC9-9465-AE90C87CD796}"/>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895600" y="2286000"/>
            <a:ext cx="335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3379" name="ltheart.mpg">
            <a:hlinkClick r:id="" action="ppaction://media"/>
            <a:extLst>
              <a:ext uri="{FF2B5EF4-FFF2-40B4-BE49-F238E27FC236}">
                <a16:creationId xmlns:a16="http://schemas.microsoft.com/office/drawing/2014/main" id="{4D9581D8-D013-49E2-9457-F0B706E277E4}"/>
              </a:ext>
            </a:extLst>
          </p:cNvPr>
          <p:cNvPicPr>
            <a:picLocks noRot="1" noChangeAspect="1" noChangeArrowheads="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93378"/>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18933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893378"/>
                </p:tgtEl>
              </p:cMediaNode>
            </p:video>
            <p:seq concurrent="1" nextAc="seek">
              <p:cTn id="11" restart="whenNotActive" fill="hold" evtFilter="cancelBubble" nodeType="interactiveSeq">
                <p:stCondLst>
                  <p:cond evt="onClick" delay="0">
                    <p:tgtEl>
                      <p:spTgt spid="1893378"/>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1893378"/>
                                        </p:tgtEl>
                                      </p:cBhvr>
                                    </p:cmd>
                                  </p:childTnLst>
                                </p:cTn>
                              </p:par>
                            </p:childTnLst>
                          </p:cTn>
                        </p:par>
                      </p:childTnLst>
                    </p:cTn>
                  </p:par>
                </p:childTnLst>
              </p:cTn>
              <p:nextCondLst>
                <p:cond evt="onClick" delay="0">
                  <p:tgtEl>
                    <p:spTgt spid="1893378"/>
                  </p:tgtEl>
                </p:cond>
              </p:nextCondLst>
            </p:seq>
            <p:video>
              <p:cMediaNode>
                <p:cTn id="16" fill="hold" display="0">
                  <p:stCondLst>
                    <p:cond delay="indefinite"/>
                  </p:stCondLst>
                  <p:endCondLst>
                    <p:cond evt="onNext" delay="0">
                      <p:tgtEl>
                        <p:sldTgt/>
                      </p:tgtEl>
                    </p:cond>
                    <p:cond evt="onPrev" delay="0">
                      <p:tgtEl>
                        <p:sldTgt/>
                      </p:tgtEl>
                    </p:cond>
                  </p:endCondLst>
                </p:cTn>
                <p:tgtEl>
                  <p:spTgt spid="1893379"/>
                </p:tgtEl>
              </p:cMediaNode>
            </p:video>
            <p:seq concurrent="1" nextAc="seek">
              <p:cTn id="17" restart="whenNotActive" fill="hold" evtFilter="cancelBubble" nodeType="interactiveSeq">
                <p:stCondLst>
                  <p:cond evt="onClick" delay="0">
                    <p:tgtEl>
                      <p:spTgt spid="1893379"/>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1893379"/>
                                        </p:tgtEl>
                                      </p:cBhvr>
                                    </p:cmd>
                                  </p:childTnLst>
                                </p:cTn>
                              </p:par>
                            </p:childTnLst>
                          </p:cTn>
                        </p:par>
                      </p:childTnLst>
                    </p:cTn>
                  </p:par>
                </p:childTnLst>
              </p:cTn>
              <p:nextCondLst>
                <p:cond evt="onClick" delay="0">
                  <p:tgtEl>
                    <p:spTgt spid="1893379"/>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5426" name="HANNAH1.avi">
            <a:hlinkClick r:id="" action="ppaction://media"/>
            <a:extLst>
              <a:ext uri="{FF2B5EF4-FFF2-40B4-BE49-F238E27FC236}">
                <a16:creationId xmlns:a16="http://schemas.microsoft.com/office/drawing/2014/main" id="{6AD6FFAD-7E1B-4604-A0E8-C3963C364E36}"/>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954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95426"/>
                </p:tgtEl>
              </p:cMediaNode>
            </p:video>
            <p:seq concurrent="1" nextAc="seek">
              <p:cTn id="8" restart="whenNotActive" fill="hold" evtFilter="cancelBubble" nodeType="interactiveSeq">
                <p:stCondLst>
                  <p:cond evt="onClick" delay="0">
                    <p:tgtEl>
                      <p:spTgt spid="18954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95426"/>
                                        </p:tgtEl>
                                      </p:cBhvr>
                                    </p:cmd>
                                  </p:childTnLst>
                                </p:cTn>
                              </p:par>
                            </p:childTnLst>
                          </p:cTn>
                        </p:par>
                      </p:childTnLst>
                    </p:cTn>
                  </p:par>
                </p:childTnLst>
              </p:cTn>
              <p:nextCondLst>
                <p:cond evt="onClick" delay="0">
                  <p:tgtEl>
                    <p:spTgt spid="1895426"/>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2114" name="3d.avi">
            <a:hlinkClick r:id="" action="ppaction://media"/>
            <a:extLst>
              <a:ext uri="{FF2B5EF4-FFF2-40B4-BE49-F238E27FC236}">
                <a16:creationId xmlns:a16="http://schemas.microsoft.com/office/drawing/2014/main" id="{72EA6526-E423-4034-AB77-22E2AE718A42}"/>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342900"/>
            <a:ext cx="91440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821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82114"/>
                </p:tgtEl>
              </p:cMediaNode>
            </p:video>
            <p:seq concurrent="1" nextAc="seek">
              <p:cTn id="8" restart="whenNotActive" fill="hold" evtFilter="cancelBubble" nodeType="interactiveSeq">
                <p:stCondLst>
                  <p:cond evt="onClick" delay="0">
                    <p:tgtEl>
                      <p:spTgt spid="188211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82114"/>
                                        </p:tgtEl>
                                      </p:cBhvr>
                                    </p:cmd>
                                  </p:childTnLst>
                                </p:cTn>
                              </p:par>
                            </p:childTnLst>
                          </p:cTn>
                        </p:par>
                      </p:childTnLst>
                    </p:cTn>
                  </p:par>
                </p:childTnLst>
              </p:cTn>
              <p:nextCondLst>
                <p:cond evt="onClick" delay="0">
                  <p:tgtEl>
                    <p:spTgt spid="18821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0388" name="Rectangle 4">
            <a:extLst>
              <a:ext uri="{FF2B5EF4-FFF2-40B4-BE49-F238E27FC236}">
                <a16:creationId xmlns:a16="http://schemas.microsoft.com/office/drawing/2014/main" id="{7447C4BC-C25D-4AC5-AB53-5FF8E1B70350}"/>
              </a:ext>
            </a:extLst>
          </p:cNvPr>
          <p:cNvSpPr>
            <a:spLocks noGrp="1" noChangeArrowheads="1"/>
          </p:cNvSpPr>
          <p:nvPr>
            <p:ph type="body" sz="half" idx="1"/>
          </p:nvPr>
        </p:nvSpPr>
        <p:spPr>
          <a:xfrm>
            <a:off x="152400" y="1219200"/>
            <a:ext cx="4191000" cy="5181600"/>
          </a:xfrm>
        </p:spPr>
        <p:txBody>
          <a:bodyPr lIns="0" rIns="0"/>
          <a:lstStyle/>
          <a:p>
            <a:pPr>
              <a:lnSpc>
                <a:spcPct val="80000"/>
              </a:lnSpc>
              <a:defRPr/>
            </a:pPr>
            <a:r>
              <a:rPr lang="en-US" altLang="it-IT" i="0"/>
              <a:t>2002</a:t>
            </a:r>
            <a:r>
              <a:rPr lang="en-US" altLang="it-IT"/>
              <a:t> </a:t>
            </a:r>
          </a:p>
          <a:p>
            <a:pPr>
              <a:lnSpc>
                <a:spcPct val="80000"/>
              </a:lnSpc>
              <a:defRPr/>
            </a:pPr>
            <a:endParaRPr lang="en-US" altLang="it-IT"/>
          </a:p>
          <a:p>
            <a:pPr>
              <a:lnSpc>
                <a:spcPct val="80000"/>
              </a:lnSpc>
              <a:defRPr/>
            </a:pPr>
            <a:r>
              <a:rPr lang="en-US" altLang="it-IT"/>
              <a:t>Classe IIa:</a:t>
            </a:r>
          </a:p>
          <a:p>
            <a:pPr>
              <a:lnSpc>
                <a:spcPct val="80000"/>
              </a:lnSpc>
              <a:defRPr/>
            </a:pPr>
            <a:endParaRPr lang="en-US" altLang="it-IT"/>
          </a:p>
          <a:p>
            <a:pPr lvl="1">
              <a:lnSpc>
                <a:spcPct val="90000"/>
              </a:lnSpc>
              <a:defRPr/>
            </a:pPr>
            <a:r>
              <a:rPr lang="en-US" altLang="it-IT" b="0"/>
              <a:t>Stimolazione ventricolare in pazienti sintomatici in classe NYHA III o IV con cardiopatia dilatativa idiopatica o ischemica, intervallo QRS prolungato  (≥ 130 ms), diametro diastolico del VS  ≥ 55 mm, EF ≤ 35%.</a:t>
            </a:r>
            <a:endParaRPr lang="en-GB" altLang="it-IT" b="0"/>
          </a:p>
        </p:txBody>
      </p:sp>
      <p:sp>
        <p:nvSpPr>
          <p:cNvPr id="2320389" name="Rectangle 5">
            <a:extLst>
              <a:ext uri="{FF2B5EF4-FFF2-40B4-BE49-F238E27FC236}">
                <a16:creationId xmlns:a16="http://schemas.microsoft.com/office/drawing/2014/main" id="{81E8D8DA-F08D-4533-9190-9B56A84EECC0}"/>
              </a:ext>
            </a:extLst>
          </p:cNvPr>
          <p:cNvSpPr>
            <a:spLocks noChangeArrowheads="1"/>
          </p:cNvSpPr>
          <p:nvPr/>
        </p:nvSpPr>
        <p:spPr bwMode="auto">
          <a:xfrm>
            <a:off x="4572000" y="1219200"/>
            <a:ext cx="43434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a:lnSpc>
                <a:spcPct val="90000"/>
              </a:lnSpc>
              <a:spcBef>
                <a:spcPct val="20000"/>
              </a:spcBef>
              <a:buClr>
                <a:srgbClr val="FF3300"/>
              </a:buClr>
              <a:buSzPct val="90000"/>
              <a:defRPr sz="2400" b="1" i="1">
                <a:solidFill>
                  <a:schemeClr val="bg1"/>
                </a:solidFill>
                <a:latin typeface="Times" panose="02020603050405020304" pitchFamily="18" charset="0"/>
              </a:defRPr>
            </a:lvl1pPr>
            <a:lvl2pPr marL="573088" indent="-287338">
              <a:spcBef>
                <a:spcPct val="20000"/>
              </a:spcBef>
              <a:buClr>
                <a:srgbClr val="FF3300"/>
              </a:buClr>
              <a:buChar char="•"/>
              <a:defRPr sz="2000" b="1">
                <a:solidFill>
                  <a:schemeClr val="bg1"/>
                </a:solidFill>
                <a:effectLst>
                  <a:outerShdw blurRad="38100" dist="38100" dir="2700000" algn="tl">
                    <a:srgbClr val="000000"/>
                  </a:outerShdw>
                </a:effectLst>
                <a:latin typeface="Arial" panose="020B0604020202020204" pitchFamily="34" charset="0"/>
              </a:defRPr>
            </a:lvl2pPr>
            <a:lvl3pPr marL="1033463" indent="-236538">
              <a:spcBef>
                <a:spcPct val="20000"/>
              </a:spcBef>
              <a:buClr>
                <a:srgbClr val="FF3300"/>
              </a:buClr>
              <a:buChar char="•"/>
              <a:defRPr sz="2000" b="1">
                <a:solidFill>
                  <a:schemeClr val="bg1"/>
                </a:solidFill>
                <a:latin typeface="Arial" panose="020B0604020202020204" pitchFamily="34" charset="0"/>
              </a:defRPr>
            </a:lvl3pPr>
            <a:lvl4pPr marL="1600200" indent="-280988">
              <a:spcBef>
                <a:spcPct val="20000"/>
              </a:spcBef>
              <a:buClr>
                <a:srgbClr val="FF3300"/>
              </a:buClr>
              <a:buChar char="•"/>
              <a:defRPr b="1">
                <a:solidFill>
                  <a:schemeClr val="bg1"/>
                </a:solidFill>
                <a:latin typeface="Arial" panose="020B0604020202020204" pitchFamily="34" charset="0"/>
              </a:defRPr>
            </a:lvl4pPr>
            <a:lvl5pPr marL="2057400" indent="-228600">
              <a:spcBef>
                <a:spcPct val="20000"/>
              </a:spcBef>
              <a:buClr>
                <a:srgbClr val="FF3300"/>
              </a:buClr>
              <a:buChar char="•"/>
              <a:defRPr sz="1600"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3300"/>
              </a:buClr>
              <a:buChar char="•"/>
              <a:defRPr sz="1600" b="1">
                <a:solidFill>
                  <a:schemeClr val="bg1"/>
                </a:solidFill>
                <a:latin typeface="Arial" panose="020B0604020202020204" pitchFamily="34" charset="0"/>
              </a:defRPr>
            </a:lvl9pPr>
          </a:lstStyle>
          <a:p>
            <a:pPr algn="ctr">
              <a:defRPr/>
            </a:pPr>
            <a:r>
              <a:rPr lang="en-US" altLang="it-IT" sz="2800" i="0"/>
              <a:t>Novità 2005</a:t>
            </a:r>
            <a:endParaRPr lang="en-US" altLang="it-IT" sz="2000"/>
          </a:p>
          <a:p>
            <a:pPr>
              <a:defRPr/>
            </a:pPr>
            <a:endParaRPr lang="en-US" altLang="it-IT" sz="2000"/>
          </a:p>
          <a:p>
            <a:pPr>
              <a:defRPr/>
            </a:pPr>
            <a:r>
              <a:rPr lang="en-US" altLang="it-IT"/>
              <a:t>Classe I:</a:t>
            </a:r>
          </a:p>
          <a:p>
            <a:pPr>
              <a:defRPr/>
            </a:pPr>
            <a:endParaRPr lang="en-US" altLang="it-IT"/>
          </a:p>
          <a:p>
            <a:pPr lvl="1">
              <a:defRPr/>
            </a:pPr>
            <a:r>
              <a:rPr lang="en-US" altLang="it-IT" b="0"/>
              <a:t>FE </a:t>
            </a:r>
            <a:r>
              <a:rPr lang="en-US" altLang="it-IT" b="0">
                <a:cs typeface="Arial" panose="020B0604020202020204" pitchFamily="34" charset="0"/>
              </a:rPr>
              <a:t>≤</a:t>
            </a:r>
            <a:r>
              <a:rPr lang="en-US" altLang="it-IT" b="0"/>
              <a:t> 35%, ritmo sinusale, classe NYHA III o classe ambulatoriale IV, dissincronia cardiaca definita come QRS </a:t>
            </a:r>
            <a:r>
              <a:rPr lang="en-US" altLang="it-IT" b="0">
                <a:cs typeface="Arial" panose="020B0604020202020204" pitchFamily="34" charset="0"/>
              </a:rPr>
              <a:t>&gt;</a:t>
            </a:r>
            <a:r>
              <a:rPr lang="en-US" altLang="it-IT" b="0"/>
              <a:t> 120 ms,  sintomatica nonostante la stabile e ottimale terapia farmacologica per l’insufficienza cardiaca. (livello di evidenza  A)(1)</a:t>
            </a:r>
            <a:endParaRPr lang="en-GB" altLang="it-IT" sz="1600" b="0">
              <a:solidFill>
                <a:srgbClr val="4475C4"/>
              </a:solidFill>
            </a:endParaRPr>
          </a:p>
        </p:txBody>
      </p:sp>
      <p:sp>
        <p:nvSpPr>
          <p:cNvPr id="13316" name="Line 6">
            <a:extLst>
              <a:ext uri="{FF2B5EF4-FFF2-40B4-BE49-F238E27FC236}">
                <a16:creationId xmlns:a16="http://schemas.microsoft.com/office/drawing/2014/main" id="{C9CD25FD-3DBF-4CB1-AC27-BC1FE3CCAE5B}"/>
              </a:ext>
            </a:extLst>
          </p:cNvPr>
          <p:cNvSpPr>
            <a:spLocks noChangeShapeType="1"/>
          </p:cNvSpPr>
          <p:nvPr/>
        </p:nvSpPr>
        <p:spPr bwMode="auto">
          <a:xfrm>
            <a:off x="4419600" y="1219200"/>
            <a:ext cx="0" cy="51054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2320391" name="Rectangle 7">
            <a:extLst>
              <a:ext uri="{FF2B5EF4-FFF2-40B4-BE49-F238E27FC236}">
                <a16:creationId xmlns:a16="http://schemas.microsoft.com/office/drawing/2014/main" id="{5AF2AFB7-F096-4F9A-9CD8-1B0FC370B919}"/>
              </a:ext>
            </a:extLst>
          </p:cNvPr>
          <p:cNvSpPr>
            <a:spLocks noGrp="1" noChangeArrowheads="1"/>
          </p:cNvSpPr>
          <p:nvPr>
            <p:ph type="title"/>
          </p:nvPr>
        </p:nvSpPr>
        <p:spPr>
          <a:xfrm>
            <a:off x="0" y="0"/>
            <a:ext cx="9144000" cy="566738"/>
          </a:xfrm>
        </p:spPr>
        <p:txBody>
          <a:bodyPr/>
          <a:lstStyle/>
          <a:p>
            <a:pPr algn="ctr">
              <a:defRPr/>
            </a:pPr>
            <a:r>
              <a:rPr lang="it-IT" altLang="it-IT"/>
              <a:t>Evoluzione delle linee guida internazionali</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3138" name="3e.avi">
            <a:hlinkClick r:id="" action="ppaction://media"/>
            <a:extLst>
              <a:ext uri="{FF2B5EF4-FFF2-40B4-BE49-F238E27FC236}">
                <a16:creationId xmlns:a16="http://schemas.microsoft.com/office/drawing/2014/main" id="{4DC95AD7-2766-429E-A293-C8AD4837B827}"/>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90500"/>
            <a:ext cx="9144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831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83138"/>
                </p:tgtEl>
              </p:cMediaNode>
            </p:video>
            <p:seq concurrent="1" nextAc="seek">
              <p:cTn id="8" restart="whenNotActive" fill="hold" evtFilter="cancelBubble" nodeType="interactiveSeq">
                <p:stCondLst>
                  <p:cond evt="onClick" delay="0">
                    <p:tgtEl>
                      <p:spTgt spid="18831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83138"/>
                                        </p:tgtEl>
                                      </p:cBhvr>
                                    </p:cmd>
                                  </p:childTnLst>
                                </p:cTn>
                              </p:par>
                            </p:childTnLst>
                          </p:cTn>
                        </p:par>
                      </p:childTnLst>
                    </p:cTn>
                  </p:par>
                </p:childTnLst>
              </p:cTn>
              <p:nextCondLst>
                <p:cond evt="onClick" delay="0">
                  <p:tgtEl>
                    <p:spTgt spid="1883138"/>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62" name="3f.avi">
            <a:hlinkClick r:id="" action="ppaction://media"/>
            <a:extLst>
              <a:ext uri="{FF2B5EF4-FFF2-40B4-BE49-F238E27FC236}">
                <a16:creationId xmlns:a16="http://schemas.microsoft.com/office/drawing/2014/main" id="{5C8D0A9A-67CD-406B-9C19-FFDA41D7004C}"/>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69900" y="190500"/>
            <a:ext cx="80137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841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84162"/>
                </p:tgtEl>
              </p:cMediaNode>
            </p:video>
            <p:seq concurrent="1" nextAc="seek">
              <p:cTn id="8" restart="whenNotActive" fill="hold" evtFilter="cancelBubble" nodeType="interactiveSeq">
                <p:stCondLst>
                  <p:cond evt="onClick" delay="0">
                    <p:tgtEl>
                      <p:spTgt spid="188416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84162"/>
                                        </p:tgtEl>
                                      </p:cBhvr>
                                    </p:cmd>
                                  </p:childTnLst>
                                </p:cTn>
                              </p:par>
                            </p:childTnLst>
                          </p:cTn>
                        </p:par>
                      </p:childTnLst>
                    </p:cTn>
                  </p:par>
                </p:childTnLst>
              </p:cTn>
              <p:nextCondLst>
                <p:cond evt="onClick" delay="0">
                  <p:tgtEl>
                    <p:spTgt spid="1884162"/>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5186" name="3g.avi">
            <a:hlinkClick r:id="" action="ppaction://media"/>
            <a:extLst>
              <a:ext uri="{FF2B5EF4-FFF2-40B4-BE49-F238E27FC236}">
                <a16:creationId xmlns:a16="http://schemas.microsoft.com/office/drawing/2014/main" id="{7EDD1902-88A2-4D56-8074-DB93FB026450}"/>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673100" y="304800"/>
            <a:ext cx="76581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851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85186"/>
                </p:tgtEl>
              </p:cMediaNode>
            </p:video>
            <p:seq concurrent="1" nextAc="seek">
              <p:cTn id="8" restart="whenNotActive" fill="hold" evtFilter="cancelBubble" nodeType="interactiveSeq">
                <p:stCondLst>
                  <p:cond evt="onClick" delay="0">
                    <p:tgtEl>
                      <p:spTgt spid="188518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85186"/>
                                        </p:tgtEl>
                                      </p:cBhvr>
                                    </p:cmd>
                                  </p:childTnLst>
                                </p:cTn>
                              </p:par>
                            </p:childTnLst>
                          </p:cTn>
                        </p:par>
                      </p:childTnLst>
                    </p:cTn>
                  </p:par>
                </p:childTnLst>
              </p:cTn>
              <p:nextCondLst>
                <p:cond evt="onClick" delay="0">
                  <p:tgtEl>
                    <p:spTgt spid="1885186"/>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6210" name="VENOGRA2.AVI">
            <a:hlinkClick r:id="" action="ppaction://media"/>
            <a:extLst>
              <a:ext uri="{FF2B5EF4-FFF2-40B4-BE49-F238E27FC236}">
                <a16:creationId xmlns:a16="http://schemas.microsoft.com/office/drawing/2014/main" id="{FFFE28C4-9B33-4DFF-8FC6-56F8BBB8F90E}"/>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8862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886210"/>
                </p:tgtEl>
              </p:cMediaNode>
            </p:video>
            <p:seq concurrent="1" nextAc="seek">
              <p:cTn id="8" restart="whenNotActive" fill="hold" evtFilter="cancelBubble" nodeType="interactiveSeq">
                <p:stCondLst>
                  <p:cond evt="onClick" delay="0">
                    <p:tgtEl>
                      <p:spTgt spid="188621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886210"/>
                                        </p:tgtEl>
                                      </p:cBhvr>
                                    </p:cmd>
                                  </p:childTnLst>
                                </p:cTn>
                              </p:par>
                            </p:childTnLst>
                          </p:cTn>
                        </p:par>
                      </p:childTnLst>
                    </p:cTn>
                  </p:par>
                </p:childTnLst>
              </p:cTn>
              <p:nextCondLst>
                <p:cond evt="onClick" delay="0">
                  <p:tgtEl>
                    <p:spTgt spid="1886210"/>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2818" name="Picture 19" descr="bias2">
            <a:extLst>
              <a:ext uri="{FF2B5EF4-FFF2-40B4-BE49-F238E27FC236}">
                <a16:creationId xmlns:a16="http://schemas.microsoft.com/office/drawing/2014/main" id="{CC90B080-1080-4E16-978E-B5CA59EEA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563" y="4117975"/>
            <a:ext cx="337343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pic>
        <p:nvPicPr>
          <p:cNvPr id="162819" name="Picture 18" descr="easytrak2">
            <a:extLst>
              <a:ext uri="{FF2B5EF4-FFF2-40B4-BE49-F238E27FC236}">
                <a16:creationId xmlns:a16="http://schemas.microsoft.com/office/drawing/2014/main" id="{128C4841-73B0-4517-9A13-A5A3242ED6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999" t="52843" r="19019" b="18977"/>
          <a:stretch>
            <a:fillRect/>
          </a:stretch>
        </p:blipFill>
        <p:spPr bwMode="auto">
          <a:xfrm>
            <a:off x="0" y="4152900"/>
            <a:ext cx="360362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16">
            <a:extLst>
              <a:ext uri="{FF2B5EF4-FFF2-40B4-BE49-F238E27FC236}">
                <a16:creationId xmlns:a16="http://schemas.microsoft.com/office/drawing/2014/main" id="{9FA4E614-96A6-4951-B858-50870773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5038" y="719138"/>
            <a:ext cx="467201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17">
            <a:extLst>
              <a:ext uri="{FF2B5EF4-FFF2-40B4-BE49-F238E27FC236}">
                <a16:creationId xmlns:a16="http://schemas.microsoft.com/office/drawing/2014/main" id="{B1F4CC3C-4336-4D6E-8DDA-C173B5342C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09613"/>
            <a:ext cx="32416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2822" name="Group 12">
            <a:extLst>
              <a:ext uri="{FF2B5EF4-FFF2-40B4-BE49-F238E27FC236}">
                <a16:creationId xmlns:a16="http://schemas.microsoft.com/office/drawing/2014/main" id="{F7CD182C-8337-46BC-B019-FB77E8402524}"/>
              </a:ext>
            </a:extLst>
          </p:cNvPr>
          <p:cNvGrpSpPr>
            <a:grpSpLocks/>
          </p:cNvGrpSpPr>
          <p:nvPr/>
        </p:nvGrpSpPr>
        <p:grpSpPr bwMode="auto">
          <a:xfrm>
            <a:off x="5467350" y="6400800"/>
            <a:ext cx="3676650" cy="457200"/>
            <a:chOff x="3327" y="3806"/>
            <a:chExt cx="2316" cy="288"/>
          </a:xfrm>
        </p:grpSpPr>
        <p:graphicFrame>
          <p:nvGraphicFramePr>
            <p:cNvPr id="162825" name="Object 13">
              <a:extLst>
                <a:ext uri="{FF2B5EF4-FFF2-40B4-BE49-F238E27FC236}">
                  <a16:creationId xmlns:a16="http://schemas.microsoft.com/office/drawing/2014/main" id="{F8AC46B4-FD63-41DF-83C4-602CD3635377}"/>
                </a:ext>
              </a:extLst>
            </p:cNvPr>
            <p:cNvGraphicFramePr>
              <a:graphicFrameLocks noChangeAspect="1"/>
            </p:cNvGraphicFramePr>
            <p:nvPr/>
          </p:nvGraphicFramePr>
          <p:xfrm>
            <a:off x="3327" y="3806"/>
            <a:ext cx="280" cy="287"/>
          </p:xfrm>
          <a:graphic>
            <a:graphicData uri="http://schemas.openxmlformats.org/presentationml/2006/ole">
              <mc:AlternateContent xmlns:mc="http://schemas.openxmlformats.org/markup-compatibility/2006">
                <mc:Choice xmlns:v="urn:schemas-microsoft-com:vml" Requires="v">
                  <p:oleObj spid="_x0000_s162828" name="Documento" r:id="rId8" imgW="744220" imgH="762000" progId="Word.Document.8">
                    <p:embed/>
                  </p:oleObj>
                </mc:Choice>
                <mc:Fallback>
                  <p:oleObj name="Documento" r:id="rId8" imgW="744220" imgH="762000" progId="Word.Document.8">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7" y="3806"/>
                          <a:ext cx="28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26" name="Rectangle 14">
              <a:extLst>
                <a:ext uri="{FF2B5EF4-FFF2-40B4-BE49-F238E27FC236}">
                  <a16:creationId xmlns:a16="http://schemas.microsoft.com/office/drawing/2014/main" id="{EB6B862F-792A-4216-81BB-C861E8B9B28F}"/>
                </a:ext>
              </a:extLst>
            </p:cNvPr>
            <p:cNvSpPr>
              <a:spLocks noChangeArrowheads="1"/>
            </p:cNvSpPr>
            <p:nvPr/>
          </p:nvSpPr>
          <p:spPr bwMode="auto">
            <a:xfrm>
              <a:off x="3627" y="3806"/>
              <a:ext cx="20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it-IT" altLang="it-IT" sz="1200" b="1">
                  <a:solidFill>
                    <a:schemeClr val="bg1"/>
                  </a:solidFill>
                </a:rPr>
                <a:t>C D’Ascia, G Riccio</a:t>
              </a:r>
              <a:endParaRPr lang="en-US" altLang="it-IT" sz="1200" b="1">
                <a:solidFill>
                  <a:schemeClr val="bg1"/>
                </a:solidFill>
              </a:endParaRPr>
            </a:p>
            <a:p>
              <a:pPr algn="just"/>
              <a:r>
                <a:rPr lang="it-IT" altLang="it-IT" sz="1200" b="1">
                  <a:solidFill>
                    <a:schemeClr val="bg1"/>
                  </a:solidFill>
                </a:rPr>
                <a:t>Università degli Studi di Napoli Federico II</a:t>
              </a:r>
            </a:p>
          </p:txBody>
        </p:sp>
      </p:grpSp>
      <p:sp>
        <p:nvSpPr>
          <p:cNvPr id="162823" name="Text Box 15">
            <a:extLst>
              <a:ext uri="{FF2B5EF4-FFF2-40B4-BE49-F238E27FC236}">
                <a16:creationId xmlns:a16="http://schemas.microsoft.com/office/drawing/2014/main" id="{8B0D7927-A83E-47C5-8AA4-116AF395ED3F}"/>
              </a:ext>
            </a:extLst>
          </p:cNvPr>
          <p:cNvSpPr txBox="1">
            <a:spLocks noChangeArrowheads="1"/>
          </p:cNvSpPr>
          <p:nvPr/>
        </p:nvSpPr>
        <p:spPr bwMode="auto">
          <a:xfrm>
            <a:off x="1474788" y="193675"/>
            <a:ext cx="6310312"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rgbClr val="FFFF00"/>
                </a:solidFill>
              </a:rPr>
              <a:t>SISTEMA DI STIMOLAZIONE MULTISITO</a:t>
            </a:r>
          </a:p>
          <a:p>
            <a:pPr algn="ctr"/>
            <a:r>
              <a:rPr lang="it-IT" altLang="it-IT" sz="2800" b="1">
                <a:solidFill>
                  <a:srgbClr val="FFFF00"/>
                </a:solidFill>
              </a:rPr>
              <a:t>CONTAK</a:t>
            </a:r>
            <a:endParaRPr lang="it-IT" altLang="it-IT" b="1">
              <a:solidFill>
                <a:srgbClr val="FFFF00"/>
              </a:solidFill>
            </a:endParaRPr>
          </a:p>
        </p:txBody>
      </p:sp>
      <p:pic>
        <p:nvPicPr>
          <p:cNvPr id="162824" name="Picture 20" descr="easytrak 01">
            <a:extLst>
              <a:ext uri="{FF2B5EF4-FFF2-40B4-BE49-F238E27FC236}">
                <a16:creationId xmlns:a16="http://schemas.microsoft.com/office/drawing/2014/main" id="{774702DF-FA6F-44A3-AE26-3483A73FC6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3257"/>
          <a:stretch>
            <a:fillRect/>
          </a:stretch>
        </p:blipFill>
        <p:spPr bwMode="auto">
          <a:xfrm>
            <a:off x="2705100" y="2457450"/>
            <a:ext cx="41338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66FF66"/>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6" name="Object 2">
            <a:extLst>
              <a:ext uri="{FF2B5EF4-FFF2-40B4-BE49-F238E27FC236}">
                <a16:creationId xmlns:a16="http://schemas.microsoft.com/office/drawing/2014/main" id="{62722593-D309-442C-BE7F-DC812D235C60}"/>
              </a:ext>
            </a:extLst>
          </p:cNvPr>
          <p:cNvGraphicFramePr>
            <a:graphicFrameLocks noChangeAspect="1"/>
          </p:cNvGraphicFramePr>
          <p:nvPr/>
        </p:nvGraphicFramePr>
        <p:xfrm>
          <a:off x="66675" y="-198438"/>
          <a:ext cx="6911975" cy="3560763"/>
        </p:xfrm>
        <a:graphic>
          <a:graphicData uri="http://schemas.openxmlformats.org/presentationml/2006/ole">
            <mc:AlternateContent xmlns:mc="http://schemas.openxmlformats.org/markup-compatibility/2006">
              <mc:Choice xmlns:v="urn:schemas-microsoft-com:vml" Requires="v">
                <p:oleObj spid="_x0000_s164896" name="Photo Editor Photo" r:id="rId4" imgW="5896798" imgH="3038095" progId="MSPhotoEd.3">
                  <p:embed/>
                </p:oleObj>
              </mc:Choice>
              <mc:Fallback>
                <p:oleObj name="Photo Editor Photo" r:id="rId4" imgW="5896798" imgH="3038095"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 y="-198438"/>
                        <a:ext cx="6911975" cy="35607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4867" name="Group 3">
            <a:extLst>
              <a:ext uri="{FF2B5EF4-FFF2-40B4-BE49-F238E27FC236}">
                <a16:creationId xmlns:a16="http://schemas.microsoft.com/office/drawing/2014/main" id="{7EC80842-E33D-45EE-976C-CA8AE8326DFB}"/>
              </a:ext>
            </a:extLst>
          </p:cNvPr>
          <p:cNvGrpSpPr>
            <a:grpSpLocks/>
          </p:cNvGrpSpPr>
          <p:nvPr/>
        </p:nvGrpSpPr>
        <p:grpSpPr bwMode="auto">
          <a:xfrm>
            <a:off x="5700713" y="361950"/>
            <a:ext cx="3443287" cy="1717675"/>
            <a:chOff x="3503" y="3024"/>
            <a:chExt cx="2169" cy="1082"/>
          </a:xfrm>
        </p:grpSpPr>
        <p:graphicFrame>
          <p:nvGraphicFramePr>
            <p:cNvPr id="164885" name="Object 4">
              <a:extLst>
                <a:ext uri="{FF2B5EF4-FFF2-40B4-BE49-F238E27FC236}">
                  <a16:creationId xmlns:a16="http://schemas.microsoft.com/office/drawing/2014/main" id="{5D80523C-C275-46C0-BC2C-D3418103C866}"/>
                </a:ext>
              </a:extLst>
            </p:cNvPr>
            <p:cNvGraphicFramePr>
              <a:graphicFrameLocks noChangeAspect="1"/>
            </p:cNvGraphicFramePr>
            <p:nvPr/>
          </p:nvGraphicFramePr>
          <p:xfrm>
            <a:off x="3503" y="3024"/>
            <a:ext cx="2169" cy="1082"/>
          </p:xfrm>
          <a:graphic>
            <a:graphicData uri="http://schemas.openxmlformats.org/presentationml/2006/ole">
              <mc:AlternateContent xmlns:mc="http://schemas.openxmlformats.org/markup-compatibility/2006">
                <mc:Choice xmlns:v="urn:schemas-microsoft-com:vml" Requires="v">
                  <p:oleObj spid="_x0000_s164897" name="CorelDRAW!" r:id="rId6" imgW="596829" imgH="297867" progId="CDraw5">
                    <p:embed/>
                  </p:oleObj>
                </mc:Choice>
                <mc:Fallback>
                  <p:oleObj name="CorelDRAW!" r:id="rId6" imgW="596829" imgH="297867" progId="CDraw5">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3" y="3024"/>
                          <a:ext cx="2169" cy="108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86" name="Freeform 5">
              <a:extLst>
                <a:ext uri="{FF2B5EF4-FFF2-40B4-BE49-F238E27FC236}">
                  <a16:creationId xmlns:a16="http://schemas.microsoft.com/office/drawing/2014/main" id="{DA6D88A3-B89B-4025-B4EB-FDA9144DCC03}"/>
                </a:ext>
              </a:extLst>
            </p:cNvPr>
            <p:cNvSpPr>
              <a:spLocks/>
            </p:cNvSpPr>
            <p:nvPr/>
          </p:nvSpPr>
          <p:spPr bwMode="auto">
            <a:xfrm>
              <a:off x="3681" y="3800"/>
              <a:ext cx="933" cy="274"/>
            </a:xfrm>
            <a:custGeom>
              <a:avLst/>
              <a:gdLst>
                <a:gd name="T0" fmla="*/ 933 w 933"/>
                <a:gd name="T1" fmla="*/ 274 h 274"/>
                <a:gd name="T2" fmla="*/ 393 w 933"/>
                <a:gd name="T3" fmla="*/ 200 h 274"/>
                <a:gd name="T4" fmla="*/ 0 w 933"/>
                <a:gd name="T5" fmla="*/ 0 h 274"/>
                <a:gd name="T6" fmla="*/ 0 60000 65536"/>
                <a:gd name="T7" fmla="*/ 0 60000 65536"/>
                <a:gd name="T8" fmla="*/ 0 60000 65536"/>
              </a:gdLst>
              <a:ahLst/>
              <a:cxnLst>
                <a:cxn ang="T6">
                  <a:pos x="T0" y="T1"/>
                </a:cxn>
                <a:cxn ang="T7">
                  <a:pos x="T2" y="T3"/>
                </a:cxn>
                <a:cxn ang="T8">
                  <a:pos x="T4" y="T5"/>
                </a:cxn>
              </a:cxnLst>
              <a:rect l="0" t="0" r="r" b="b"/>
              <a:pathLst>
                <a:path w="933" h="274">
                  <a:moveTo>
                    <a:pt x="933" y="274"/>
                  </a:moveTo>
                  <a:cubicBezTo>
                    <a:pt x="843" y="262"/>
                    <a:pt x="549" y="246"/>
                    <a:pt x="393" y="200"/>
                  </a:cubicBezTo>
                  <a:cubicBezTo>
                    <a:pt x="237" y="154"/>
                    <a:pt x="82" y="42"/>
                    <a:pt x="0" y="0"/>
                  </a:cubicBezTo>
                </a:path>
              </a:pathLst>
            </a:custGeom>
            <a:noFill/>
            <a:ln w="28575" cap="flat" cmpd="sng">
              <a:solidFill>
                <a:schemeClr val="accent1"/>
              </a:solidFill>
              <a:prstDash val="solid"/>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1082374" name="Rectangle 6">
            <a:extLst>
              <a:ext uri="{FF2B5EF4-FFF2-40B4-BE49-F238E27FC236}">
                <a16:creationId xmlns:a16="http://schemas.microsoft.com/office/drawing/2014/main" id="{DF6F742C-F0C1-41EC-8ADB-3195E1AAD2CC}"/>
              </a:ext>
            </a:extLst>
          </p:cNvPr>
          <p:cNvSpPr>
            <a:spLocks noGrp="1" noChangeArrowheads="1"/>
          </p:cNvSpPr>
          <p:nvPr>
            <p:ph type="title"/>
          </p:nvPr>
        </p:nvSpPr>
        <p:spPr>
          <a:xfrm>
            <a:off x="2362200" y="152400"/>
            <a:ext cx="3009900" cy="609600"/>
          </a:xfrm>
        </p:spPr>
        <p:txBody>
          <a:bodyPr/>
          <a:lstStyle/>
          <a:p>
            <a:pPr>
              <a:defRPr/>
            </a:pPr>
            <a:r>
              <a:rPr lang="en-GB" altLang="it-IT"/>
              <a:t>System parts</a:t>
            </a:r>
          </a:p>
        </p:txBody>
      </p:sp>
      <p:sp>
        <p:nvSpPr>
          <p:cNvPr id="164869" name="Rectangle 7">
            <a:extLst>
              <a:ext uri="{FF2B5EF4-FFF2-40B4-BE49-F238E27FC236}">
                <a16:creationId xmlns:a16="http://schemas.microsoft.com/office/drawing/2014/main" id="{0ACA289E-4E48-46B8-A8EF-45CB78EE80A3}"/>
              </a:ext>
            </a:extLst>
          </p:cNvPr>
          <p:cNvSpPr>
            <a:spLocks noGrp="1" noChangeArrowheads="1"/>
          </p:cNvSpPr>
          <p:nvPr>
            <p:ph type="body" idx="1"/>
          </p:nvPr>
        </p:nvSpPr>
        <p:spPr>
          <a:xfrm>
            <a:off x="147638" y="1606550"/>
            <a:ext cx="4511675" cy="4489450"/>
          </a:xfrm>
        </p:spPr>
        <p:txBody>
          <a:bodyPr/>
          <a:lstStyle/>
          <a:p>
            <a:endParaRPr lang="en-GB" altLang="it-IT"/>
          </a:p>
          <a:p>
            <a:endParaRPr lang="en-GB" altLang="it-IT"/>
          </a:p>
        </p:txBody>
      </p:sp>
      <p:graphicFrame>
        <p:nvGraphicFramePr>
          <p:cNvPr id="164870" name="Object 8">
            <a:extLst>
              <a:ext uri="{FF2B5EF4-FFF2-40B4-BE49-F238E27FC236}">
                <a16:creationId xmlns:a16="http://schemas.microsoft.com/office/drawing/2014/main" id="{C3E7267F-00FC-413B-ABF9-DB540BDFDF0D}"/>
              </a:ext>
            </a:extLst>
          </p:cNvPr>
          <p:cNvGraphicFramePr>
            <a:graphicFrameLocks noChangeAspect="1"/>
          </p:cNvGraphicFramePr>
          <p:nvPr/>
        </p:nvGraphicFramePr>
        <p:xfrm>
          <a:off x="249238" y="4381500"/>
          <a:ext cx="4070350" cy="1922463"/>
        </p:xfrm>
        <a:graphic>
          <a:graphicData uri="http://schemas.openxmlformats.org/presentationml/2006/ole">
            <mc:AlternateContent xmlns:mc="http://schemas.openxmlformats.org/markup-compatibility/2006">
              <mc:Choice xmlns:v="urn:schemas-microsoft-com:vml" Requires="v">
                <p:oleObj spid="_x0000_s164898" name="CorelDRAW!" r:id="rId8" imgW="538992" imgH="254601" progId="CDraw5">
                  <p:embed/>
                </p:oleObj>
              </mc:Choice>
              <mc:Fallback>
                <p:oleObj name="CorelDRAW!" r:id="rId8" imgW="538992" imgH="254601" progId="CDraw5">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238" y="4381500"/>
                        <a:ext cx="4070350" cy="192246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71" name="Freeform 9">
            <a:extLst>
              <a:ext uri="{FF2B5EF4-FFF2-40B4-BE49-F238E27FC236}">
                <a16:creationId xmlns:a16="http://schemas.microsoft.com/office/drawing/2014/main" id="{71417EAB-BED4-47A5-BFB8-99FB953720B8}"/>
              </a:ext>
            </a:extLst>
          </p:cNvPr>
          <p:cNvSpPr>
            <a:spLocks/>
          </p:cNvSpPr>
          <p:nvPr/>
        </p:nvSpPr>
        <p:spPr bwMode="auto">
          <a:xfrm>
            <a:off x="2376488" y="4117975"/>
            <a:ext cx="3079750" cy="1822450"/>
          </a:xfrm>
          <a:custGeom>
            <a:avLst/>
            <a:gdLst>
              <a:gd name="T0" fmla="*/ 0 w 1940"/>
              <a:gd name="T1" fmla="*/ 1822450 h 1148"/>
              <a:gd name="T2" fmla="*/ 2351088 w 1940"/>
              <a:gd name="T3" fmla="*/ 1658938 h 1148"/>
              <a:gd name="T4" fmla="*/ 3057525 w 1940"/>
              <a:gd name="T5" fmla="*/ 1058863 h 1148"/>
              <a:gd name="T6" fmla="*/ 2481263 w 1940"/>
              <a:gd name="T7" fmla="*/ 165100 h 1148"/>
              <a:gd name="T8" fmla="*/ 2316163 w 1940"/>
              <a:gd name="T9" fmla="*/ 82550 h 1148"/>
              <a:gd name="T10" fmla="*/ 2246313 w 1940"/>
              <a:gd name="T11" fmla="*/ 0 h 1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0" h="1148">
                <a:moveTo>
                  <a:pt x="0" y="1148"/>
                </a:moveTo>
                <a:cubicBezTo>
                  <a:pt x="580" y="1136"/>
                  <a:pt x="1160" y="1125"/>
                  <a:pt x="1481" y="1045"/>
                </a:cubicBezTo>
                <a:cubicBezTo>
                  <a:pt x="1802" y="965"/>
                  <a:pt x="1912" y="824"/>
                  <a:pt x="1926" y="667"/>
                </a:cubicBezTo>
                <a:cubicBezTo>
                  <a:pt x="1940" y="510"/>
                  <a:pt x="1641" y="206"/>
                  <a:pt x="1563" y="104"/>
                </a:cubicBezTo>
                <a:cubicBezTo>
                  <a:pt x="1485" y="2"/>
                  <a:pt x="1484" y="69"/>
                  <a:pt x="1459" y="52"/>
                </a:cubicBezTo>
                <a:cubicBezTo>
                  <a:pt x="1434" y="35"/>
                  <a:pt x="1422" y="7"/>
                  <a:pt x="1415" y="0"/>
                </a:cubicBezTo>
              </a:path>
            </a:pathLst>
          </a:custGeom>
          <a:noFill/>
          <a:ln w="19050" cap="flat" cmpd="sng">
            <a:solidFill>
              <a:schemeClr val="folHlink"/>
            </a:solidFill>
            <a:prstDash val="solid"/>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aphicFrame>
        <p:nvGraphicFramePr>
          <p:cNvPr id="164872" name="Object 10">
            <a:extLst>
              <a:ext uri="{FF2B5EF4-FFF2-40B4-BE49-F238E27FC236}">
                <a16:creationId xmlns:a16="http://schemas.microsoft.com/office/drawing/2014/main" id="{B8DA107C-E3E0-4156-9A22-301E606AFB9B}"/>
              </a:ext>
            </a:extLst>
          </p:cNvPr>
          <p:cNvGraphicFramePr>
            <a:graphicFrameLocks noChangeAspect="1"/>
          </p:cNvGraphicFramePr>
          <p:nvPr/>
        </p:nvGraphicFramePr>
        <p:xfrm>
          <a:off x="1595438" y="3503613"/>
          <a:ext cx="3644900" cy="1619250"/>
        </p:xfrm>
        <a:graphic>
          <a:graphicData uri="http://schemas.openxmlformats.org/presentationml/2006/ole">
            <mc:AlternateContent xmlns:mc="http://schemas.openxmlformats.org/markup-compatibility/2006">
              <mc:Choice xmlns:v="urn:schemas-microsoft-com:vml" Requires="v">
                <p:oleObj spid="_x0000_s164899" name="Photo Editor Photo" r:id="rId10" imgW="4715533" imgH="2876190" progId="MSPhotoEd.3">
                  <p:embed/>
                </p:oleObj>
              </mc:Choice>
              <mc:Fallback>
                <p:oleObj name="Photo Editor Photo" r:id="rId10" imgW="4715533" imgH="2876190" progId="MSPhotoEd.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5438" y="3503613"/>
                        <a:ext cx="36449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73" name="Object 11">
            <a:extLst>
              <a:ext uri="{FF2B5EF4-FFF2-40B4-BE49-F238E27FC236}">
                <a16:creationId xmlns:a16="http://schemas.microsoft.com/office/drawing/2014/main" id="{1212CD47-A3E6-4031-8620-92FB9DEB56C9}"/>
              </a:ext>
            </a:extLst>
          </p:cNvPr>
          <p:cNvGraphicFramePr>
            <a:graphicFrameLocks noChangeAspect="1"/>
          </p:cNvGraphicFramePr>
          <p:nvPr/>
        </p:nvGraphicFramePr>
        <p:xfrm>
          <a:off x="3625850" y="4097338"/>
          <a:ext cx="1071563" cy="468312"/>
        </p:xfrm>
        <a:graphic>
          <a:graphicData uri="http://schemas.openxmlformats.org/presentationml/2006/ole">
            <mc:AlternateContent xmlns:mc="http://schemas.openxmlformats.org/markup-compatibility/2006">
              <mc:Choice xmlns:v="urn:schemas-microsoft-com:vml" Requires="v">
                <p:oleObj spid="_x0000_s164900" name="Photo Editor Photo" r:id="rId12" imgW="2523810" imgH="1514686" progId="MSPhotoEd.3">
                  <p:embed/>
                </p:oleObj>
              </mc:Choice>
              <mc:Fallback>
                <p:oleObj name="Photo Editor Photo" r:id="rId12" imgW="2523810" imgH="1514686" progId="MSPhotoEd.3">
                  <p:embed/>
                  <p:pic>
                    <p:nvPicPr>
                      <p:cNvPr id="0"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25850" y="4097338"/>
                        <a:ext cx="1071563"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74" name="Object 12">
            <a:extLst>
              <a:ext uri="{FF2B5EF4-FFF2-40B4-BE49-F238E27FC236}">
                <a16:creationId xmlns:a16="http://schemas.microsoft.com/office/drawing/2014/main" id="{33216CBA-99F5-42DA-8D0A-6F2D53886E35}"/>
              </a:ext>
            </a:extLst>
          </p:cNvPr>
          <p:cNvGraphicFramePr>
            <a:graphicFrameLocks noChangeAspect="1"/>
          </p:cNvGraphicFramePr>
          <p:nvPr/>
        </p:nvGraphicFramePr>
        <p:xfrm>
          <a:off x="-15875" y="3662363"/>
          <a:ext cx="1611313" cy="209550"/>
        </p:xfrm>
        <a:graphic>
          <a:graphicData uri="http://schemas.openxmlformats.org/presentationml/2006/ole">
            <mc:AlternateContent xmlns:mc="http://schemas.openxmlformats.org/markup-compatibility/2006">
              <mc:Choice xmlns:v="urn:schemas-microsoft-com:vml" Requires="v">
                <p:oleObj spid="_x0000_s164901" name="Photo Editor Photo" r:id="rId14" imgW="3561905" imgH="638264" progId="MSPhotoEd.3">
                  <p:embed/>
                </p:oleObj>
              </mc:Choice>
              <mc:Fallback>
                <p:oleObj name="Photo Editor Photo" r:id="rId14" imgW="3561905" imgH="638264" progId="MSPhotoEd.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75" y="3662363"/>
                        <a:ext cx="1611313"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75" name="Object 13">
            <a:extLst>
              <a:ext uri="{FF2B5EF4-FFF2-40B4-BE49-F238E27FC236}">
                <a16:creationId xmlns:a16="http://schemas.microsoft.com/office/drawing/2014/main" id="{D4742F14-270A-4DEC-A36D-51C417900790}"/>
              </a:ext>
            </a:extLst>
          </p:cNvPr>
          <p:cNvGraphicFramePr>
            <a:graphicFrameLocks noChangeAspect="1"/>
          </p:cNvGraphicFramePr>
          <p:nvPr/>
        </p:nvGraphicFramePr>
        <p:xfrm>
          <a:off x="2984500" y="882650"/>
          <a:ext cx="4470400" cy="2674938"/>
        </p:xfrm>
        <a:graphic>
          <a:graphicData uri="http://schemas.openxmlformats.org/presentationml/2006/ole">
            <mc:AlternateContent xmlns:mc="http://schemas.openxmlformats.org/markup-compatibility/2006">
              <mc:Choice xmlns:v="urn:schemas-microsoft-com:vml" Requires="v">
                <p:oleObj spid="_x0000_s164902" name="Photo Editor Photo" r:id="rId16" imgW="3200000" imgH="1914286" progId="MSPhotoEd.3">
                  <p:embed/>
                </p:oleObj>
              </mc:Choice>
              <mc:Fallback>
                <p:oleObj name="Photo Editor Photo" r:id="rId16" imgW="3200000" imgH="1914286" progId="MSPhotoEd.3">
                  <p:embed/>
                  <p:pic>
                    <p:nvPicPr>
                      <p:cNvPr id="0" name="Object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84500" y="882650"/>
                        <a:ext cx="4470400" cy="26749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76" name="Object 14">
            <a:extLst>
              <a:ext uri="{FF2B5EF4-FFF2-40B4-BE49-F238E27FC236}">
                <a16:creationId xmlns:a16="http://schemas.microsoft.com/office/drawing/2014/main" id="{154BD89C-E163-4E49-B71A-AFEA41EF09D8}"/>
              </a:ext>
            </a:extLst>
          </p:cNvPr>
          <p:cNvGraphicFramePr>
            <a:graphicFrameLocks noChangeAspect="1"/>
          </p:cNvGraphicFramePr>
          <p:nvPr/>
        </p:nvGraphicFramePr>
        <p:xfrm>
          <a:off x="398463" y="2089150"/>
          <a:ext cx="3051175" cy="1098550"/>
        </p:xfrm>
        <a:graphic>
          <a:graphicData uri="http://schemas.openxmlformats.org/presentationml/2006/ole">
            <mc:AlternateContent xmlns:mc="http://schemas.openxmlformats.org/markup-compatibility/2006">
              <mc:Choice xmlns:v="urn:schemas-microsoft-com:vml" Requires="v">
                <p:oleObj spid="_x0000_s164903" name="CorelDRAW!" r:id="rId18" imgW="610247" imgH="357054" progId="CDraw5">
                  <p:embed/>
                </p:oleObj>
              </mc:Choice>
              <mc:Fallback>
                <p:oleObj name="CorelDRAW!" r:id="rId18" imgW="610247" imgH="357054" progId="CDraw5">
                  <p:embed/>
                  <p:pic>
                    <p:nvPicPr>
                      <p:cNvPr id="0"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8463" y="2089150"/>
                        <a:ext cx="3051175" cy="10985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4877" name="Group 15">
            <a:extLst>
              <a:ext uri="{FF2B5EF4-FFF2-40B4-BE49-F238E27FC236}">
                <a16:creationId xmlns:a16="http://schemas.microsoft.com/office/drawing/2014/main" id="{A8EB5027-DD2A-47F5-AFEE-5C062DB20C6D}"/>
              </a:ext>
            </a:extLst>
          </p:cNvPr>
          <p:cNvGrpSpPr>
            <a:grpSpLocks/>
          </p:cNvGrpSpPr>
          <p:nvPr/>
        </p:nvGrpSpPr>
        <p:grpSpPr bwMode="auto">
          <a:xfrm>
            <a:off x="5697538" y="3455988"/>
            <a:ext cx="3446462" cy="3402012"/>
            <a:chOff x="1726" y="1987"/>
            <a:chExt cx="2171" cy="2143"/>
          </a:xfrm>
        </p:grpSpPr>
        <p:graphicFrame>
          <p:nvGraphicFramePr>
            <p:cNvPr id="164883" name="Object 16">
              <a:extLst>
                <a:ext uri="{FF2B5EF4-FFF2-40B4-BE49-F238E27FC236}">
                  <a16:creationId xmlns:a16="http://schemas.microsoft.com/office/drawing/2014/main" id="{3D712587-DE49-4B42-A18C-EBA58693418B}"/>
                </a:ext>
              </a:extLst>
            </p:cNvPr>
            <p:cNvGraphicFramePr>
              <a:graphicFrameLocks noChangeAspect="1"/>
            </p:cNvGraphicFramePr>
            <p:nvPr/>
          </p:nvGraphicFramePr>
          <p:xfrm>
            <a:off x="1726" y="1987"/>
            <a:ext cx="2162" cy="2085"/>
          </p:xfrm>
          <a:graphic>
            <a:graphicData uri="http://schemas.openxmlformats.org/presentationml/2006/ole">
              <mc:AlternateContent xmlns:mc="http://schemas.openxmlformats.org/markup-compatibility/2006">
                <mc:Choice xmlns:v="urn:schemas-microsoft-com:vml" Requires="v">
                  <p:oleObj spid="_x0000_s164904" name="PHOTOPAINT!" r:id="rId20" imgW="2306194" imgH="2224919" progId="CPaint4">
                    <p:embed/>
                  </p:oleObj>
                </mc:Choice>
                <mc:Fallback>
                  <p:oleObj name="PHOTOPAINT!" r:id="rId20" imgW="2306194" imgH="2224919" progId="CPaint4">
                    <p:embed/>
                    <p:pic>
                      <p:nvPicPr>
                        <p:cNvPr id="0" name="Object 1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26" y="1987"/>
                          <a:ext cx="2162" cy="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84" name="Text Box 17">
              <a:extLst>
                <a:ext uri="{FF2B5EF4-FFF2-40B4-BE49-F238E27FC236}">
                  <a16:creationId xmlns:a16="http://schemas.microsoft.com/office/drawing/2014/main" id="{FFC4119F-1267-4B52-BAD8-6A299070D4BF}"/>
                </a:ext>
              </a:extLst>
            </p:cNvPr>
            <p:cNvSpPr txBox="1">
              <a:spLocks noChangeArrowheads="1"/>
            </p:cNvSpPr>
            <p:nvPr/>
          </p:nvSpPr>
          <p:spPr bwMode="auto">
            <a:xfrm>
              <a:off x="2713" y="3842"/>
              <a:ext cx="11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b="1">
                  <a:solidFill>
                    <a:schemeClr val="bg1"/>
                  </a:solidFill>
                </a:rPr>
                <a:t>EASYTRAK</a:t>
              </a:r>
            </a:p>
          </p:txBody>
        </p:sp>
      </p:grpSp>
      <p:sp>
        <p:nvSpPr>
          <p:cNvPr id="164878" name="Text Box 18">
            <a:extLst>
              <a:ext uri="{FF2B5EF4-FFF2-40B4-BE49-F238E27FC236}">
                <a16:creationId xmlns:a16="http://schemas.microsoft.com/office/drawing/2014/main" id="{2A35D63A-E1F9-4023-8518-EC9777C02318}"/>
              </a:ext>
            </a:extLst>
          </p:cNvPr>
          <p:cNvSpPr txBox="1">
            <a:spLocks noChangeArrowheads="1"/>
          </p:cNvSpPr>
          <p:nvPr/>
        </p:nvSpPr>
        <p:spPr bwMode="auto">
          <a:xfrm>
            <a:off x="6215063" y="828675"/>
            <a:ext cx="23669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chemeClr val="bg1"/>
                </a:solidFill>
              </a:rPr>
              <a:t>Finishing wire</a:t>
            </a:r>
            <a:endParaRPr lang="en-US" altLang="it-IT" sz="2800" b="1">
              <a:solidFill>
                <a:schemeClr val="bg1"/>
              </a:solidFill>
            </a:endParaRPr>
          </a:p>
        </p:txBody>
      </p:sp>
      <p:sp>
        <p:nvSpPr>
          <p:cNvPr id="164879" name="Text Box 19">
            <a:extLst>
              <a:ext uri="{FF2B5EF4-FFF2-40B4-BE49-F238E27FC236}">
                <a16:creationId xmlns:a16="http://schemas.microsoft.com/office/drawing/2014/main" id="{AF883E8A-4140-4BA9-8937-314A0649D2FC}"/>
              </a:ext>
            </a:extLst>
          </p:cNvPr>
          <p:cNvSpPr txBox="1">
            <a:spLocks noChangeArrowheads="1"/>
          </p:cNvSpPr>
          <p:nvPr/>
        </p:nvSpPr>
        <p:spPr bwMode="auto">
          <a:xfrm>
            <a:off x="2741613" y="847725"/>
            <a:ext cx="2762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chemeClr val="bg1"/>
                </a:solidFill>
              </a:rPr>
              <a:t>Guiding</a:t>
            </a:r>
            <a:r>
              <a:rPr lang="it-IT" altLang="it-IT" sz="2800" b="1"/>
              <a:t> </a:t>
            </a:r>
            <a:r>
              <a:rPr lang="it-IT" altLang="it-IT" sz="2800" b="1">
                <a:solidFill>
                  <a:schemeClr val="bg1"/>
                </a:solidFill>
              </a:rPr>
              <a:t>catheter</a:t>
            </a:r>
            <a:endParaRPr lang="en-US" altLang="it-IT" sz="2800" b="1">
              <a:solidFill>
                <a:schemeClr val="bg1"/>
              </a:solidFill>
            </a:endParaRPr>
          </a:p>
        </p:txBody>
      </p:sp>
      <p:sp>
        <p:nvSpPr>
          <p:cNvPr id="164880" name="Text Box 20">
            <a:extLst>
              <a:ext uri="{FF2B5EF4-FFF2-40B4-BE49-F238E27FC236}">
                <a16:creationId xmlns:a16="http://schemas.microsoft.com/office/drawing/2014/main" id="{DB693A0A-31E8-4705-8A64-7CCF5098715A}"/>
              </a:ext>
            </a:extLst>
          </p:cNvPr>
          <p:cNvSpPr txBox="1">
            <a:spLocks noChangeArrowheads="1"/>
          </p:cNvSpPr>
          <p:nvPr/>
        </p:nvSpPr>
        <p:spPr bwMode="auto">
          <a:xfrm>
            <a:off x="3448050" y="2314575"/>
            <a:ext cx="26812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chemeClr val="bg1"/>
                </a:solidFill>
              </a:rPr>
              <a:t>Balloon</a:t>
            </a:r>
            <a:r>
              <a:rPr lang="it-IT" altLang="it-IT" sz="2800">
                <a:solidFill>
                  <a:schemeClr val="bg1"/>
                </a:solidFill>
              </a:rPr>
              <a:t> </a:t>
            </a:r>
            <a:r>
              <a:rPr lang="it-IT" altLang="it-IT" sz="2800" b="1">
                <a:solidFill>
                  <a:schemeClr val="bg1"/>
                </a:solidFill>
              </a:rPr>
              <a:t>catheter</a:t>
            </a:r>
            <a:endParaRPr lang="en-US" altLang="it-IT" sz="2800" b="1">
              <a:solidFill>
                <a:schemeClr val="bg1"/>
              </a:solidFill>
            </a:endParaRPr>
          </a:p>
        </p:txBody>
      </p:sp>
      <p:sp>
        <p:nvSpPr>
          <p:cNvPr id="164881" name="Text Box 21">
            <a:extLst>
              <a:ext uri="{FF2B5EF4-FFF2-40B4-BE49-F238E27FC236}">
                <a16:creationId xmlns:a16="http://schemas.microsoft.com/office/drawing/2014/main" id="{F922E136-445B-4A70-AB8E-A445EB55B467}"/>
              </a:ext>
            </a:extLst>
          </p:cNvPr>
          <p:cNvSpPr txBox="1">
            <a:spLocks noChangeArrowheads="1"/>
          </p:cNvSpPr>
          <p:nvPr/>
        </p:nvSpPr>
        <p:spPr bwMode="auto">
          <a:xfrm>
            <a:off x="2651125" y="3190875"/>
            <a:ext cx="9540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chemeClr val="bg1"/>
                </a:solidFill>
              </a:rPr>
              <a:t>Lead</a:t>
            </a:r>
            <a:endParaRPr lang="en-US" altLang="it-IT" sz="2800" b="1">
              <a:solidFill>
                <a:schemeClr val="bg1"/>
              </a:solidFill>
            </a:endParaRPr>
          </a:p>
        </p:txBody>
      </p:sp>
      <p:sp>
        <p:nvSpPr>
          <p:cNvPr id="164882" name="Text Box 22">
            <a:extLst>
              <a:ext uri="{FF2B5EF4-FFF2-40B4-BE49-F238E27FC236}">
                <a16:creationId xmlns:a16="http://schemas.microsoft.com/office/drawing/2014/main" id="{42A7CAE5-F170-4D12-A51A-F28EFE1DD437}"/>
              </a:ext>
            </a:extLst>
          </p:cNvPr>
          <p:cNvSpPr txBox="1">
            <a:spLocks noChangeArrowheads="1"/>
          </p:cNvSpPr>
          <p:nvPr/>
        </p:nvSpPr>
        <p:spPr bwMode="auto">
          <a:xfrm>
            <a:off x="1450975" y="4924425"/>
            <a:ext cx="18716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2800" b="1">
                <a:solidFill>
                  <a:schemeClr val="bg1"/>
                </a:solidFill>
              </a:rPr>
              <a:t>Guide wire</a:t>
            </a:r>
            <a:endParaRPr lang="en-US" altLang="it-IT" sz="2800" b="1">
              <a:solidFill>
                <a:schemeClr val="bg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6914" name="Text Box 2">
            <a:extLst>
              <a:ext uri="{FF2B5EF4-FFF2-40B4-BE49-F238E27FC236}">
                <a16:creationId xmlns:a16="http://schemas.microsoft.com/office/drawing/2014/main" id="{E0A3DE9E-D71C-4682-86E9-53D44A3BE502}"/>
              </a:ext>
            </a:extLst>
          </p:cNvPr>
          <p:cNvSpPr txBox="1">
            <a:spLocks noChangeArrowheads="1"/>
          </p:cNvSpPr>
          <p:nvPr/>
        </p:nvSpPr>
        <p:spPr bwMode="auto">
          <a:xfrm>
            <a:off x="457200" y="15240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it-IT" sz="3600" b="1">
                <a:solidFill>
                  <a:schemeClr val="bg1"/>
                </a:solidFill>
                <a:latin typeface="Tempus Sans ITC" panose="04020404030D07020202" pitchFamily="82" charset="0"/>
              </a:rPr>
              <a:t>Epicardial approach: Rationale</a:t>
            </a:r>
          </a:p>
        </p:txBody>
      </p:sp>
      <p:sp>
        <p:nvSpPr>
          <p:cNvPr id="166915" name="Text Box 3">
            <a:extLst>
              <a:ext uri="{FF2B5EF4-FFF2-40B4-BE49-F238E27FC236}">
                <a16:creationId xmlns:a16="http://schemas.microsoft.com/office/drawing/2014/main" id="{B63ABE5D-769E-4872-9AC5-87D6A48A34FB}"/>
              </a:ext>
            </a:extLst>
          </p:cNvPr>
          <p:cNvSpPr txBox="1">
            <a:spLocks noChangeArrowheads="1"/>
          </p:cNvSpPr>
          <p:nvPr/>
        </p:nvSpPr>
        <p:spPr bwMode="auto">
          <a:xfrm>
            <a:off x="152400" y="928688"/>
            <a:ext cx="8686800" cy="553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285750">
              <a:defRPr sz="2400">
                <a:solidFill>
                  <a:schemeClr val="tx1"/>
                </a:solidFill>
                <a:latin typeface="Times New Roman" panose="02020603050405020304" pitchFamily="18" charset="0"/>
              </a:defRPr>
            </a:lvl1pPr>
            <a:lvl2pPr marL="4762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5000"/>
              </a:spcBef>
            </a:pPr>
            <a:r>
              <a:rPr lang="en-US" altLang="it-IT" sz="3200" b="1" u="sng">
                <a:solidFill>
                  <a:srgbClr val="FFFF00"/>
                </a:solidFill>
                <a:latin typeface="Tempus Sans ITC" panose="04020404030D07020202" pitchFamily="82" charset="0"/>
              </a:rPr>
              <a:t>Sternotomy/Thoratocomy</a:t>
            </a:r>
          </a:p>
          <a:p>
            <a:pPr>
              <a:spcBef>
                <a:spcPct val="25000"/>
              </a:spcBef>
              <a:buFontTx/>
              <a:buChar char="•"/>
            </a:pPr>
            <a:r>
              <a:rPr lang="en-US" altLang="it-IT" sz="2800" b="1">
                <a:solidFill>
                  <a:srgbClr val="FF9900"/>
                </a:solidFill>
                <a:latin typeface="Tempus Sans ITC" panose="04020404030D07020202" pitchFamily="82" charset="0"/>
              </a:rPr>
              <a:t>Concomitant cardiac surgery procedure:</a:t>
            </a:r>
          </a:p>
          <a:p>
            <a:pPr lvl="1">
              <a:spcBef>
                <a:spcPct val="25000"/>
              </a:spcBef>
              <a:buFontTx/>
              <a:buChar char="–"/>
            </a:pPr>
            <a:r>
              <a:rPr lang="en-US" altLang="it-IT" b="1">
                <a:solidFill>
                  <a:srgbClr val="FF9900"/>
                </a:solidFill>
                <a:latin typeface="Tempus Sans ITC" panose="04020404030D07020202" pitchFamily="82" charset="0"/>
              </a:rPr>
              <a:t> </a:t>
            </a:r>
            <a:r>
              <a:rPr lang="en-US" altLang="it-IT" b="1" i="1">
                <a:solidFill>
                  <a:srgbClr val="FF9900"/>
                </a:solidFill>
                <a:latin typeface="Tempus Sans ITC" panose="04020404030D07020202" pitchFamily="82" charset="0"/>
              </a:rPr>
              <a:t>CABG</a:t>
            </a:r>
          </a:p>
          <a:p>
            <a:pPr lvl="1">
              <a:spcBef>
                <a:spcPct val="25000"/>
              </a:spcBef>
              <a:buFontTx/>
              <a:buChar char="–"/>
            </a:pPr>
            <a:r>
              <a:rPr lang="en-US" altLang="it-IT" b="1" i="1">
                <a:solidFill>
                  <a:srgbClr val="FF9900"/>
                </a:solidFill>
                <a:latin typeface="Tempus Sans ITC" panose="04020404030D07020202" pitchFamily="82" charset="0"/>
              </a:rPr>
              <a:t> Valve repair/replacement</a:t>
            </a:r>
          </a:p>
          <a:p>
            <a:pPr lvl="1">
              <a:spcBef>
                <a:spcPct val="25000"/>
              </a:spcBef>
              <a:buFontTx/>
              <a:buChar char="–"/>
            </a:pPr>
            <a:r>
              <a:rPr lang="en-US" altLang="it-IT" b="1" i="1">
                <a:solidFill>
                  <a:srgbClr val="FF9900"/>
                </a:solidFill>
                <a:latin typeface="Tempus Sans ITC" panose="04020404030D07020202" pitchFamily="82" charset="0"/>
              </a:rPr>
              <a:t> Ventricular reduction</a:t>
            </a:r>
            <a:endParaRPr lang="en-US" altLang="it-IT" sz="2000" b="1" i="1">
              <a:solidFill>
                <a:srgbClr val="FF9900"/>
              </a:solidFill>
              <a:latin typeface="Tempus Sans ITC" panose="04020404030D07020202" pitchFamily="82" charset="0"/>
            </a:endParaRPr>
          </a:p>
          <a:p>
            <a:pPr lvl="1">
              <a:spcBef>
                <a:spcPct val="25000"/>
              </a:spcBef>
              <a:buFontTx/>
              <a:buChar char="–"/>
            </a:pPr>
            <a:endParaRPr lang="en-US" altLang="it-IT" sz="2000" b="1" i="1">
              <a:solidFill>
                <a:srgbClr val="FF9900"/>
              </a:solidFill>
              <a:latin typeface="Tempus Sans ITC" panose="04020404030D07020202" pitchFamily="82" charset="0"/>
            </a:endParaRPr>
          </a:p>
          <a:p>
            <a:pPr algn="ctr">
              <a:spcBef>
                <a:spcPct val="25000"/>
              </a:spcBef>
            </a:pPr>
            <a:r>
              <a:rPr lang="en-US" altLang="it-IT" sz="3200" b="1" u="sng">
                <a:solidFill>
                  <a:srgbClr val="FFFF00"/>
                </a:solidFill>
                <a:latin typeface="Tempus Sans ITC" panose="04020404030D07020202" pitchFamily="82" charset="0"/>
              </a:rPr>
              <a:t>Mini-thoracotomy</a:t>
            </a:r>
            <a:endParaRPr lang="en-US" altLang="it-IT" b="1" u="sng">
              <a:solidFill>
                <a:srgbClr val="FFFF00"/>
              </a:solidFill>
              <a:latin typeface="Tempus Sans ITC" panose="04020404030D07020202" pitchFamily="82" charset="0"/>
            </a:endParaRPr>
          </a:p>
          <a:p>
            <a:pPr>
              <a:spcBef>
                <a:spcPct val="25000"/>
              </a:spcBef>
              <a:buFontTx/>
              <a:buChar char="•"/>
            </a:pPr>
            <a:r>
              <a:rPr lang="en-US" altLang="it-IT" sz="2800" b="1">
                <a:solidFill>
                  <a:srgbClr val="FF9900"/>
                </a:solidFill>
                <a:latin typeface="Tempus Sans ITC" panose="04020404030D07020202" pitchFamily="82" charset="0"/>
              </a:rPr>
              <a:t>Transvenous implant failure</a:t>
            </a:r>
          </a:p>
          <a:p>
            <a:pPr>
              <a:spcBef>
                <a:spcPct val="25000"/>
              </a:spcBef>
              <a:buFontTx/>
              <a:buChar char="•"/>
            </a:pPr>
            <a:r>
              <a:rPr lang="en-US" altLang="it-IT" sz="2800" b="1">
                <a:solidFill>
                  <a:srgbClr val="FF9900"/>
                </a:solidFill>
                <a:latin typeface="Tempus Sans ITC" panose="04020404030D07020202" pitchFamily="82" charset="0"/>
              </a:rPr>
              <a:t>Non satisfactory LV pacing site </a:t>
            </a:r>
          </a:p>
          <a:p>
            <a:pPr>
              <a:spcBef>
                <a:spcPct val="25000"/>
              </a:spcBef>
              <a:buFontTx/>
              <a:buChar char="•"/>
            </a:pPr>
            <a:r>
              <a:rPr lang="en-US" altLang="it-IT" sz="2800" b="1">
                <a:solidFill>
                  <a:srgbClr val="FF9900"/>
                </a:solidFill>
                <a:latin typeface="Tempus Sans ITC" panose="04020404030D07020202" pitchFamily="82" charset="0"/>
              </a:rPr>
              <a:t>Transvenous LV lead dislodgment</a:t>
            </a:r>
            <a:r>
              <a:rPr lang="en-US" altLang="it-IT" b="1">
                <a:solidFill>
                  <a:srgbClr val="FF9900"/>
                </a:solidFill>
                <a:latin typeface="Tempus Sans ITC" panose="04020404030D07020202" pitchFamily="82" charset="0"/>
              </a:rPr>
              <a:t> </a:t>
            </a:r>
          </a:p>
          <a:p>
            <a:pPr lvl="1">
              <a:spcBef>
                <a:spcPct val="25000"/>
              </a:spcBef>
            </a:pPr>
            <a:endParaRPr lang="en-US" altLang="it-IT" b="1">
              <a:solidFill>
                <a:srgbClr val="FF9900"/>
              </a:solidFill>
              <a:latin typeface="Tempus Sans ITC" panose="04020404030D07020202" pitchFamily="82"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1026">
            <a:extLst>
              <a:ext uri="{FF2B5EF4-FFF2-40B4-BE49-F238E27FC236}">
                <a16:creationId xmlns:a16="http://schemas.microsoft.com/office/drawing/2014/main" id="{6E66AFE4-9DE1-48CA-8EA8-4BED4D902E09}"/>
              </a:ext>
            </a:extLst>
          </p:cNvPr>
          <p:cNvSpPr txBox="1">
            <a:spLocks noChangeArrowheads="1"/>
          </p:cNvSpPr>
          <p:nvPr/>
        </p:nvSpPr>
        <p:spPr bwMode="auto">
          <a:xfrm>
            <a:off x="1050925" y="89376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sz="1600">
              <a:latin typeface="Tahoma" panose="020B0604030504040204" pitchFamily="34" charset="0"/>
            </a:endParaRPr>
          </a:p>
        </p:txBody>
      </p:sp>
      <p:pic>
        <p:nvPicPr>
          <p:cNvPr id="168963" name="Picture 1027" descr="MVC-001L">
            <a:extLst>
              <a:ext uri="{FF2B5EF4-FFF2-40B4-BE49-F238E27FC236}">
                <a16:creationId xmlns:a16="http://schemas.microsoft.com/office/drawing/2014/main" id="{E14751A7-FB04-4394-9230-D2ADF6EF4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4114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Line 1028">
            <a:extLst>
              <a:ext uri="{FF2B5EF4-FFF2-40B4-BE49-F238E27FC236}">
                <a16:creationId xmlns:a16="http://schemas.microsoft.com/office/drawing/2014/main" id="{B44BEE6E-0C3C-49EC-B392-7698846FEB59}"/>
              </a:ext>
            </a:extLst>
          </p:cNvPr>
          <p:cNvSpPr>
            <a:spLocks noChangeShapeType="1"/>
          </p:cNvSpPr>
          <p:nvPr/>
        </p:nvSpPr>
        <p:spPr bwMode="auto">
          <a:xfrm flipV="1">
            <a:off x="6705600" y="609600"/>
            <a:ext cx="533400" cy="3429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8965" name="Text Box 1029">
            <a:extLst>
              <a:ext uri="{FF2B5EF4-FFF2-40B4-BE49-F238E27FC236}">
                <a16:creationId xmlns:a16="http://schemas.microsoft.com/office/drawing/2014/main" id="{55A22ADB-C9A9-41E7-A634-57AAD7762C19}"/>
              </a:ext>
            </a:extLst>
          </p:cNvPr>
          <p:cNvSpPr txBox="1">
            <a:spLocks noChangeArrowheads="1"/>
          </p:cNvSpPr>
          <p:nvPr/>
        </p:nvSpPr>
        <p:spPr bwMode="auto">
          <a:xfrm>
            <a:off x="6156325" y="455136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it-IT" altLang="it-IT" sz="1600">
              <a:latin typeface="Tahoma" panose="020B0604030504040204" pitchFamily="34" charset="0"/>
            </a:endParaRPr>
          </a:p>
        </p:txBody>
      </p:sp>
      <p:sp>
        <p:nvSpPr>
          <p:cNvPr id="168966" name="Text Box 1030">
            <a:extLst>
              <a:ext uri="{FF2B5EF4-FFF2-40B4-BE49-F238E27FC236}">
                <a16:creationId xmlns:a16="http://schemas.microsoft.com/office/drawing/2014/main" id="{D952221B-BA3B-4566-ABE7-CBE9C492478B}"/>
              </a:ext>
            </a:extLst>
          </p:cNvPr>
          <p:cNvSpPr txBox="1">
            <a:spLocks noChangeArrowheads="1"/>
          </p:cNvSpPr>
          <p:nvPr/>
        </p:nvSpPr>
        <p:spPr bwMode="auto">
          <a:xfrm>
            <a:off x="0" y="6032500"/>
            <a:ext cx="89916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tabLst>
                <a:tab pos="2378075" algn="l"/>
                <a:tab pos="2667000" algn="l"/>
              </a:tabLst>
              <a:defRPr sz="2400">
                <a:solidFill>
                  <a:schemeClr val="tx1"/>
                </a:solidFill>
                <a:latin typeface="Times New Roman" panose="02020603050405020304" pitchFamily="18" charset="0"/>
              </a:defRPr>
            </a:lvl1pPr>
            <a:lvl2pPr marL="742950" indent="-285750">
              <a:tabLst>
                <a:tab pos="2378075" algn="l"/>
                <a:tab pos="2667000" algn="l"/>
              </a:tabLst>
              <a:defRPr sz="2400">
                <a:solidFill>
                  <a:schemeClr val="tx1"/>
                </a:solidFill>
                <a:latin typeface="Times New Roman" panose="02020603050405020304" pitchFamily="18" charset="0"/>
              </a:defRPr>
            </a:lvl2pPr>
            <a:lvl3pPr marL="1143000" indent="-228600">
              <a:tabLst>
                <a:tab pos="2378075" algn="l"/>
                <a:tab pos="2667000" algn="l"/>
              </a:tabLst>
              <a:defRPr sz="2400">
                <a:solidFill>
                  <a:schemeClr val="tx1"/>
                </a:solidFill>
                <a:latin typeface="Times New Roman" panose="02020603050405020304" pitchFamily="18" charset="0"/>
              </a:defRPr>
            </a:lvl3pPr>
            <a:lvl4pPr marL="1600200" indent="-228600">
              <a:tabLst>
                <a:tab pos="2378075" algn="l"/>
                <a:tab pos="2667000" algn="l"/>
              </a:tabLst>
              <a:defRPr sz="2400">
                <a:solidFill>
                  <a:schemeClr val="tx1"/>
                </a:solidFill>
                <a:latin typeface="Times New Roman" panose="02020603050405020304" pitchFamily="18" charset="0"/>
              </a:defRPr>
            </a:lvl4pPr>
            <a:lvl5pPr marL="2057400" indent="-228600">
              <a:tabLst>
                <a:tab pos="2378075" algn="l"/>
                <a:tab pos="26670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378075" algn="l"/>
                <a:tab pos="26670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378075" algn="l"/>
                <a:tab pos="26670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378075" algn="l"/>
                <a:tab pos="26670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378075" algn="l"/>
                <a:tab pos="2667000" algn="l"/>
              </a:tabLst>
              <a:defRPr sz="2400">
                <a:solidFill>
                  <a:schemeClr val="tx1"/>
                </a:solidFill>
                <a:latin typeface="Times New Roman" panose="02020603050405020304" pitchFamily="18" charset="0"/>
              </a:defRPr>
            </a:lvl9pPr>
          </a:lstStyle>
          <a:p>
            <a:pPr algn="ctr"/>
            <a:endParaRPr lang="en-US" altLang="it-IT" sz="1600" i="1">
              <a:solidFill>
                <a:schemeClr val="bg1"/>
              </a:solidFill>
              <a:latin typeface="Tahoma" panose="020B0604030504040204" pitchFamily="34" charset="0"/>
            </a:endParaRPr>
          </a:p>
          <a:p>
            <a:pPr algn="ctr"/>
            <a:r>
              <a:rPr lang="en-US" altLang="it-IT" sz="1600" i="1">
                <a:solidFill>
                  <a:schemeClr val="bg1"/>
                </a:solidFill>
                <a:latin typeface="Tempus Sans ITC" panose="04020404030D07020202" pitchFamily="82" charset="0"/>
              </a:rPr>
              <a:t>Istituto di Cardio chirurgia e Settore funzionale di Aritmologia</a:t>
            </a:r>
          </a:p>
          <a:p>
            <a:pPr algn="ctr"/>
            <a:r>
              <a:rPr lang="en-US" altLang="it-IT" sz="1600" i="1">
                <a:solidFill>
                  <a:schemeClr val="bg1"/>
                </a:solidFill>
                <a:latin typeface="Tempus Sans ITC" panose="04020404030D07020202" pitchFamily="82" charset="0"/>
              </a:rPr>
              <a:t>Dipartimento clinico di Cardiologia ,cardiochirurg e Med Interna Univ Fedrico II,Napoli</a:t>
            </a:r>
          </a:p>
        </p:txBody>
      </p:sp>
      <p:pic>
        <p:nvPicPr>
          <p:cNvPr id="168967" name="Picture 1031" descr="MVC-005L">
            <a:extLst>
              <a:ext uri="{FF2B5EF4-FFF2-40B4-BE49-F238E27FC236}">
                <a16:creationId xmlns:a16="http://schemas.microsoft.com/office/drawing/2014/main" id="{B6B3B480-A367-4FFC-8C3F-044891F86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62000"/>
            <a:ext cx="4495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8" name="Rectangle 1032">
            <a:extLst>
              <a:ext uri="{FF2B5EF4-FFF2-40B4-BE49-F238E27FC236}">
                <a16:creationId xmlns:a16="http://schemas.microsoft.com/office/drawing/2014/main" id="{A19A9E6B-EDA6-4EFB-A49C-FD709001FF54}"/>
              </a:ext>
            </a:extLst>
          </p:cNvPr>
          <p:cNvSpPr>
            <a:spLocks noChangeArrowheads="1"/>
          </p:cNvSpPr>
          <p:nvPr/>
        </p:nvSpPr>
        <p:spPr bwMode="auto">
          <a:xfrm>
            <a:off x="2286000" y="-76200"/>
            <a:ext cx="38655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it-IT" altLang="it-IT" sz="3200" b="1">
                <a:solidFill>
                  <a:srgbClr val="FFFF00"/>
                </a:solidFill>
                <a:latin typeface="Tempus Sans ITC" panose="04020404030D07020202" pitchFamily="82" charset="0"/>
              </a:rPr>
              <a:t>Toracotomia laterale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7" name="Rectangle 3">
            <a:extLst>
              <a:ext uri="{FF2B5EF4-FFF2-40B4-BE49-F238E27FC236}">
                <a16:creationId xmlns:a16="http://schemas.microsoft.com/office/drawing/2014/main" id="{983DEFAA-9C3E-463F-8418-CCECDDF5A865}"/>
              </a:ext>
            </a:extLst>
          </p:cNvPr>
          <p:cNvSpPr>
            <a:spLocks noGrp="1" noChangeArrowheads="1"/>
          </p:cNvSpPr>
          <p:nvPr>
            <p:ph type="title"/>
          </p:nvPr>
        </p:nvSpPr>
        <p:spPr>
          <a:xfrm>
            <a:off x="601663" y="590550"/>
            <a:ext cx="7772400" cy="685800"/>
          </a:xfrm>
        </p:spPr>
        <p:txBody>
          <a:bodyPr/>
          <a:lstStyle/>
          <a:p>
            <a:pPr>
              <a:defRPr/>
            </a:pPr>
            <a:r>
              <a:rPr lang="it-IT" altLang="it-IT" sz="3600">
                <a:latin typeface="Tempus Sans ITC" panose="04020404030D07020202" pitchFamily="82" charset="0"/>
              </a:rPr>
              <a:t>Difficoltà di approccio al ventricolo sin:</a:t>
            </a:r>
            <a:r>
              <a:rPr lang="it-IT" altLang="it-IT" sz="3600">
                <a:solidFill>
                  <a:srgbClr val="FFFF00"/>
                </a:solidFill>
                <a:latin typeface="Tempus Sans ITC" panose="04020404030D07020202" pitchFamily="82" charset="0"/>
              </a:rPr>
              <a:t> </a:t>
            </a:r>
            <a:br>
              <a:rPr lang="it-IT" altLang="it-IT" sz="3600">
                <a:solidFill>
                  <a:srgbClr val="FFFF00"/>
                </a:solidFill>
                <a:latin typeface="Tempus Sans ITC" panose="04020404030D07020202" pitchFamily="82" charset="0"/>
              </a:rPr>
            </a:br>
            <a:r>
              <a:rPr lang="it-IT" altLang="it-IT" i="1">
                <a:solidFill>
                  <a:srgbClr val="FFFF00"/>
                </a:solidFill>
                <a:latin typeface="Tempus Sans ITC" panose="04020404030D07020202" pitchFamily="82" charset="0"/>
              </a:rPr>
              <a:t>cause di insuccesso in fase di impianto</a:t>
            </a:r>
          </a:p>
        </p:txBody>
      </p:sp>
      <p:sp>
        <p:nvSpPr>
          <p:cNvPr id="171011" name="Rectangle 4">
            <a:extLst>
              <a:ext uri="{FF2B5EF4-FFF2-40B4-BE49-F238E27FC236}">
                <a16:creationId xmlns:a16="http://schemas.microsoft.com/office/drawing/2014/main" id="{42011FC6-6F03-43A0-AAE0-CFF8EEA31C2C}"/>
              </a:ext>
            </a:extLst>
          </p:cNvPr>
          <p:cNvSpPr>
            <a:spLocks noGrp="1" noChangeArrowheads="1"/>
          </p:cNvSpPr>
          <p:nvPr>
            <p:ph type="body" idx="1"/>
          </p:nvPr>
        </p:nvSpPr>
        <p:spPr>
          <a:xfrm>
            <a:off x="609600" y="2057400"/>
            <a:ext cx="7924800" cy="3429000"/>
          </a:xfrm>
        </p:spPr>
        <p:txBody>
          <a:bodyPr/>
          <a:lstStyle/>
          <a:p>
            <a:pPr>
              <a:lnSpc>
                <a:spcPct val="80000"/>
              </a:lnSpc>
              <a:buFontTx/>
              <a:buChar char="•"/>
            </a:pPr>
            <a:r>
              <a:rPr lang="it-IT" altLang="it-IT" sz="2400" b="0" i="0">
                <a:latin typeface="Tempus Sans ITC" panose="04020404030D07020202" pitchFamily="82" charset="0"/>
              </a:rPr>
              <a:t>Localizzazione spaziale dell’ostio del seno coronarico</a:t>
            </a:r>
          </a:p>
          <a:p>
            <a:pPr>
              <a:lnSpc>
                <a:spcPct val="80000"/>
              </a:lnSpc>
              <a:buFontTx/>
              <a:buChar char="•"/>
            </a:pPr>
            <a:r>
              <a:rPr lang="it-IT" altLang="it-IT" sz="2400" b="0" i="0">
                <a:latin typeface="Tempus Sans ITC" panose="04020404030D07020202" pitchFamily="82" charset="0"/>
              </a:rPr>
              <a:t>Ostruzione dell’ostio</a:t>
            </a:r>
          </a:p>
          <a:p>
            <a:pPr>
              <a:lnSpc>
                <a:spcPct val="80000"/>
              </a:lnSpc>
              <a:buFontTx/>
              <a:buChar char="•"/>
            </a:pPr>
            <a:r>
              <a:rPr lang="it-IT" altLang="it-IT" sz="2400" b="0" i="0">
                <a:latin typeface="Tempus Sans ITC" panose="04020404030D07020202" pitchFamily="82" charset="0"/>
              </a:rPr>
              <a:t>Avanzamento nel seno coronarico</a:t>
            </a:r>
          </a:p>
          <a:p>
            <a:pPr>
              <a:lnSpc>
                <a:spcPct val="80000"/>
              </a:lnSpc>
              <a:buFontTx/>
              <a:buChar char="•"/>
            </a:pPr>
            <a:r>
              <a:rPr lang="it-IT" altLang="it-IT" sz="2400" b="0" i="0">
                <a:latin typeface="Tempus Sans ITC" panose="04020404030D07020202" pitchFamily="82" charset="0"/>
              </a:rPr>
              <a:t>Variabilità del sistema venoso con vasi troppo piccoli </a:t>
            </a:r>
          </a:p>
          <a:p>
            <a:pPr>
              <a:lnSpc>
                <a:spcPct val="80000"/>
              </a:lnSpc>
              <a:buFontTx/>
              <a:buChar char="•"/>
            </a:pPr>
            <a:r>
              <a:rPr lang="it-IT" altLang="it-IT" sz="2400" b="0" i="0">
                <a:latin typeface="Tempus Sans ITC" panose="04020404030D07020202" pitchFamily="82" charset="0"/>
              </a:rPr>
              <a:t>Instabilita’ dell’elettrodo per vasi troppo grandi</a:t>
            </a:r>
          </a:p>
          <a:p>
            <a:pPr>
              <a:lnSpc>
                <a:spcPct val="80000"/>
              </a:lnSpc>
              <a:buFontTx/>
              <a:buChar char="•"/>
            </a:pPr>
            <a:r>
              <a:rPr lang="it-IT" altLang="it-IT" sz="2400" b="0" i="0">
                <a:latin typeface="Tempus Sans ITC" panose="04020404030D07020202" pitchFamily="82" charset="0"/>
              </a:rPr>
              <a:t>Difficolta’ di posizionamento in una sede ottimale(vena poster o laterale)</a:t>
            </a:r>
          </a:p>
          <a:p>
            <a:pPr>
              <a:lnSpc>
                <a:spcPct val="80000"/>
              </a:lnSpc>
              <a:buFontTx/>
              <a:buChar char="•"/>
            </a:pPr>
            <a:r>
              <a:rPr lang="it-IT" altLang="it-IT" sz="2400" b="0" i="0">
                <a:latin typeface="Tempus Sans ITC" panose="04020404030D07020202" pitchFamily="82" charset="0"/>
              </a:rPr>
              <a:t>Inadeguatezza dei parametri bio-elettrici</a:t>
            </a:r>
          </a:p>
          <a:p>
            <a:pPr>
              <a:lnSpc>
                <a:spcPct val="80000"/>
              </a:lnSpc>
              <a:buFontTx/>
              <a:buChar char="•"/>
            </a:pPr>
            <a:r>
              <a:rPr lang="it-IT" altLang="it-IT" sz="2400" b="0" i="0">
                <a:latin typeface="Tempus Sans ITC" panose="04020404030D07020202" pitchFamily="82" charset="0"/>
              </a:rPr>
              <a:t>Stimolazione esofagea/diaframmatica</a:t>
            </a:r>
          </a:p>
        </p:txBody>
      </p:sp>
      <p:sp>
        <p:nvSpPr>
          <p:cNvPr id="171012" name="Line 6">
            <a:extLst>
              <a:ext uri="{FF2B5EF4-FFF2-40B4-BE49-F238E27FC236}">
                <a16:creationId xmlns:a16="http://schemas.microsoft.com/office/drawing/2014/main" id="{CB9F3DAE-C8A9-4F16-B3D3-FBA0E476917D}"/>
              </a:ext>
            </a:extLst>
          </p:cNvPr>
          <p:cNvSpPr>
            <a:spLocks noChangeShapeType="1"/>
          </p:cNvSpPr>
          <p:nvPr/>
        </p:nvSpPr>
        <p:spPr bwMode="auto">
          <a:xfrm>
            <a:off x="0" y="93345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618" name="Rectangle 2">
            <a:extLst>
              <a:ext uri="{FF2B5EF4-FFF2-40B4-BE49-F238E27FC236}">
                <a16:creationId xmlns:a16="http://schemas.microsoft.com/office/drawing/2014/main" id="{47602879-75CC-4662-868F-ED844548B936}"/>
              </a:ext>
            </a:extLst>
          </p:cNvPr>
          <p:cNvSpPr>
            <a:spLocks noGrp="1" noChangeArrowheads="1"/>
          </p:cNvSpPr>
          <p:nvPr>
            <p:ph type="title"/>
          </p:nvPr>
        </p:nvSpPr>
        <p:spPr>
          <a:xfrm>
            <a:off x="677863" y="361950"/>
            <a:ext cx="7772400" cy="685800"/>
          </a:xfrm>
        </p:spPr>
        <p:txBody>
          <a:bodyPr/>
          <a:lstStyle/>
          <a:p>
            <a:pPr>
              <a:defRPr/>
            </a:pPr>
            <a:r>
              <a:rPr lang="it-IT" altLang="it-IT" sz="3600">
                <a:latin typeface="Tempus Sans ITC" panose="04020404030D07020202" pitchFamily="82" charset="0"/>
              </a:rPr>
              <a:t>Difficoltà di approccio al ventricolo sin: </a:t>
            </a:r>
            <a:br>
              <a:rPr lang="it-IT" altLang="it-IT" sz="3600">
                <a:latin typeface="Tempus Sans ITC" panose="04020404030D07020202" pitchFamily="82" charset="0"/>
              </a:rPr>
            </a:br>
            <a:endParaRPr lang="it-IT" altLang="it-IT" sz="3600" i="1">
              <a:latin typeface="Tempus Sans ITC" panose="04020404030D07020202" pitchFamily="82" charset="0"/>
            </a:endParaRPr>
          </a:p>
        </p:txBody>
      </p:sp>
      <p:sp>
        <p:nvSpPr>
          <p:cNvPr id="173059" name="Rectangle 3">
            <a:extLst>
              <a:ext uri="{FF2B5EF4-FFF2-40B4-BE49-F238E27FC236}">
                <a16:creationId xmlns:a16="http://schemas.microsoft.com/office/drawing/2014/main" id="{1BF51A83-E545-4EA4-A9BB-E7D347DC0786}"/>
              </a:ext>
            </a:extLst>
          </p:cNvPr>
          <p:cNvSpPr>
            <a:spLocks noGrp="1" noChangeArrowheads="1"/>
          </p:cNvSpPr>
          <p:nvPr>
            <p:ph type="body" idx="1"/>
          </p:nvPr>
        </p:nvSpPr>
        <p:spPr>
          <a:xfrm>
            <a:off x="609600" y="1504950"/>
            <a:ext cx="7924800" cy="3429000"/>
          </a:xfrm>
        </p:spPr>
        <p:txBody>
          <a:bodyPr/>
          <a:lstStyle/>
          <a:p>
            <a:pPr>
              <a:buFontTx/>
              <a:buChar char="•"/>
            </a:pPr>
            <a:r>
              <a:rPr lang="it-IT" altLang="it-IT" b="0" i="0">
                <a:latin typeface="Tempus Sans ITC" panose="04020404030D07020202" pitchFamily="82" charset="0"/>
              </a:rPr>
              <a:t>Puntura arteriosa succlavia</a:t>
            </a:r>
          </a:p>
          <a:p>
            <a:pPr>
              <a:buFontTx/>
              <a:buChar char="•"/>
            </a:pPr>
            <a:r>
              <a:rPr lang="it-IT" altLang="it-IT" b="0" i="0">
                <a:solidFill>
                  <a:srgbClr val="FF0000"/>
                </a:solidFill>
                <a:latin typeface="Tempus Sans ITC" panose="04020404030D07020202" pitchFamily="82" charset="0"/>
              </a:rPr>
              <a:t>Pneumotorace</a:t>
            </a:r>
          </a:p>
          <a:p>
            <a:pPr>
              <a:buFontTx/>
              <a:buChar char="•"/>
            </a:pPr>
            <a:r>
              <a:rPr lang="it-IT" altLang="it-IT" b="0" i="0">
                <a:latin typeface="Tempus Sans ITC" panose="04020404030D07020202" pitchFamily="82" charset="0"/>
              </a:rPr>
              <a:t>Bradicardia o arresto cardiaco</a:t>
            </a:r>
          </a:p>
          <a:p>
            <a:pPr>
              <a:buFontTx/>
              <a:buChar char="•"/>
            </a:pPr>
            <a:r>
              <a:rPr lang="it-IT" altLang="it-IT" b="0" i="0">
                <a:solidFill>
                  <a:srgbClr val="FF0000"/>
                </a:solidFill>
                <a:latin typeface="Tempus Sans ITC" panose="04020404030D07020202" pitchFamily="82" charset="0"/>
              </a:rPr>
              <a:t>Perforazione/dissecazione  di un vaso coronarico</a:t>
            </a:r>
          </a:p>
          <a:p>
            <a:pPr>
              <a:buFontTx/>
              <a:buChar char="•"/>
            </a:pPr>
            <a:r>
              <a:rPr lang="it-IT" altLang="it-IT" b="0" i="0">
                <a:latin typeface="Tempus Sans ITC" panose="04020404030D07020202" pitchFamily="82" charset="0"/>
              </a:rPr>
              <a:t>Stimolazione esofagea/diaframmatica</a:t>
            </a:r>
          </a:p>
        </p:txBody>
      </p:sp>
      <p:sp>
        <p:nvSpPr>
          <p:cNvPr id="1647621" name="Rectangle 5">
            <a:extLst>
              <a:ext uri="{FF2B5EF4-FFF2-40B4-BE49-F238E27FC236}">
                <a16:creationId xmlns:a16="http://schemas.microsoft.com/office/drawing/2014/main" id="{CAC3DABE-C03A-4254-8E21-67BD9CAC7F2C}"/>
              </a:ext>
            </a:extLst>
          </p:cNvPr>
          <p:cNvSpPr>
            <a:spLocks noChangeArrowheads="1"/>
          </p:cNvSpPr>
          <p:nvPr/>
        </p:nvSpPr>
        <p:spPr bwMode="auto">
          <a:xfrm>
            <a:off x="582613" y="4267200"/>
            <a:ext cx="7772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defRPr/>
            </a:pPr>
            <a:r>
              <a:rPr lang="it-IT" altLang="it-IT" sz="3200" b="1" i="1">
                <a:solidFill>
                  <a:srgbClr val="FFFF00"/>
                </a:solidFill>
                <a:effectLst>
                  <a:outerShdw blurRad="38100" dist="38100" dir="2700000" algn="tl">
                    <a:srgbClr val="000000"/>
                  </a:outerShdw>
                </a:effectLst>
                <a:latin typeface="Tempus Sans ITC" panose="04020404030D07020202" pitchFamily="82" charset="0"/>
              </a:rPr>
              <a:t>Complicanze tardive</a:t>
            </a:r>
          </a:p>
          <a:p>
            <a:pPr>
              <a:lnSpc>
                <a:spcPct val="90000"/>
              </a:lnSpc>
              <a:buFontTx/>
              <a:buChar char="•"/>
              <a:defRPr/>
            </a:pPr>
            <a:r>
              <a:rPr lang="it-IT" altLang="it-IT" sz="2800">
                <a:solidFill>
                  <a:schemeClr val="bg1"/>
                </a:solidFill>
                <a:effectLst>
                  <a:outerShdw blurRad="38100" dist="38100" dir="2700000" algn="tl">
                    <a:srgbClr val="000000"/>
                  </a:outerShdw>
                </a:effectLst>
                <a:latin typeface="Tempus Sans ITC" panose="04020404030D07020202" pitchFamily="82" charset="0"/>
              </a:rPr>
              <a:t>Dislocamento dell’elettrodo</a:t>
            </a:r>
          </a:p>
          <a:p>
            <a:pPr>
              <a:lnSpc>
                <a:spcPct val="90000"/>
              </a:lnSpc>
              <a:buFontTx/>
              <a:buChar char="•"/>
              <a:defRPr/>
            </a:pPr>
            <a:r>
              <a:rPr lang="it-IT" altLang="it-IT" sz="2800">
                <a:solidFill>
                  <a:schemeClr val="bg1"/>
                </a:solidFill>
                <a:effectLst>
                  <a:outerShdw blurRad="38100" dist="38100" dir="2700000" algn="tl">
                    <a:srgbClr val="000000"/>
                  </a:outerShdw>
                </a:effectLst>
                <a:latin typeface="Tempus Sans ITC" panose="04020404030D07020202" pitchFamily="82" charset="0"/>
              </a:rPr>
              <a:t>Aumento critico della soglia</a:t>
            </a:r>
          </a:p>
          <a:p>
            <a:pPr>
              <a:lnSpc>
                <a:spcPct val="90000"/>
              </a:lnSpc>
              <a:buFontTx/>
              <a:buChar char="•"/>
              <a:defRPr/>
            </a:pPr>
            <a:r>
              <a:rPr lang="it-IT" altLang="it-IT" sz="2800">
                <a:solidFill>
                  <a:schemeClr val="bg1"/>
                </a:solidFill>
                <a:effectLst>
                  <a:outerShdw blurRad="38100" dist="38100" dir="2700000" algn="tl">
                    <a:srgbClr val="000000"/>
                  </a:outerShdw>
                </a:effectLst>
                <a:latin typeface="Tempus Sans ITC" panose="04020404030D07020202" pitchFamily="82" charset="0"/>
              </a:rPr>
              <a:t>Perdita di cattura</a:t>
            </a:r>
          </a:p>
          <a:p>
            <a:pPr>
              <a:lnSpc>
                <a:spcPct val="90000"/>
              </a:lnSpc>
              <a:buFontTx/>
              <a:buChar char="•"/>
              <a:defRPr/>
            </a:pPr>
            <a:r>
              <a:rPr lang="it-IT" altLang="it-IT" sz="2800">
                <a:solidFill>
                  <a:srgbClr val="FF0000"/>
                </a:solidFill>
                <a:effectLst>
                  <a:outerShdw blurRad="38100" dist="38100" dir="2700000" algn="tl">
                    <a:srgbClr val="000000"/>
                  </a:outerShdw>
                </a:effectLst>
                <a:latin typeface="Tempus Sans ITC" panose="04020404030D07020202" pitchFamily="82" charset="0"/>
              </a:rPr>
              <a:t>Stimolazione esofagea/diaframmatica</a:t>
            </a:r>
          </a:p>
          <a:p>
            <a:pPr>
              <a:lnSpc>
                <a:spcPct val="90000"/>
              </a:lnSpc>
              <a:buFontTx/>
              <a:buChar char="•"/>
              <a:defRPr/>
            </a:pPr>
            <a:r>
              <a:rPr lang="it-IT" altLang="it-IT" sz="2800">
                <a:solidFill>
                  <a:schemeClr val="bg1"/>
                </a:solidFill>
                <a:effectLst>
                  <a:outerShdw blurRad="38100" dist="38100" dir="2700000" algn="tl">
                    <a:srgbClr val="000000"/>
                  </a:outerShdw>
                </a:effectLst>
                <a:latin typeface="Tempus Sans ITC" panose="04020404030D07020202" pitchFamily="82" charset="0"/>
              </a:rPr>
              <a:t>Peggioramento dei parametri di funzione</a:t>
            </a:r>
          </a:p>
          <a:p>
            <a:pPr>
              <a:lnSpc>
                <a:spcPct val="90000"/>
              </a:lnSpc>
              <a:buFontTx/>
              <a:buChar char="•"/>
              <a:defRPr/>
            </a:pPr>
            <a:endParaRPr lang="it-IT" altLang="it-IT" sz="2800">
              <a:solidFill>
                <a:schemeClr val="bg1"/>
              </a:solidFill>
              <a:effectLst>
                <a:outerShdw blurRad="38100" dist="38100" dir="2700000" algn="tl">
                  <a:srgbClr val="000000"/>
                </a:outerShdw>
              </a:effectLst>
              <a:latin typeface="Tempus Sans ITC" panose="04020404030D07020202" pitchFamily="82" charset="0"/>
            </a:endParaRPr>
          </a:p>
        </p:txBody>
      </p:sp>
      <p:sp>
        <p:nvSpPr>
          <p:cNvPr id="1647622" name="Rectangle 6">
            <a:extLst>
              <a:ext uri="{FF2B5EF4-FFF2-40B4-BE49-F238E27FC236}">
                <a16:creationId xmlns:a16="http://schemas.microsoft.com/office/drawing/2014/main" id="{9FFD7477-A2D4-4BCE-870F-00C2A01D2291}"/>
              </a:ext>
            </a:extLst>
          </p:cNvPr>
          <p:cNvSpPr>
            <a:spLocks noChangeArrowheads="1"/>
          </p:cNvSpPr>
          <p:nvPr/>
        </p:nvSpPr>
        <p:spPr bwMode="auto">
          <a:xfrm>
            <a:off x="604838" y="1006475"/>
            <a:ext cx="8277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it-IT" altLang="it-IT" sz="3200" b="1" i="1">
                <a:solidFill>
                  <a:srgbClr val="FFFF00"/>
                </a:solidFill>
                <a:effectLst>
                  <a:outerShdw blurRad="38100" dist="38100" dir="2700000" algn="tl">
                    <a:srgbClr val="000000"/>
                  </a:outerShdw>
                </a:effectLst>
                <a:latin typeface="Tempus Sans ITC" panose="04020404030D07020202" pitchFamily="82" charset="0"/>
              </a:rPr>
              <a:t>Complicanze precoci o in fase di impianto</a:t>
            </a:r>
          </a:p>
        </p:txBody>
      </p:sp>
    </p:spTree>
  </p:cSld>
  <p:clrMapOvr>
    <a:masterClrMapping/>
  </p:clrMapOvr>
  <p:transition/>
</p:sld>
</file>

<file path=ppt/theme/theme1.xml><?xml version="1.0" encoding="utf-8"?>
<a:theme xmlns:a="http://schemas.openxmlformats.org/drawingml/2006/main" name="GDT PPT Template3">
  <a:themeElements>
    <a:clrScheme name="GDT PPT Template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DT PPT Template3">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GDT PPT Template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DT PPT Template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DT PPT Template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DT PPT Template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DT PPT Templa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DT PPT Templa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DT PPT Templa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DT PPT Template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GDT PPT Template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3.xml><?xml version="1.0" encoding="utf-8"?>
<a:themeOverride xmlns:a="http://schemas.openxmlformats.org/drawingml/2006/main">
  <a:clrScheme name="GDT PPT Template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4.xml><?xml version="1.0" encoding="utf-8"?>
<a:themeOverride xmlns:a="http://schemas.openxmlformats.org/drawingml/2006/main">
  <a:clrScheme name="GDT PPT Template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5.xml><?xml version="1.0" encoding="utf-8"?>
<a:themeOverride xmlns:a="http://schemas.openxmlformats.org/drawingml/2006/main">
  <a:clrScheme name="GDT PPT Template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6.xml><?xml version="1.0" encoding="utf-8"?>
<a:themeOverride xmlns:a="http://schemas.openxmlformats.org/drawingml/2006/main">
  <a:clrScheme name="GDT PPT Template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7.xml><?xml version="1.0" encoding="utf-8"?>
<a:themeOverride xmlns:a="http://schemas.openxmlformats.org/drawingml/2006/main">
  <a:clrScheme name="GDT PPT Template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Office\Templates\GDT PPT Template3.pot</Template>
  <TotalTime>11713</TotalTime>
  <Words>8105</Words>
  <Application>Microsoft Office PowerPoint</Application>
  <PresentationFormat>Presentazione su schermo (4:3)</PresentationFormat>
  <Paragraphs>1371</Paragraphs>
  <Slides>112</Slides>
  <Notes>78</Notes>
  <HiddenSlides>0</HiddenSlides>
  <MMClips>24</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11</vt:i4>
      </vt:variant>
      <vt:variant>
        <vt:lpstr>Titoli diapositive</vt:lpstr>
      </vt:variant>
      <vt:variant>
        <vt:i4>112</vt:i4>
      </vt:variant>
    </vt:vector>
  </HeadingPairs>
  <TitlesOfParts>
    <vt:vector size="134" baseType="lpstr">
      <vt:lpstr>Arial</vt:lpstr>
      <vt:lpstr>Comic Sans MS</vt:lpstr>
      <vt:lpstr>Futura</vt:lpstr>
      <vt:lpstr>Helvetica</vt:lpstr>
      <vt:lpstr>ScalaSans Lining</vt:lpstr>
      <vt:lpstr>Tahoma</vt:lpstr>
      <vt:lpstr>Tempus Sans ITC</vt:lpstr>
      <vt:lpstr>Times</vt:lpstr>
      <vt:lpstr>Times New Roman</vt:lpstr>
      <vt:lpstr>Wingdings</vt:lpstr>
      <vt:lpstr>GDT PPT Template3</vt:lpstr>
      <vt:lpstr>Document</vt:lpstr>
      <vt:lpstr>Chart</vt:lpstr>
      <vt:lpstr>Immagine bitmap</vt:lpstr>
      <vt:lpstr>Fotografia Photo Editor</vt:lpstr>
      <vt:lpstr>Slide</vt:lpstr>
      <vt:lpstr>PHOTO-PAINT Image</vt:lpstr>
      <vt:lpstr>Documento</vt:lpstr>
      <vt:lpstr>CorelDRAW</vt:lpstr>
      <vt:lpstr>Photo Editor Photo</vt:lpstr>
      <vt:lpstr>CorelDRAW!</vt:lpstr>
      <vt:lpstr>PHOTOPAINT!</vt:lpstr>
      <vt:lpstr>Presentazione standard di PowerPoint</vt:lpstr>
      <vt:lpstr>Presentazione standard di PowerPoint</vt:lpstr>
      <vt:lpstr>Risultati: Frazione volumetrica del collagene  </vt:lpstr>
      <vt:lpstr>Risultati:TNF-</vt:lpstr>
      <vt:lpstr>Risultati: Indice Apoptotico</vt:lpstr>
      <vt:lpstr>Risultati: Diametro cardiomiocitario</vt:lpstr>
      <vt:lpstr>Presentazione standard di PowerPoint</vt:lpstr>
      <vt:lpstr>Evoluzione delle linee guida internazionali</vt:lpstr>
      <vt:lpstr>Evoluzione delle linee guida internazionali</vt:lpstr>
      <vt:lpstr>Evoluzione delle linee guida internazionali</vt:lpstr>
      <vt:lpstr>ESC updated guidelines for HF treatment</vt:lpstr>
      <vt:lpstr>Presentazione standard di PowerPoint</vt:lpstr>
      <vt:lpstr>Heart Failure Definition (HF)</vt:lpstr>
      <vt:lpstr>Epidemiology of CHF in the US</vt:lpstr>
      <vt:lpstr>Epidemiology of CHF in the US</vt:lpstr>
      <vt:lpstr>Physiologic mechanisms leading to markers for severity</vt:lpstr>
      <vt:lpstr>Presentazione standard di PowerPoint</vt:lpstr>
      <vt:lpstr>Goals for Treating Heart Failure</vt:lpstr>
      <vt:lpstr>Summary</vt:lpstr>
      <vt:lpstr>Epidemiology of CHF in the US</vt:lpstr>
      <vt:lpstr>Heart Failure Therapy Timeline</vt:lpstr>
      <vt:lpstr>History of studies for cardiac resynchronization</vt:lpstr>
      <vt:lpstr>Cardiac Resynchronization Studies Timeline</vt:lpstr>
      <vt:lpstr>Goals for Treating Heart Failure</vt:lpstr>
      <vt:lpstr>Mechanism of hemodinamic improvement by DDD pacing for severe LV dysfunction. An acute doppler and catheterization hemodynamic study. Nishimura et al. JACC 1995</vt:lpstr>
      <vt:lpstr>Heart Failure Statistics</vt:lpstr>
      <vt:lpstr>Heart Failure: Prevalence</vt:lpstr>
      <vt:lpstr>Heart Failure: Incidence</vt:lpstr>
      <vt:lpstr>Epidemiology: practical questions </vt:lpstr>
      <vt:lpstr>Epidemiology</vt:lpstr>
      <vt:lpstr>Ventricular Dysynchrony</vt:lpstr>
      <vt:lpstr>Prevalence of BBB in the General HF Population</vt:lpstr>
      <vt:lpstr>Prevalence of BBB in the General HF Population</vt:lpstr>
      <vt:lpstr>QRS Duration: Proportional Mortality Increase</vt:lpstr>
      <vt:lpstr>QRS Duration: Proportional Mortality Increase</vt:lpstr>
      <vt:lpstr>Graded Increase in Mortality with Widening QRS Duration</vt:lpstr>
      <vt:lpstr>Hemodynamic Consequences of Ventricular Dysynchrony</vt:lpstr>
      <vt:lpstr>Electromechanical Decoupling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Abnormal Local Wall Motion &amp; Strain</vt:lpstr>
      <vt:lpstr>Presentazione standard di PowerPoint</vt:lpstr>
      <vt:lpstr>Obbiettivi della CRT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Riepilogando : ….</vt:lpstr>
      <vt:lpstr>Presentazione standard di PowerPoint</vt:lpstr>
      <vt:lpstr>Candidates to Cardiac Resynchronization Therapy</vt:lpstr>
      <vt:lpstr>CRT Randomized Trials’ Cumulative Enrollment</vt:lpstr>
      <vt:lpstr>Presentazione standard di PowerPoint</vt:lpstr>
      <vt:lpstr>CRT Improves Quality of Life and NYHA Functional Class</vt:lpstr>
      <vt:lpstr>CRT Improves Exercise Capacity</vt:lpstr>
      <vt:lpstr>CRT Effect on LV Size and Function</vt:lpstr>
      <vt:lpstr>Improved Cardiac Function  Without Oxidative Stress</vt:lpstr>
      <vt:lpstr>Presentazione standard di PowerPoint</vt:lpstr>
      <vt:lpstr>Presentazione standard di PowerPoint</vt:lpstr>
      <vt:lpstr>    COMPANION: Comparison of medical  therapy,                                               pacing    and   def ibrillation    in  heart failure</vt:lpstr>
      <vt:lpstr>Mortality/Morbidity Comparison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Optimal Pacing Site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System parts</vt:lpstr>
      <vt:lpstr>Presentazione standard di PowerPoint</vt:lpstr>
      <vt:lpstr>Presentazione standard di PowerPoint</vt:lpstr>
      <vt:lpstr>Difficoltà di approccio al ventricolo sin:  cause di insuccesso in fase di impianto</vt:lpstr>
      <vt:lpstr>Difficoltà di approccio al ventricolo sin:  </vt:lpstr>
      <vt:lpstr>Early and Late Complications</vt:lpstr>
      <vt:lpstr>Presentazione standard di PowerPoint</vt:lpstr>
      <vt:lpstr>Presentazione standard di PowerPoint</vt:lpstr>
      <vt:lpstr>Clinical Indications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Guidant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Barbara Gaynor</dc:creator>
  <cp:lastModifiedBy>salvatore d’ascia</cp:lastModifiedBy>
  <cp:revision>536</cp:revision>
  <cp:lastPrinted>2000-02-23T15:41:18Z</cp:lastPrinted>
  <dcterms:created xsi:type="dcterms:W3CDTF">2000-02-15T21:08:14Z</dcterms:created>
  <dcterms:modified xsi:type="dcterms:W3CDTF">2019-04-13T17:16:33Z</dcterms:modified>
</cp:coreProperties>
</file>