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onstantia" panose="02030602050306030303"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onstantia" panose="02030602050306030303"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onstantia" panose="02030602050306030303"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onstantia" panose="02030602050306030303"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onstantia" panose="02030602050306030303" pitchFamily="18" charset="0"/>
        <a:ea typeface="SimSun" panose="02010600030101010101" pitchFamily="2" charset="-122"/>
        <a:cs typeface="+mn-cs"/>
      </a:defRPr>
    </a:lvl5pPr>
    <a:lvl6pPr marL="2286000" algn="l" defTabSz="914400" rtl="0" eaLnBrk="1" latinLnBrk="0" hangingPunct="1">
      <a:defRPr kern="1200">
        <a:solidFill>
          <a:schemeClr val="bg1"/>
        </a:solidFill>
        <a:latin typeface="Constantia" panose="02030602050306030303" pitchFamily="18" charset="0"/>
        <a:ea typeface="SimSun" panose="02010600030101010101" pitchFamily="2" charset="-122"/>
        <a:cs typeface="+mn-cs"/>
      </a:defRPr>
    </a:lvl6pPr>
    <a:lvl7pPr marL="2743200" algn="l" defTabSz="914400" rtl="0" eaLnBrk="1" latinLnBrk="0" hangingPunct="1">
      <a:defRPr kern="1200">
        <a:solidFill>
          <a:schemeClr val="bg1"/>
        </a:solidFill>
        <a:latin typeface="Constantia" panose="02030602050306030303" pitchFamily="18" charset="0"/>
        <a:ea typeface="SimSun" panose="02010600030101010101" pitchFamily="2" charset="-122"/>
        <a:cs typeface="+mn-cs"/>
      </a:defRPr>
    </a:lvl7pPr>
    <a:lvl8pPr marL="3200400" algn="l" defTabSz="914400" rtl="0" eaLnBrk="1" latinLnBrk="0" hangingPunct="1">
      <a:defRPr kern="1200">
        <a:solidFill>
          <a:schemeClr val="bg1"/>
        </a:solidFill>
        <a:latin typeface="Constantia" panose="02030602050306030303" pitchFamily="18" charset="0"/>
        <a:ea typeface="SimSun" panose="02010600030101010101" pitchFamily="2" charset="-122"/>
        <a:cs typeface="+mn-cs"/>
      </a:defRPr>
    </a:lvl8pPr>
    <a:lvl9pPr marL="3657600" algn="l" defTabSz="914400" rtl="0" eaLnBrk="1" latinLnBrk="0" hangingPunct="1">
      <a:defRPr kern="1200">
        <a:solidFill>
          <a:schemeClr val="bg1"/>
        </a:solidFill>
        <a:latin typeface="Constantia" panose="02030602050306030303"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21D545B7-8156-45F2-83C5-C80E33B6D25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a:extLst>
              <a:ext uri="{FF2B5EF4-FFF2-40B4-BE49-F238E27FC236}">
                <a16:creationId xmlns:a16="http://schemas.microsoft.com/office/drawing/2014/main" id="{A6FD0D2D-A670-4F00-BCD5-C31C7F4F06C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a:extLst>
              <a:ext uri="{FF2B5EF4-FFF2-40B4-BE49-F238E27FC236}">
                <a16:creationId xmlns:a16="http://schemas.microsoft.com/office/drawing/2014/main" id="{C4883C68-847C-4431-9883-4041F503F8B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a:extLst>
              <a:ext uri="{FF2B5EF4-FFF2-40B4-BE49-F238E27FC236}">
                <a16:creationId xmlns:a16="http://schemas.microsoft.com/office/drawing/2014/main" id="{4A450440-342E-4FED-8460-451697F7F3B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a:extLst>
              <a:ext uri="{FF2B5EF4-FFF2-40B4-BE49-F238E27FC236}">
                <a16:creationId xmlns:a16="http://schemas.microsoft.com/office/drawing/2014/main" id="{7530671E-54C2-41DF-B760-3F7075C0231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AutoShape 6">
            <a:extLst>
              <a:ext uri="{FF2B5EF4-FFF2-40B4-BE49-F238E27FC236}">
                <a16:creationId xmlns:a16="http://schemas.microsoft.com/office/drawing/2014/main" id="{59687D10-C6C9-4BF0-A01B-EE91BBB0857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AutoShape 7">
            <a:extLst>
              <a:ext uri="{FF2B5EF4-FFF2-40B4-BE49-F238E27FC236}">
                <a16:creationId xmlns:a16="http://schemas.microsoft.com/office/drawing/2014/main" id="{07287E89-2F9C-4D6F-AAD9-F908FDF3303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0" name="AutoShape 8">
            <a:extLst>
              <a:ext uri="{FF2B5EF4-FFF2-40B4-BE49-F238E27FC236}">
                <a16:creationId xmlns:a16="http://schemas.microsoft.com/office/drawing/2014/main" id="{151AC555-9D9C-4825-A132-A514D3BABFE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1" name="Text Box 9">
            <a:extLst>
              <a:ext uri="{FF2B5EF4-FFF2-40B4-BE49-F238E27FC236}">
                <a16:creationId xmlns:a16="http://schemas.microsoft.com/office/drawing/2014/main" id="{A9225357-CAC7-4DE3-97A2-0D74D6859DC5}"/>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2" name="Rectangle 10">
            <a:extLst>
              <a:ext uri="{FF2B5EF4-FFF2-40B4-BE49-F238E27FC236}">
                <a16:creationId xmlns:a16="http://schemas.microsoft.com/office/drawing/2014/main" id="{6C8990C8-46F5-4880-B292-E7220E946580}"/>
              </a:ext>
            </a:extLst>
          </p:cNvPr>
          <p:cNvSpPr>
            <a:spLocks noGrp="1" noChangeArrowheads="1"/>
          </p:cNvSpPr>
          <p:nvPr>
            <p:ph type="dt"/>
          </p:nvPr>
        </p:nvSpPr>
        <p:spPr bwMode="auto">
          <a:xfrm>
            <a:off x="3884613" y="0"/>
            <a:ext cx="295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cs typeface="Arial Unicode MS" charset="0"/>
              </a:defRPr>
            </a:lvl1pPr>
          </a:lstStyle>
          <a:p>
            <a:endParaRPr lang="it-IT" altLang="it-IT"/>
          </a:p>
        </p:txBody>
      </p:sp>
      <p:sp>
        <p:nvSpPr>
          <p:cNvPr id="3083" name="Rectangle 11">
            <a:extLst>
              <a:ext uri="{FF2B5EF4-FFF2-40B4-BE49-F238E27FC236}">
                <a16:creationId xmlns:a16="http://schemas.microsoft.com/office/drawing/2014/main" id="{B0BAB681-01F9-48E9-BA8F-8E9883211AAF}"/>
              </a:ext>
            </a:extLst>
          </p:cNvPr>
          <p:cNvSpPr>
            <a:spLocks noGrp="1" noRot="1" noChangeAspect="1" noChangeArrowheads="1"/>
          </p:cNvSpPr>
          <p:nvPr>
            <p:ph type="sldImg"/>
          </p:nvPr>
        </p:nvSpPr>
        <p:spPr bwMode="auto">
          <a:xfrm>
            <a:off x="1143000" y="685800"/>
            <a:ext cx="4559300" cy="34163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4" name="Rectangle 12">
            <a:extLst>
              <a:ext uri="{FF2B5EF4-FFF2-40B4-BE49-F238E27FC236}">
                <a16:creationId xmlns:a16="http://schemas.microsoft.com/office/drawing/2014/main" id="{ED5E5CA7-CFF1-4D7D-95E0-47FAB2AF1E2C}"/>
              </a:ext>
            </a:extLst>
          </p:cNvPr>
          <p:cNvSpPr>
            <a:spLocks noGrp="1" noChangeArrowheads="1"/>
          </p:cNvSpPr>
          <p:nvPr>
            <p:ph type="body"/>
          </p:nvPr>
        </p:nvSpPr>
        <p:spPr bwMode="auto">
          <a:xfrm>
            <a:off x="685800" y="4343400"/>
            <a:ext cx="5473700"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5" name="Text Box 13">
            <a:extLst>
              <a:ext uri="{FF2B5EF4-FFF2-40B4-BE49-F238E27FC236}">
                <a16:creationId xmlns:a16="http://schemas.microsoft.com/office/drawing/2014/main" id="{4B926613-D81F-46D1-8FD4-999608E59382}"/>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6" name="Rectangle 14">
            <a:extLst>
              <a:ext uri="{FF2B5EF4-FFF2-40B4-BE49-F238E27FC236}">
                <a16:creationId xmlns:a16="http://schemas.microsoft.com/office/drawing/2014/main" id="{0658B099-8742-45F9-86A8-FD1D00479503}"/>
              </a:ext>
            </a:extLst>
          </p:cNvPr>
          <p:cNvSpPr>
            <a:spLocks noGrp="1" noChangeArrowheads="1"/>
          </p:cNvSpPr>
          <p:nvPr>
            <p:ph type="sldNum"/>
          </p:nvPr>
        </p:nvSpPr>
        <p:spPr bwMode="auto">
          <a:xfrm>
            <a:off x="3884613" y="8685213"/>
            <a:ext cx="295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cs typeface="Arial Unicode MS" charset="0"/>
              </a:defRPr>
            </a:lvl1pPr>
          </a:lstStyle>
          <a:p>
            <a:fld id="{B6DA6F25-754B-475E-809E-5CB28DDC2AFE}"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9D40412C-D395-4C15-A3CC-3A85C6FE632D}"/>
              </a:ext>
            </a:extLst>
          </p:cNvPr>
          <p:cNvSpPr>
            <a:spLocks noGrp="1" noChangeArrowheads="1"/>
          </p:cNvSpPr>
          <p:nvPr>
            <p:ph type="sldNum"/>
          </p:nvPr>
        </p:nvSpPr>
        <p:spPr>
          <a:ln/>
        </p:spPr>
        <p:txBody>
          <a:bodyPr/>
          <a:lstStyle/>
          <a:p>
            <a:fld id="{C04134F5-D89A-4124-82F8-84045FE32D19}" type="slidenum">
              <a:rPr lang="it-IT" altLang="it-IT"/>
              <a:pPr/>
              <a:t>1</a:t>
            </a:fld>
            <a:endParaRPr lang="it-IT" altLang="it-IT"/>
          </a:p>
        </p:txBody>
      </p:sp>
      <p:sp>
        <p:nvSpPr>
          <p:cNvPr id="36865" name="Text Box 1">
            <a:extLst>
              <a:ext uri="{FF2B5EF4-FFF2-40B4-BE49-F238E27FC236}">
                <a16:creationId xmlns:a16="http://schemas.microsoft.com/office/drawing/2014/main" id="{C5C03927-C8F4-4139-B61A-F53724F7FE9F}"/>
              </a:ext>
            </a:extLst>
          </p:cNvPr>
          <p:cNvSpPr txBox="1">
            <a:spLocks noChangeArrowheads="1"/>
          </p:cNvSpPr>
          <p:nvPr/>
        </p:nvSpPr>
        <p:spPr bwMode="auto">
          <a:xfrm>
            <a:off x="909638" y="744538"/>
            <a:ext cx="4964112" cy="37226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866" name="Rectangle 2">
            <a:extLst>
              <a:ext uri="{FF2B5EF4-FFF2-40B4-BE49-F238E27FC236}">
                <a16:creationId xmlns:a16="http://schemas.microsoft.com/office/drawing/2014/main" id="{C37C3EED-988E-4AB7-ADD9-515447B57F5E}"/>
              </a:ext>
            </a:extLst>
          </p:cNvPr>
          <p:cNvSpPr txBox="1">
            <a:spLocks noGrp="1" noChangeArrowheads="1"/>
          </p:cNvSpPr>
          <p:nvPr>
            <p:ph type="body"/>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02FF5E00-88E6-49BF-B3C7-2311941A8527}"/>
              </a:ext>
            </a:extLst>
          </p:cNvPr>
          <p:cNvSpPr>
            <a:spLocks noGrp="1" noChangeArrowheads="1"/>
          </p:cNvSpPr>
          <p:nvPr>
            <p:ph type="sldNum"/>
          </p:nvPr>
        </p:nvSpPr>
        <p:spPr>
          <a:ln/>
        </p:spPr>
        <p:txBody>
          <a:bodyPr/>
          <a:lstStyle/>
          <a:p>
            <a:fld id="{E180AD98-4CF8-42E7-8F20-41DF738ABD32}" type="slidenum">
              <a:rPr lang="it-IT" altLang="it-IT"/>
              <a:pPr/>
              <a:t>10</a:t>
            </a:fld>
            <a:endParaRPr lang="it-IT" altLang="it-IT"/>
          </a:p>
        </p:txBody>
      </p:sp>
      <p:sp>
        <p:nvSpPr>
          <p:cNvPr id="46081" name="Rectangle 1">
            <a:extLst>
              <a:ext uri="{FF2B5EF4-FFF2-40B4-BE49-F238E27FC236}">
                <a16:creationId xmlns:a16="http://schemas.microsoft.com/office/drawing/2014/main" id="{9416AEAB-7A54-4B08-904A-AA8AB0E9905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a:extLst>
              <a:ext uri="{FF2B5EF4-FFF2-40B4-BE49-F238E27FC236}">
                <a16:creationId xmlns:a16="http://schemas.microsoft.com/office/drawing/2014/main" id="{907E8C57-8B77-4C65-B5C8-62774641BEFE}"/>
              </a:ext>
            </a:extLst>
          </p:cNvPr>
          <p:cNvSpPr txBox="1">
            <a:spLocks noGrp="1" noChangeArrowheads="1"/>
          </p:cNvSpPr>
          <p:nvPr>
            <p:ph type="body" idx="1"/>
          </p:nvPr>
        </p:nvSpPr>
        <p:spPr bwMode="auto">
          <a:xfrm>
            <a:off x="633413" y="4319588"/>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society underlin 14 scenarios. Disease what can investigated by rmi or hoter tecniques like arvd or atrial fibrillation are are in second b or 3 class if reccomandation. And the new onset heart failure won the forst class of reccomandation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0FA85FFF-2CB5-49B9-8596-AD27D63C3ED2}"/>
              </a:ext>
            </a:extLst>
          </p:cNvPr>
          <p:cNvSpPr>
            <a:spLocks noGrp="1" noChangeArrowheads="1"/>
          </p:cNvSpPr>
          <p:nvPr>
            <p:ph type="sldNum"/>
          </p:nvPr>
        </p:nvSpPr>
        <p:spPr>
          <a:ln/>
        </p:spPr>
        <p:txBody>
          <a:bodyPr/>
          <a:lstStyle/>
          <a:p>
            <a:fld id="{F20570A0-0E5B-4F0B-B464-2FAA6F44F239}" type="slidenum">
              <a:rPr lang="it-IT" altLang="it-IT"/>
              <a:pPr/>
              <a:t>11</a:t>
            </a:fld>
            <a:endParaRPr lang="it-IT" altLang="it-IT"/>
          </a:p>
        </p:txBody>
      </p:sp>
      <p:sp>
        <p:nvSpPr>
          <p:cNvPr id="47105" name="Rectangle 1">
            <a:extLst>
              <a:ext uri="{FF2B5EF4-FFF2-40B4-BE49-F238E27FC236}">
                <a16:creationId xmlns:a16="http://schemas.microsoft.com/office/drawing/2014/main" id="{C2D95CB1-F27D-4514-AF48-025F1674638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E53F5B13-5B30-4BAB-86BC-F633DDD4E3CE}"/>
              </a:ext>
            </a:extLst>
          </p:cNvPr>
          <p:cNvSpPr txBox="1">
            <a:spLocks noGrp="1" noChangeArrowheads="1"/>
          </p:cNvSpPr>
          <p:nvPr>
            <p:ph type="body" idx="1"/>
          </p:nvPr>
        </p:nvSpPr>
        <p:spPr bwMode="auto">
          <a:xfrm>
            <a:off x="633413" y="4319588"/>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IN THE UNEXPAINED HEART FAILURE IN CILDREN LIKE ADULT WE WHEITH PRINCIPALLY THIS PARAMETERS: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latin typeface="Calibri" panose="020F050202020403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TIME OF THE ONSET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LIFE COMPROMISSION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LEFT VENTRICULAR SIZE ABND DILATATION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ARRHITMIAS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AND, SURE, THE FAILURE OF USUAL CARE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61DC21AB-0875-4509-9251-6133F4B273DA}"/>
              </a:ext>
            </a:extLst>
          </p:cNvPr>
          <p:cNvSpPr>
            <a:spLocks noGrp="1" noChangeArrowheads="1"/>
          </p:cNvSpPr>
          <p:nvPr>
            <p:ph type="sldNum"/>
          </p:nvPr>
        </p:nvSpPr>
        <p:spPr>
          <a:ln/>
        </p:spPr>
        <p:txBody>
          <a:bodyPr/>
          <a:lstStyle/>
          <a:p>
            <a:fld id="{61757B1F-AA56-412D-8135-3B3A75745F43}" type="slidenum">
              <a:rPr lang="it-IT" altLang="it-IT"/>
              <a:pPr/>
              <a:t>12</a:t>
            </a:fld>
            <a:endParaRPr lang="it-IT" altLang="it-IT"/>
          </a:p>
        </p:txBody>
      </p:sp>
      <p:sp>
        <p:nvSpPr>
          <p:cNvPr id="48129" name="Rectangle 1">
            <a:extLst>
              <a:ext uri="{FF2B5EF4-FFF2-40B4-BE49-F238E27FC236}">
                <a16:creationId xmlns:a16="http://schemas.microsoft.com/office/drawing/2014/main" id="{341B04AB-E05C-4694-973E-702FFCF6F0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F56E9661-5025-4B6B-B745-687CE77D964A}"/>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296FCAB2-B9AA-44DA-A746-8369BA48FF3A}"/>
              </a:ext>
            </a:extLst>
          </p:cNvPr>
          <p:cNvSpPr>
            <a:spLocks noGrp="1" noChangeArrowheads="1"/>
          </p:cNvSpPr>
          <p:nvPr>
            <p:ph type="sldNum"/>
          </p:nvPr>
        </p:nvSpPr>
        <p:spPr>
          <a:ln/>
        </p:spPr>
        <p:txBody>
          <a:bodyPr/>
          <a:lstStyle/>
          <a:p>
            <a:fld id="{06469C64-9014-4830-8C59-75AB68A2C1A1}" type="slidenum">
              <a:rPr lang="it-IT" altLang="it-IT"/>
              <a:pPr/>
              <a:t>13</a:t>
            </a:fld>
            <a:endParaRPr lang="it-IT" altLang="it-IT"/>
          </a:p>
        </p:txBody>
      </p:sp>
      <p:sp>
        <p:nvSpPr>
          <p:cNvPr id="49153" name="Rectangle 1">
            <a:extLst>
              <a:ext uri="{FF2B5EF4-FFF2-40B4-BE49-F238E27FC236}">
                <a16:creationId xmlns:a16="http://schemas.microsoft.com/office/drawing/2014/main" id="{E25F383B-B3E1-4ADB-B187-C24DC3D7C5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F775169D-3304-4C24-AE56-642FA5E778F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To the rigth ventricol italian oerator prefer the femoral access, to the left ventricol usually aree used the femoral artery. Transeptal acces is not indicated in the giudelines but  personally i use tbhis tecnique  because i have a big experience in this apporoach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949E72E7-0883-4F02-B01D-C7DCB7FEC368}"/>
              </a:ext>
            </a:extLst>
          </p:cNvPr>
          <p:cNvSpPr>
            <a:spLocks noGrp="1" noChangeArrowheads="1"/>
          </p:cNvSpPr>
          <p:nvPr>
            <p:ph type="sldNum"/>
          </p:nvPr>
        </p:nvSpPr>
        <p:spPr>
          <a:ln/>
        </p:spPr>
        <p:txBody>
          <a:bodyPr/>
          <a:lstStyle/>
          <a:p>
            <a:fld id="{E5072E32-2D97-4400-87DF-8DDCD9E68C53}" type="slidenum">
              <a:rPr lang="it-IT" altLang="it-IT"/>
              <a:pPr/>
              <a:t>14</a:t>
            </a:fld>
            <a:endParaRPr lang="it-IT" altLang="it-IT"/>
          </a:p>
        </p:txBody>
      </p:sp>
      <p:sp>
        <p:nvSpPr>
          <p:cNvPr id="50177" name="Rectangle 1">
            <a:extLst>
              <a:ext uri="{FF2B5EF4-FFF2-40B4-BE49-F238E27FC236}">
                <a16:creationId xmlns:a16="http://schemas.microsoft.com/office/drawing/2014/main" id="{D8BE8F1A-DA3E-43CC-849A-7A94BA74E3B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a:extLst>
              <a:ext uri="{FF2B5EF4-FFF2-40B4-BE49-F238E27FC236}">
                <a16:creationId xmlns:a16="http://schemas.microsoft.com/office/drawing/2014/main" id="{ED8818E1-2C6C-4267-9B1B-22506AB474E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To the rigth ventricol italian oerator prefer the femoral access, to the left ventricol usually aree used the femoral artery. Transeptal acces is not indicated in the giudelines but  personally i use tbhis tecnique  because i have a big experience in this apporoach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111C2876-9211-49FA-8966-DDD688D48B30}"/>
              </a:ext>
            </a:extLst>
          </p:cNvPr>
          <p:cNvSpPr>
            <a:spLocks noGrp="1" noChangeArrowheads="1"/>
          </p:cNvSpPr>
          <p:nvPr>
            <p:ph type="sldNum"/>
          </p:nvPr>
        </p:nvSpPr>
        <p:spPr>
          <a:ln/>
        </p:spPr>
        <p:txBody>
          <a:bodyPr/>
          <a:lstStyle/>
          <a:p>
            <a:fld id="{CE19EBF2-8823-4894-96AD-77978200DF07}" type="slidenum">
              <a:rPr lang="it-IT" altLang="it-IT"/>
              <a:pPr/>
              <a:t>15</a:t>
            </a:fld>
            <a:endParaRPr lang="it-IT" altLang="it-IT"/>
          </a:p>
        </p:txBody>
      </p:sp>
      <p:sp>
        <p:nvSpPr>
          <p:cNvPr id="51201" name="Rectangle 1">
            <a:extLst>
              <a:ext uri="{FF2B5EF4-FFF2-40B4-BE49-F238E27FC236}">
                <a16:creationId xmlns:a16="http://schemas.microsoft.com/office/drawing/2014/main" id="{188ADF6B-C027-40B8-B5B9-BB8AA93E353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21A64E55-0948-4E1D-BA7F-12985A2C97E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To the rigth ventricol italian oerator prefer the femoral access, to the left ventricol usually aree used the femoral artery. Transeptal acces is not indicated in the giudelines but  personally i use tbhis tecnique  because i have a big experience in this apporoach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09F44B60-0180-42FA-97EF-0F9201EE8C84}"/>
              </a:ext>
            </a:extLst>
          </p:cNvPr>
          <p:cNvSpPr>
            <a:spLocks noGrp="1" noChangeArrowheads="1"/>
          </p:cNvSpPr>
          <p:nvPr>
            <p:ph type="sldNum"/>
          </p:nvPr>
        </p:nvSpPr>
        <p:spPr>
          <a:ln/>
        </p:spPr>
        <p:txBody>
          <a:bodyPr/>
          <a:lstStyle/>
          <a:p>
            <a:fld id="{1EB9F09D-997D-429A-89B4-E84F68EDBF6B}" type="slidenum">
              <a:rPr lang="it-IT" altLang="it-IT"/>
              <a:pPr/>
              <a:t>16</a:t>
            </a:fld>
            <a:endParaRPr lang="it-IT" altLang="it-IT"/>
          </a:p>
        </p:txBody>
      </p:sp>
      <p:sp>
        <p:nvSpPr>
          <p:cNvPr id="52225" name="Rectangle 1">
            <a:extLst>
              <a:ext uri="{FF2B5EF4-FFF2-40B4-BE49-F238E27FC236}">
                <a16:creationId xmlns:a16="http://schemas.microsoft.com/office/drawing/2014/main" id="{3FDF746D-A6B4-4BC7-B460-9FEE5F7CCB4D}"/>
              </a:ext>
            </a:extLst>
          </p:cNvPr>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EA5E38AD-3AEE-456D-B66C-A25D072FC502}"/>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FFDAACF6-EEC4-4877-ADF6-8B34A4BF6261}"/>
              </a:ext>
            </a:extLst>
          </p:cNvPr>
          <p:cNvSpPr>
            <a:spLocks noGrp="1" noChangeArrowheads="1"/>
          </p:cNvSpPr>
          <p:nvPr>
            <p:ph type="sldNum"/>
          </p:nvPr>
        </p:nvSpPr>
        <p:spPr>
          <a:ln/>
        </p:spPr>
        <p:txBody>
          <a:bodyPr/>
          <a:lstStyle/>
          <a:p>
            <a:fld id="{3EFC4070-CF19-4BCB-947E-9733AAAC3277}" type="slidenum">
              <a:rPr lang="it-IT" altLang="it-IT"/>
              <a:pPr/>
              <a:t>17</a:t>
            </a:fld>
            <a:endParaRPr lang="it-IT" altLang="it-IT"/>
          </a:p>
        </p:txBody>
      </p:sp>
      <p:sp>
        <p:nvSpPr>
          <p:cNvPr id="53249" name="Rectangle 1">
            <a:extLst>
              <a:ext uri="{FF2B5EF4-FFF2-40B4-BE49-F238E27FC236}">
                <a16:creationId xmlns:a16="http://schemas.microsoft.com/office/drawing/2014/main" id="{305CC0B3-A519-4849-A260-52E070BC23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E5FA6BBE-0387-4ABB-A463-8A41BD4E67DE}"/>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B98D438-1D2D-4B96-8E24-55B7BB573F4F}"/>
              </a:ext>
            </a:extLst>
          </p:cNvPr>
          <p:cNvSpPr>
            <a:spLocks noGrp="1" noChangeArrowheads="1"/>
          </p:cNvSpPr>
          <p:nvPr>
            <p:ph type="sldNum"/>
          </p:nvPr>
        </p:nvSpPr>
        <p:spPr>
          <a:ln/>
        </p:spPr>
        <p:txBody>
          <a:bodyPr/>
          <a:lstStyle/>
          <a:p>
            <a:fld id="{BB9EBD22-5F12-49F3-AF75-69DEA8D80601}" type="slidenum">
              <a:rPr lang="it-IT" altLang="it-IT"/>
              <a:pPr/>
              <a:t>18</a:t>
            </a:fld>
            <a:endParaRPr lang="it-IT" altLang="it-IT"/>
          </a:p>
        </p:txBody>
      </p:sp>
      <p:sp>
        <p:nvSpPr>
          <p:cNvPr id="54273" name="Rectangle 1">
            <a:extLst>
              <a:ext uri="{FF2B5EF4-FFF2-40B4-BE49-F238E27FC236}">
                <a16:creationId xmlns:a16="http://schemas.microsoft.com/office/drawing/2014/main" id="{5033DF39-75F9-4BF9-92DE-9FD945E79E3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12EA3C0B-31AE-485E-AC13-10ED6657D66B}"/>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D27AD3AD-BA34-457C-B8CA-0EC07D3DDD4A}"/>
              </a:ext>
            </a:extLst>
          </p:cNvPr>
          <p:cNvSpPr>
            <a:spLocks noGrp="1" noChangeArrowheads="1"/>
          </p:cNvSpPr>
          <p:nvPr>
            <p:ph type="sldNum"/>
          </p:nvPr>
        </p:nvSpPr>
        <p:spPr>
          <a:ln/>
        </p:spPr>
        <p:txBody>
          <a:bodyPr/>
          <a:lstStyle/>
          <a:p>
            <a:fld id="{A9E49E53-77A7-481C-A87C-512BDBEDDFCD}" type="slidenum">
              <a:rPr lang="it-IT" altLang="it-IT"/>
              <a:pPr/>
              <a:t>19</a:t>
            </a:fld>
            <a:endParaRPr lang="it-IT" altLang="it-IT"/>
          </a:p>
        </p:txBody>
      </p:sp>
      <p:sp>
        <p:nvSpPr>
          <p:cNvPr id="55297" name="Rectangle 1">
            <a:extLst>
              <a:ext uri="{FF2B5EF4-FFF2-40B4-BE49-F238E27FC236}">
                <a16:creationId xmlns:a16="http://schemas.microsoft.com/office/drawing/2014/main" id="{62AA4724-36C1-4863-BB39-DDD93846782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0CFABC8C-B1C7-43AC-9709-7DF33E531207}"/>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4F0DE327-E9E5-46C4-BC52-28D63BE9D62F}"/>
              </a:ext>
            </a:extLst>
          </p:cNvPr>
          <p:cNvSpPr>
            <a:spLocks noGrp="1" noChangeArrowheads="1"/>
          </p:cNvSpPr>
          <p:nvPr>
            <p:ph type="sldNum"/>
          </p:nvPr>
        </p:nvSpPr>
        <p:spPr>
          <a:ln/>
        </p:spPr>
        <p:txBody>
          <a:bodyPr/>
          <a:lstStyle/>
          <a:p>
            <a:fld id="{FFE7E722-41C6-459C-90CA-75E6D2EAB9D2}" type="slidenum">
              <a:rPr lang="it-IT" altLang="it-IT"/>
              <a:pPr/>
              <a:t>2</a:t>
            </a:fld>
            <a:endParaRPr lang="it-IT" altLang="it-IT"/>
          </a:p>
        </p:txBody>
      </p:sp>
      <p:sp>
        <p:nvSpPr>
          <p:cNvPr id="37889" name="Rectangle 1">
            <a:extLst>
              <a:ext uri="{FF2B5EF4-FFF2-40B4-BE49-F238E27FC236}">
                <a16:creationId xmlns:a16="http://schemas.microsoft.com/office/drawing/2014/main" id="{90C0034B-B0E7-4383-9B0F-B207A6A95B7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a:extLst>
              <a:ext uri="{FF2B5EF4-FFF2-40B4-BE49-F238E27FC236}">
                <a16:creationId xmlns:a16="http://schemas.microsoft.com/office/drawing/2014/main" id="{6F1FD988-32C4-4AD9-B824-2CFBFFDD9EA5}"/>
              </a:ext>
            </a:extLst>
          </p:cNvPr>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THIS IS MY SCHEMA IN THIS PRESENTATION, THE TOPIC  IS BIG SO WE JUST UNDERLINE SOMETHING ABOUT INDICATION AND STAT OF ART AND, LIKE ASKED, WE WILL  FOCUS ON TECNIQUES AND OUR SINGLE CENTER  EXPERIENCE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7290C9D-8B03-424F-85B2-499FD95A0EB8}"/>
              </a:ext>
            </a:extLst>
          </p:cNvPr>
          <p:cNvSpPr>
            <a:spLocks noGrp="1" noChangeArrowheads="1"/>
          </p:cNvSpPr>
          <p:nvPr>
            <p:ph type="sldNum"/>
          </p:nvPr>
        </p:nvSpPr>
        <p:spPr>
          <a:ln/>
        </p:spPr>
        <p:txBody>
          <a:bodyPr/>
          <a:lstStyle/>
          <a:p>
            <a:fld id="{C2582267-6319-4D1E-A2DE-BE3734BA9E32}" type="slidenum">
              <a:rPr lang="it-IT" altLang="it-IT"/>
              <a:pPr/>
              <a:t>20</a:t>
            </a:fld>
            <a:endParaRPr lang="it-IT" altLang="it-IT"/>
          </a:p>
        </p:txBody>
      </p:sp>
      <p:sp>
        <p:nvSpPr>
          <p:cNvPr id="56321" name="Rectangle 1">
            <a:extLst>
              <a:ext uri="{FF2B5EF4-FFF2-40B4-BE49-F238E27FC236}">
                <a16:creationId xmlns:a16="http://schemas.microsoft.com/office/drawing/2014/main" id="{BBEFE315-175A-4B10-9274-593A1CCAF3A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63E0EDAF-3D97-44CC-A724-683AE2C1A8F4}"/>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894E993A-3F10-4EEA-9C2E-3E77B8A9F75C}"/>
              </a:ext>
            </a:extLst>
          </p:cNvPr>
          <p:cNvSpPr>
            <a:spLocks noGrp="1" noChangeArrowheads="1"/>
          </p:cNvSpPr>
          <p:nvPr>
            <p:ph type="sldNum"/>
          </p:nvPr>
        </p:nvSpPr>
        <p:spPr>
          <a:ln/>
        </p:spPr>
        <p:txBody>
          <a:bodyPr/>
          <a:lstStyle/>
          <a:p>
            <a:fld id="{410EB2D7-6CBF-4562-98AB-253CFFF2F261}" type="slidenum">
              <a:rPr lang="it-IT" altLang="it-IT"/>
              <a:pPr/>
              <a:t>21</a:t>
            </a:fld>
            <a:endParaRPr lang="it-IT" altLang="it-IT"/>
          </a:p>
        </p:txBody>
      </p:sp>
      <p:sp>
        <p:nvSpPr>
          <p:cNvPr id="57345" name="Rectangle 1">
            <a:extLst>
              <a:ext uri="{FF2B5EF4-FFF2-40B4-BE49-F238E27FC236}">
                <a16:creationId xmlns:a16="http://schemas.microsoft.com/office/drawing/2014/main" id="{4A01662D-8540-4FF4-80B8-B0378E9A5B68}"/>
              </a:ext>
            </a:extLst>
          </p:cNvPr>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47BEA460-D081-41E8-A770-058A69DE5266}"/>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4A01113A-2A2F-45C5-9FC5-8749D51F4091}"/>
              </a:ext>
            </a:extLst>
          </p:cNvPr>
          <p:cNvSpPr>
            <a:spLocks noGrp="1" noChangeArrowheads="1"/>
          </p:cNvSpPr>
          <p:nvPr>
            <p:ph type="sldNum"/>
          </p:nvPr>
        </p:nvSpPr>
        <p:spPr>
          <a:ln/>
        </p:spPr>
        <p:txBody>
          <a:bodyPr/>
          <a:lstStyle/>
          <a:p>
            <a:fld id="{76951E46-468C-467D-85C8-21457CBF02C5}" type="slidenum">
              <a:rPr lang="it-IT" altLang="it-IT"/>
              <a:pPr/>
              <a:t>22</a:t>
            </a:fld>
            <a:endParaRPr lang="it-IT" altLang="it-IT"/>
          </a:p>
        </p:txBody>
      </p:sp>
      <p:sp>
        <p:nvSpPr>
          <p:cNvPr id="58369" name="Rectangle 1">
            <a:extLst>
              <a:ext uri="{FF2B5EF4-FFF2-40B4-BE49-F238E27FC236}">
                <a16:creationId xmlns:a16="http://schemas.microsoft.com/office/drawing/2014/main" id="{5B1D4DAB-88E5-4577-B6E4-C20A048712C1}"/>
              </a:ext>
            </a:extLst>
          </p:cNvPr>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1E49C9E2-E683-4BC4-8BDE-92CEDC1D9332}"/>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AD1CAB04-363E-49AC-BA40-A3FF82C4C4EA}"/>
              </a:ext>
            </a:extLst>
          </p:cNvPr>
          <p:cNvSpPr>
            <a:spLocks noGrp="1" noChangeArrowheads="1"/>
          </p:cNvSpPr>
          <p:nvPr>
            <p:ph type="sldNum"/>
          </p:nvPr>
        </p:nvSpPr>
        <p:spPr>
          <a:ln/>
        </p:spPr>
        <p:txBody>
          <a:bodyPr/>
          <a:lstStyle/>
          <a:p>
            <a:fld id="{66A8FBA0-06F5-4B94-94D0-5A147886C432}" type="slidenum">
              <a:rPr lang="it-IT" altLang="it-IT"/>
              <a:pPr/>
              <a:t>23</a:t>
            </a:fld>
            <a:endParaRPr lang="it-IT" altLang="it-IT"/>
          </a:p>
        </p:txBody>
      </p:sp>
      <p:sp>
        <p:nvSpPr>
          <p:cNvPr id="59393" name="Rectangle 1">
            <a:extLst>
              <a:ext uri="{FF2B5EF4-FFF2-40B4-BE49-F238E27FC236}">
                <a16:creationId xmlns:a16="http://schemas.microsoft.com/office/drawing/2014/main" id="{7CA3DACC-9B48-4132-9EEA-B7E640577529}"/>
              </a:ext>
            </a:extLst>
          </p:cNvPr>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4696869C-093A-467E-8134-D7D71A54A3A0}"/>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E7AB209-74D9-4D45-BB32-AE0C5D34A683}"/>
              </a:ext>
            </a:extLst>
          </p:cNvPr>
          <p:cNvSpPr>
            <a:spLocks noGrp="1" noChangeArrowheads="1"/>
          </p:cNvSpPr>
          <p:nvPr>
            <p:ph type="sldNum"/>
          </p:nvPr>
        </p:nvSpPr>
        <p:spPr>
          <a:ln/>
        </p:spPr>
        <p:txBody>
          <a:bodyPr/>
          <a:lstStyle/>
          <a:p>
            <a:fld id="{ED760493-0C44-46DE-885F-410CDB1DAD88}" type="slidenum">
              <a:rPr lang="it-IT" altLang="it-IT"/>
              <a:pPr/>
              <a:t>24</a:t>
            </a:fld>
            <a:endParaRPr lang="it-IT" altLang="it-IT"/>
          </a:p>
        </p:txBody>
      </p:sp>
      <p:sp>
        <p:nvSpPr>
          <p:cNvPr id="60417" name="Rectangle 1">
            <a:extLst>
              <a:ext uri="{FF2B5EF4-FFF2-40B4-BE49-F238E27FC236}">
                <a16:creationId xmlns:a16="http://schemas.microsoft.com/office/drawing/2014/main" id="{A4FBD37C-D5E0-4347-BF4C-5577CA628FF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65A21610-E9FA-41A8-8B13-2BF9A5B60E5C}"/>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5E59BEC2-8770-4F0A-BE86-27C38AF9DEA4}"/>
              </a:ext>
            </a:extLst>
          </p:cNvPr>
          <p:cNvSpPr>
            <a:spLocks noGrp="1" noChangeArrowheads="1"/>
          </p:cNvSpPr>
          <p:nvPr>
            <p:ph type="sldNum"/>
          </p:nvPr>
        </p:nvSpPr>
        <p:spPr>
          <a:ln/>
        </p:spPr>
        <p:txBody>
          <a:bodyPr/>
          <a:lstStyle/>
          <a:p>
            <a:fld id="{7A7A808E-C3D7-4931-BF0B-FE15D33A8E3E}" type="slidenum">
              <a:rPr lang="it-IT" altLang="it-IT"/>
              <a:pPr/>
              <a:t>25</a:t>
            </a:fld>
            <a:endParaRPr lang="it-IT" altLang="it-IT"/>
          </a:p>
        </p:txBody>
      </p:sp>
      <p:sp>
        <p:nvSpPr>
          <p:cNvPr id="61441" name="Rectangle 1">
            <a:extLst>
              <a:ext uri="{FF2B5EF4-FFF2-40B4-BE49-F238E27FC236}">
                <a16:creationId xmlns:a16="http://schemas.microsoft.com/office/drawing/2014/main" id="{9BFE3713-2880-4183-9B79-4EF4FDF0BB04}"/>
              </a:ext>
            </a:extLst>
          </p:cNvPr>
          <p:cNvSpPr txBox="1">
            <a:spLocks noGrp="1" noRot="1" noChangeAspect="1" noChangeArrowheads="1"/>
          </p:cNvSpPr>
          <p:nvPr>
            <p:ph type="sldImg"/>
          </p:nvPr>
        </p:nvSpPr>
        <p:spPr bwMode="auto">
          <a:xfrm>
            <a:off x="1146175"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C4C5B9B3-3CDC-44E9-A262-CA0DD937EBBB}"/>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09DD1BA0-C3D7-4FB7-AF4D-D55D3FD1C5C2}"/>
              </a:ext>
            </a:extLst>
          </p:cNvPr>
          <p:cNvSpPr>
            <a:spLocks noGrp="1" noChangeArrowheads="1"/>
          </p:cNvSpPr>
          <p:nvPr>
            <p:ph type="sldNum"/>
          </p:nvPr>
        </p:nvSpPr>
        <p:spPr>
          <a:ln/>
        </p:spPr>
        <p:txBody>
          <a:bodyPr/>
          <a:lstStyle/>
          <a:p>
            <a:fld id="{4D01534B-C179-426F-809F-8A73D1A73E6F}" type="slidenum">
              <a:rPr lang="it-IT" altLang="it-IT"/>
              <a:pPr/>
              <a:t>26</a:t>
            </a:fld>
            <a:endParaRPr lang="it-IT" altLang="it-IT"/>
          </a:p>
        </p:txBody>
      </p:sp>
      <p:sp>
        <p:nvSpPr>
          <p:cNvPr id="62465" name="Rectangle 1">
            <a:extLst>
              <a:ext uri="{FF2B5EF4-FFF2-40B4-BE49-F238E27FC236}">
                <a16:creationId xmlns:a16="http://schemas.microsoft.com/office/drawing/2014/main" id="{5CA30FF4-938B-461C-A36B-032E18C5026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B410D48A-030D-4371-BA58-CF3A3542F39B}"/>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id="{1117CE4A-EC5E-4AF3-9676-1E1C0B60F77B}"/>
              </a:ext>
            </a:extLst>
          </p:cNvPr>
          <p:cNvSpPr>
            <a:spLocks noGrp="1" noChangeArrowheads="1"/>
          </p:cNvSpPr>
          <p:nvPr>
            <p:ph type="sldNum"/>
          </p:nvPr>
        </p:nvSpPr>
        <p:spPr>
          <a:ln/>
        </p:spPr>
        <p:txBody>
          <a:bodyPr/>
          <a:lstStyle/>
          <a:p>
            <a:fld id="{A0091EB2-77F9-4D80-A495-0A2F0E334F2A}" type="slidenum">
              <a:rPr lang="it-IT" altLang="it-IT"/>
              <a:pPr/>
              <a:t>27</a:t>
            </a:fld>
            <a:endParaRPr lang="it-IT" altLang="it-IT"/>
          </a:p>
        </p:txBody>
      </p:sp>
      <p:sp>
        <p:nvSpPr>
          <p:cNvPr id="63489" name="Text Box 1">
            <a:extLst>
              <a:ext uri="{FF2B5EF4-FFF2-40B4-BE49-F238E27FC236}">
                <a16:creationId xmlns:a16="http://schemas.microsoft.com/office/drawing/2014/main" id="{597A78FD-AB3F-4A39-91E6-B4CC5380502C}"/>
              </a:ext>
            </a:extLst>
          </p:cNvPr>
          <p:cNvSpPr txBox="1">
            <a:spLocks noChangeArrowheads="1"/>
          </p:cNvSpPr>
          <p:nvPr/>
        </p:nvSpPr>
        <p:spPr bwMode="auto">
          <a:xfrm>
            <a:off x="3884613" y="8685213"/>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r">
              <a:buClrTx/>
              <a:buFontTx/>
              <a:buNone/>
            </a:pPr>
            <a:fld id="{EAB1B651-5DAB-4958-9121-188D12805C84}" type="slidenum">
              <a:rPr lang="it-IT" altLang="it-IT" sz="1200">
                <a:latin typeface="Calibri" panose="020F0502020204030204" pitchFamily="34" charset="0"/>
                <a:cs typeface="Arial Unicode MS" charset="0"/>
              </a:rPr>
              <a:pPr algn="r">
                <a:buClrTx/>
                <a:buFontTx/>
                <a:buNone/>
              </a:pPr>
              <a:t>27</a:t>
            </a:fld>
            <a:endParaRPr lang="it-IT" altLang="it-IT" sz="1200">
              <a:latin typeface="Calibri" panose="020F0502020204030204" pitchFamily="34" charset="0"/>
              <a:cs typeface="Arial Unicode MS" charset="0"/>
            </a:endParaRPr>
          </a:p>
        </p:txBody>
      </p:sp>
      <p:sp>
        <p:nvSpPr>
          <p:cNvPr id="63490" name="Text Box 2">
            <a:extLst>
              <a:ext uri="{FF2B5EF4-FFF2-40B4-BE49-F238E27FC236}">
                <a16:creationId xmlns:a16="http://schemas.microsoft.com/office/drawing/2014/main" id="{CB4E3F9F-7E9B-4AE4-870D-689EDF39C668}"/>
              </a:ext>
            </a:extLst>
          </p:cNvPr>
          <p:cNvSpPr txBox="1">
            <a:spLocks noChangeArrowheads="1"/>
          </p:cNvSpPr>
          <p:nvPr/>
        </p:nvSpPr>
        <p:spPr bwMode="auto">
          <a:xfrm>
            <a:off x="3884613" y="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r">
              <a:buClrTx/>
              <a:buFontTx/>
              <a:buNone/>
            </a:pPr>
            <a:endParaRPr lang="it-IT" altLang="it-IT" sz="1200">
              <a:latin typeface="Calibri" panose="020F0502020204030204" pitchFamily="34" charset="0"/>
              <a:cs typeface="Arial Unicode MS" charset="0"/>
            </a:endParaRPr>
          </a:p>
        </p:txBody>
      </p:sp>
      <p:sp>
        <p:nvSpPr>
          <p:cNvPr id="63491" name="Rectangle 3">
            <a:extLst>
              <a:ext uri="{FF2B5EF4-FFF2-40B4-BE49-F238E27FC236}">
                <a16:creationId xmlns:a16="http://schemas.microsoft.com/office/drawing/2014/main" id="{10C975A9-47FE-4BD3-BBFC-A3ED79967E9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4">
            <a:extLst>
              <a:ext uri="{FF2B5EF4-FFF2-40B4-BE49-F238E27FC236}">
                <a16:creationId xmlns:a16="http://schemas.microsoft.com/office/drawing/2014/main" id="{2A161F7F-2269-4759-9530-F4B3164B054C}"/>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9998AECA-2821-42F1-AE42-871870895043}"/>
              </a:ext>
            </a:extLst>
          </p:cNvPr>
          <p:cNvSpPr>
            <a:spLocks noGrp="1" noChangeArrowheads="1"/>
          </p:cNvSpPr>
          <p:nvPr>
            <p:ph type="sldNum"/>
          </p:nvPr>
        </p:nvSpPr>
        <p:spPr>
          <a:ln/>
        </p:spPr>
        <p:txBody>
          <a:bodyPr/>
          <a:lstStyle/>
          <a:p>
            <a:fld id="{29058F3A-C299-45BC-9AFF-D3E9425C86D7}" type="slidenum">
              <a:rPr lang="it-IT" altLang="it-IT"/>
              <a:pPr/>
              <a:t>28</a:t>
            </a:fld>
            <a:endParaRPr lang="it-IT" altLang="it-IT"/>
          </a:p>
        </p:txBody>
      </p:sp>
      <p:sp>
        <p:nvSpPr>
          <p:cNvPr id="64513" name="Rectangle 1">
            <a:extLst>
              <a:ext uri="{FF2B5EF4-FFF2-40B4-BE49-F238E27FC236}">
                <a16:creationId xmlns:a16="http://schemas.microsoft.com/office/drawing/2014/main" id="{21EBADC4-7B83-4C80-B52E-84A1EE81F5C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95F6EE2-4133-4155-A410-386B50FC398C}"/>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EAA80EE5-5027-4469-8D7F-574F651412F5}"/>
              </a:ext>
            </a:extLst>
          </p:cNvPr>
          <p:cNvSpPr>
            <a:spLocks noGrp="1" noChangeArrowheads="1"/>
          </p:cNvSpPr>
          <p:nvPr>
            <p:ph type="sldNum"/>
          </p:nvPr>
        </p:nvSpPr>
        <p:spPr>
          <a:ln/>
        </p:spPr>
        <p:txBody>
          <a:bodyPr/>
          <a:lstStyle/>
          <a:p>
            <a:fld id="{40F6FB4A-E8ED-478B-A701-488474227BFF}" type="slidenum">
              <a:rPr lang="it-IT" altLang="it-IT"/>
              <a:pPr/>
              <a:t>29</a:t>
            </a:fld>
            <a:endParaRPr lang="it-IT" altLang="it-IT"/>
          </a:p>
        </p:txBody>
      </p:sp>
      <p:sp>
        <p:nvSpPr>
          <p:cNvPr id="65537" name="Rectangle 1">
            <a:extLst>
              <a:ext uri="{FF2B5EF4-FFF2-40B4-BE49-F238E27FC236}">
                <a16:creationId xmlns:a16="http://schemas.microsoft.com/office/drawing/2014/main" id="{884F73C8-E95C-4CBA-8155-954D6467B25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8F0428AC-45B6-43A1-83EC-154AA0EFC7BB}"/>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39CCF602-3004-403A-ADAD-6E153FAEF029}"/>
              </a:ext>
            </a:extLst>
          </p:cNvPr>
          <p:cNvSpPr>
            <a:spLocks noGrp="1" noChangeArrowheads="1"/>
          </p:cNvSpPr>
          <p:nvPr>
            <p:ph type="sldNum"/>
          </p:nvPr>
        </p:nvSpPr>
        <p:spPr>
          <a:ln/>
        </p:spPr>
        <p:txBody>
          <a:bodyPr/>
          <a:lstStyle/>
          <a:p>
            <a:fld id="{A17798F8-E4C6-400E-A1C7-26FE5523F183}" type="slidenum">
              <a:rPr lang="it-IT" altLang="it-IT"/>
              <a:pPr/>
              <a:t>3</a:t>
            </a:fld>
            <a:endParaRPr lang="it-IT" altLang="it-IT"/>
          </a:p>
        </p:txBody>
      </p:sp>
      <p:sp>
        <p:nvSpPr>
          <p:cNvPr id="38913" name="Rectangle 1">
            <a:extLst>
              <a:ext uri="{FF2B5EF4-FFF2-40B4-BE49-F238E27FC236}">
                <a16:creationId xmlns:a16="http://schemas.microsoft.com/office/drawing/2014/main" id="{3DFA8553-5E76-4F78-BCB4-521090CB8B9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9A32B5F3-230F-4F7F-A50B-3EFB560A52AA}"/>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8EDEFAA2-0EFE-4878-A965-2113D010042F}"/>
              </a:ext>
            </a:extLst>
          </p:cNvPr>
          <p:cNvSpPr>
            <a:spLocks noGrp="1" noChangeArrowheads="1"/>
          </p:cNvSpPr>
          <p:nvPr>
            <p:ph type="sldNum"/>
          </p:nvPr>
        </p:nvSpPr>
        <p:spPr>
          <a:ln/>
        </p:spPr>
        <p:txBody>
          <a:bodyPr/>
          <a:lstStyle/>
          <a:p>
            <a:fld id="{576196E9-5A63-4FD4-88FD-D5F8B6E6FCBD}" type="slidenum">
              <a:rPr lang="it-IT" altLang="it-IT"/>
              <a:pPr/>
              <a:t>30</a:t>
            </a:fld>
            <a:endParaRPr lang="it-IT" altLang="it-IT"/>
          </a:p>
        </p:txBody>
      </p:sp>
      <p:sp>
        <p:nvSpPr>
          <p:cNvPr id="66561" name="Rectangle 1">
            <a:extLst>
              <a:ext uri="{FF2B5EF4-FFF2-40B4-BE49-F238E27FC236}">
                <a16:creationId xmlns:a16="http://schemas.microsoft.com/office/drawing/2014/main" id="{FD216738-D527-49ED-B262-CD6BC546178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7D0DED7E-0738-4ADA-83CC-CCA966ADAAA7}"/>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33710F2A-A7A3-4FF0-9DE2-A6B41D86E544}"/>
              </a:ext>
            </a:extLst>
          </p:cNvPr>
          <p:cNvSpPr>
            <a:spLocks noGrp="1" noChangeArrowheads="1"/>
          </p:cNvSpPr>
          <p:nvPr>
            <p:ph type="sldNum"/>
          </p:nvPr>
        </p:nvSpPr>
        <p:spPr>
          <a:ln/>
        </p:spPr>
        <p:txBody>
          <a:bodyPr/>
          <a:lstStyle/>
          <a:p>
            <a:fld id="{043B1721-8A8E-44D7-A39C-E3FBD8C17196}" type="slidenum">
              <a:rPr lang="it-IT" altLang="it-IT"/>
              <a:pPr/>
              <a:t>31</a:t>
            </a:fld>
            <a:endParaRPr lang="it-IT" altLang="it-IT"/>
          </a:p>
        </p:txBody>
      </p:sp>
      <p:sp>
        <p:nvSpPr>
          <p:cNvPr id="67585" name="Rectangle 1">
            <a:extLst>
              <a:ext uri="{FF2B5EF4-FFF2-40B4-BE49-F238E27FC236}">
                <a16:creationId xmlns:a16="http://schemas.microsoft.com/office/drawing/2014/main" id="{28D8A0F0-6CA8-4D60-9D09-5CF5CAFE1A7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9B9A28E-A8F4-4CFA-8E67-44C0AB3202F0}"/>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5AD44108-2EFA-4F8A-BCD2-F70183680652}"/>
              </a:ext>
            </a:extLst>
          </p:cNvPr>
          <p:cNvSpPr>
            <a:spLocks noGrp="1" noChangeArrowheads="1"/>
          </p:cNvSpPr>
          <p:nvPr>
            <p:ph type="sldNum"/>
          </p:nvPr>
        </p:nvSpPr>
        <p:spPr>
          <a:ln/>
        </p:spPr>
        <p:txBody>
          <a:bodyPr/>
          <a:lstStyle/>
          <a:p>
            <a:fld id="{CB548840-A968-403B-AB20-5F885CA78F36}" type="slidenum">
              <a:rPr lang="it-IT" altLang="it-IT"/>
              <a:pPr/>
              <a:t>32</a:t>
            </a:fld>
            <a:endParaRPr lang="it-IT" altLang="it-IT"/>
          </a:p>
        </p:txBody>
      </p:sp>
      <p:sp>
        <p:nvSpPr>
          <p:cNvPr id="68609" name="Text Box 1">
            <a:extLst>
              <a:ext uri="{FF2B5EF4-FFF2-40B4-BE49-F238E27FC236}">
                <a16:creationId xmlns:a16="http://schemas.microsoft.com/office/drawing/2014/main" id="{88D08599-6BF6-495A-A15F-29FF9A9F6EEC}"/>
              </a:ext>
            </a:extLst>
          </p:cNvPr>
          <p:cNvSpPr txBox="1">
            <a:spLocks noChangeArrowheads="1"/>
          </p:cNvSpPr>
          <p:nvPr/>
        </p:nvSpPr>
        <p:spPr bwMode="auto">
          <a:xfrm>
            <a:off x="909638" y="744538"/>
            <a:ext cx="4964112" cy="37226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8610" name="Rectangle 2">
            <a:extLst>
              <a:ext uri="{FF2B5EF4-FFF2-40B4-BE49-F238E27FC236}">
                <a16:creationId xmlns:a16="http://schemas.microsoft.com/office/drawing/2014/main" id="{8DB4B196-3374-4EC9-A05A-DC73E3B358A9}"/>
              </a:ext>
            </a:extLst>
          </p:cNvPr>
          <p:cNvSpPr txBox="1">
            <a:spLocks noGrp="1" noChangeArrowheads="1"/>
          </p:cNvSpPr>
          <p:nvPr>
            <p:ph type="body"/>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3B1CCB81-F1A5-4B05-BE16-A1085080B7B7}"/>
              </a:ext>
            </a:extLst>
          </p:cNvPr>
          <p:cNvSpPr>
            <a:spLocks noGrp="1" noChangeArrowheads="1"/>
          </p:cNvSpPr>
          <p:nvPr>
            <p:ph type="sldNum"/>
          </p:nvPr>
        </p:nvSpPr>
        <p:spPr>
          <a:ln/>
        </p:spPr>
        <p:txBody>
          <a:bodyPr/>
          <a:lstStyle/>
          <a:p>
            <a:fld id="{B2997322-E562-4667-8033-0906CBD63030}" type="slidenum">
              <a:rPr lang="it-IT" altLang="it-IT"/>
              <a:pPr/>
              <a:t>4</a:t>
            </a:fld>
            <a:endParaRPr lang="it-IT" altLang="it-IT"/>
          </a:p>
        </p:txBody>
      </p:sp>
      <p:sp>
        <p:nvSpPr>
          <p:cNvPr id="39937" name="Rectangle 1">
            <a:extLst>
              <a:ext uri="{FF2B5EF4-FFF2-40B4-BE49-F238E27FC236}">
                <a16:creationId xmlns:a16="http://schemas.microsoft.com/office/drawing/2014/main" id="{CF47B674-0FEF-4102-98ED-5CFCAF097D9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939E594C-3FE3-4EAA-A344-63E9D2A9D21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IN THE 2007 THE BEST IMPORTANT INTERNATIONAL SOCIETY READ IS PROCEDURE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1BEAD34-B771-41AD-9041-80F1DFBDA42E}"/>
              </a:ext>
            </a:extLst>
          </p:cNvPr>
          <p:cNvSpPr>
            <a:spLocks noGrp="1" noChangeArrowheads="1"/>
          </p:cNvSpPr>
          <p:nvPr>
            <p:ph type="sldNum"/>
          </p:nvPr>
        </p:nvSpPr>
        <p:spPr>
          <a:ln/>
        </p:spPr>
        <p:txBody>
          <a:bodyPr/>
          <a:lstStyle/>
          <a:p>
            <a:fld id="{F902A94F-F492-4AD5-90B5-1C81AA9AFFCA}" type="slidenum">
              <a:rPr lang="it-IT" altLang="it-IT"/>
              <a:pPr/>
              <a:t>5</a:t>
            </a:fld>
            <a:endParaRPr lang="it-IT" altLang="it-IT"/>
          </a:p>
        </p:txBody>
      </p:sp>
      <p:sp>
        <p:nvSpPr>
          <p:cNvPr id="40961" name="Rectangle 1">
            <a:extLst>
              <a:ext uri="{FF2B5EF4-FFF2-40B4-BE49-F238E27FC236}">
                <a16:creationId xmlns:a16="http://schemas.microsoft.com/office/drawing/2014/main" id="{C77D21A8-3E56-492C-B3ED-EC5175A1F54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a:extLst>
              <a:ext uri="{FF2B5EF4-FFF2-40B4-BE49-F238E27FC236}">
                <a16:creationId xmlns:a16="http://schemas.microsoft.com/office/drawing/2014/main" id="{E00C0E42-98DA-4303-B35A-B822E3A9C1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UNLUCKY THIS IS THE FIRST ADVICE OF THE DOCUMENT: THE ROLE OF EMB AR CONTROVERSIAL.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61508E44-AB87-48BD-B593-8864EC12EFE3}"/>
              </a:ext>
            </a:extLst>
          </p:cNvPr>
          <p:cNvSpPr>
            <a:spLocks noGrp="1" noChangeArrowheads="1"/>
          </p:cNvSpPr>
          <p:nvPr>
            <p:ph type="sldNum"/>
          </p:nvPr>
        </p:nvSpPr>
        <p:spPr>
          <a:ln/>
        </p:spPr>
        <p:txBody>
          <a:bodyPr/>
          <a:lstStyle/>
          <a:p>
            <a:fld id="{0E6CD304-907B-4946-A5BE-52D2FD4F2858}" type="slidenum">
              <a:rPr lang="it-IT" altLang="it-IT"/>
              <a:pPr/>
              <a:t>6</a:t>
            </a:fld>
            <a:endParaRPr lang="it-IT" altLang="it-IT"/>
          </a:p>
        </p:txBody>
      </p:sp>
      <p:sp>
        <p:nvSpPr>
          <p:cNvPr id="41985" name="Rectangle 1">
            <a:extLst>
              <a:ext uri="{FF2B5EF4-FFF2-40B4-BE49-F238E27FC236}">
                <a16:creationId xmlns:a16="http://schemas.microsoft.com/office/drawing/2014/main" id="{42E1809C-94CF-486E-87DA-566D19BBA0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a:extLst>
              <a:ext uri="{FF2B5EF4-FFF2-40B4-BE49-F238E27FC236}">
                <a16:creationId xmlns:a16="http://schemas.microsoft.com/office/drawing/2014/main" id="{A2DD1266-BB1C-4203-BCB7-9C34122756F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UNLUCKY THIS IS THE FIRST ADVICE OF THE DOCUMENT: THE ROLE OF EMB AR CONTROVERSIAL.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102C37C4-C63F-45B5-87AA-4FF0A57A1F6C}"/>
              </a:ext>
            </a:extLst>
          </p:cNvPr>
          <p:cNvSpPr>
            <a:spLocks noGrp="1" noChangeArrowheads="1"/>
          </p:cNvSpPr>
          <p:nvPr>
            <p:ph type="sldNum"/>
          </p:nvPr>
        </p:nvSpPr>
        <p:spPr>
          <a:ln/>
        </p:spPr>
        <p:txBody>
          <a:bodyPr/>
          <a:lstStyle/>
          <a:p>
            <a:fld id="{B4AD18A8-3B6D-4926-A0DC-ECB2422D62C1}" type="slidenum">
              <a:rPr lang="it-IT" altLang="it-IT"/>
              <a:pPr/>
              <a:t>7</a:t>
            </a:fld>
            <a:endParaRPr lang="it-IT" altLang="it-IT"/>
          </a:p>
        </p:txBody>
      </p:sp>
      <p:sp>
        <p:nvSpPr>
          <p:cNvPr id="43009" name="Rectangle 1">
            <a:extLst>
              <a:ext uri="{FF2B5EF4-FFF2-40B4-BE49-F238E27FC236}">
                <a16:creationId xmlns:a16="http://schemas.microsoft.com/office/drawing/2014/main" id="{B53E9570-2FC1-41DD-89F8-1663BDCC449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a:extLst>
              <a:ext uri="{FF2B5EF4-FFF2-40B4-BE49-F238E27FC236}">
                <a16:creationId xmlns:a16="http://schemas.microsoft.com/office/drawing/2014/main" id="{75AFB366-6722-4340-B610-6A1A4E9C9C28}"/>
              </a:ext>
            </a:extLst>
          </p:cNvPr>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BEFORE 2007 THERE WAS NO GUIDELINES AND THE INVESTIGATION PERFORMED BY EMB WAS PRINCIPALLY ON PRYMARY DISEASE LIKE RESTRICTIVE CARDIOPATY AND  ARRHITMIAS. AT THE PRESENT THE INDICATION ARE  DIFFERENT AND BIGGER AND INCLUDING PRINCIPALLY NEW ONSET HEART FAILURE.</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latin typeface="Calibri" panose="020F0502020204030204" pitchFamily="34" charset="0"/>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701A58F-FE45-4368-B7AB-3A62866487AF}"/>
              </a:ext>
            </a:extLst>
          </p:cNvPr>
          <p:cNvSpPr>
            <a:spLocks noGrp="1" noChangeArrowheads="1"/>
          </p:cNvSpPr>
          <p:nvPr>
            <p:ph type="sldNum"/>
          </p:nvPr>
        </p:nvSpPr>
        <p:spPr>
          <a:ln/>
        </p:spPr>
        <p:txBody>
          <a:bodyPr/>
          <a:lstStyle/>
          <a:p>
            <a:fld id="{1620D4AC-66B7-4F15-B3F7-7A93ED7643E3}" type="slidenum">
              <a:rPr lang="it-IT" altLang="it-IT"/>
              <a:pPr/>
              <a:t>8</a:t>
            </a:fld>
            <a:endParaRPr lang="it-IT" altLang="it-IT"/>
          </a:p>
        </p:txBody>
      </p:sp>
      <p:sp>
        <p:nvSpPr>
          <p:cNvPr id="44033" name="Rectangle 1">
            <a:extLst>
              <a:ext uri="{FF2B5EF4-FFF2-40B4-BE49-F238E27FC236}">
                <a16:creationId xmlns:a16="http://schemas.microsoft.com/office/drawing/2014/main" id="{3BE11D61-1595-41A7-80E6-9830CDB142B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a:extLst>
              <a:ext uri="{FF2B5EF4-FFF2-40B4-BE49-F238E27FC236}">
                <a16:creationId xmlns:a16="http://schemas.microsoft.com/office/drawing/2014/main" id="{00389972-DD44-4E61-AADA-183ECFA42729}"/>
              </a:ext>
            </a:extLst>
          </p:cNvPr>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BEFORE 2007 THERE WAS NO GUIDELINES AND THE INVESTIGATION PERFORMED BY EMB WAS PRINCIPALLY ON PRYMARY DISEASE LIKE RESTRICTIVE CARDIOPATY AND  ARRHITMIAS. AT THE PRESENT THE INDICATION ARE  DIFFERENT AND BIGGER AND INCLUDING PRINCIPALLY NEW ONSET HEART FAILURE.</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latin typeface="Calibri" panose="020F0502020204030204" pitchFamily="34" charset="0"/>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4906C0DB-A1AF-4303-A746-FA88BDCDDC15}"/>
              </a:ext>
            </a:extLst>
          </p:cNvPr>
          <p:cNvSpPr>
            <a:spLocks noGrp="1" noChangeArrowheads="1"/>
          </p:cNvSpPr>
          <p:nvPr>
            <p:ph type="sldNum"/>
          </p:nvPr>
        </p:nvSpPr>
        <p:spPr>
          <a:ln/>
        </p:spPr>
        <p:txBody>
          <a:bodyPr/>
          <a:lstStyle/>
          <a:p>
            <a:fld id="{CC705785-CF3D-487F-90F0-8921B550FA3D}" type="slidenum">
              <a:rPr lang="it-IT" altLang="it-IT"/>
              <a:pPr/>
              <a:t>9</a:t>
            </a:fld>
            <a:endParaRPr lang="it-IT" altLang="it-IT"/>
          </a:p>
        </p:txBody>
      </p:sp>
      <p:sp>
        <p:nvSpPr>
          <p:cNvPr id="45057" name="Rectangle 1">
            <a:extLst>
              <a:ext uri="{FF2B5EF4-FFF2-40B4-BE49-F238E27FC236}">
                <a16:creationId xmlns:a16="http://schemas.microsoft.com/office/drawing/2014/main" id="{25DADFAC-EEF5-4C05-8275-2649ED23CCC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D4EF9F3C-3377-4330-9B46-C974B52A2CC6}"/>
              </a:ext>
            </a:extLst>
          </p:cNvPr>
          <p:cNvSpPr txBox="1">
            <a:spLocks noGrp="1" noChangeArrowheads="1"/>
          </p:cNvSpPr>
          <p:nvPr>
            <p:ph type="body" idx="1"/>
          </p:nvPr>
        </p:nvSpPr>
        <p:spPr bwMode="auto">
          <a:xfrm>
            <a:off x="633413" y="4319588"/>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Calibri" panose="020F0502020204030204" pitchFamily="34" charset="0"/>
                <a:ea typeface="SimSun" panose="02010600030101010101" pitchFamily="2" charset="-122"/>
              </a:rPr>
              <a:t>The society underlin 14 scenarios. Disease what can investigated by rmi or hoter tecniques like arvd or atrial fibrillation are are in second b or 3 class if reccomandation. And the new onset heart failure won the forst class of reccomandation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CB7D6-97B1-4E2D-A03D-5CB370059EDA}"/>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1C750C-1DB9-4670-9336-29E66BA7DAD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B60C9B2-1616-4690-BEAB-C0C3B4827C2D}"/>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D8000E84-A462-497F-A423-58346B841DDA}"/>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8F88EAE4-A965-4A4B-B787-C7DC0B16FA8E}"/>
              </a:ext>
            </a:extLst>
          </p:cNvPr>
          <p:cNvSpPr>
            <a:spLocks noGrp="1"/>
          </p:cNvSpPr>
          <p:nvPr>
            <p:ph type="sldNum" idx="12"/>
          </p:nvPr>
        </p:nvSpPr>
        <p:spPr/>
        <p:txBody>
          <a:bodyPr/>
          <a:lstStyle>
            <a:lvl1pPr>
              <a:defRPr/>
            </a:lvl1pPr>
          </a:lstStyle>
          <a:p>
            <a:fld id="{BD0EDBCC-D899-4EEA-AEEA-968511EF0C7A}" type="slidenum">
              <a:rPr lang="en-US" altLang="it-IT"/>
              <a:pPr/>
              <a:t>‹N›</a:t>
            </a:fld>
            <a:endParaRPr lang="en-US" altLang="it-IT"/>
          </a:p>
        </p:txBody>
      </p:sp>
    </p:spTree>
    <p:extLst>
      <p:ext uri="{BB962C8B-B14F-4D97-AF65-F5344CB8AC3E}">
        <p14:creationId xmlns:p14="http://schemas.microsoft.com/office/powerpoint/2010/main" val="88506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96EDF-22C3-4DDE-9815-D264E3F8BA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8043A0-76EF-4DD0-B9D9-53D5EE77865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AA4F4E-F313-464A-A62C-70865856A06B}"/>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C9262832-7E06-4655-BDD8-988BC83ADF42}"/>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4A64BB05-80A1-4BE2-B943-53621130BE09}"/>
              </a:ext>
            </a:extLst>
          </p:cNvPr>
          <p:cNvSpPr>
            <a:spLocks noGrp="1"/>
          </p:cNvSpPr>
          <p:nvPr>
            <p:ph type="sldNum" idx="12"/>
          </p:nvPr>
        </p:nvSpPr>
        <p:spPr/>
        <p:txBody>
          <a:bodyPr/>
          <a:lstStyle>
            <a:lvl1pPr>
              <a:defRPr/>
            </a:lvl1pPr>
          </a:lstStyle>
          <a:p>
            <a:fld id="{CE65A097-D3DE-4C3A-B579-F66F55A73C4D}" type="slidenum">
              <a:rPr lang="en-US" altLang="it-IT"/>
              <a:pPr/>
              <a:t>‹N›</a:t>
            </a:fld>
            <a:endParaRPr lang="en-US" altLang="it-IT"/>
          </a:p>
        </p:txBody>
      </p:sp>
    </p:spTree>
    <p:extLst>
      <p:ext uri="{BB962C8B-B14F-4D97-AF65-F5344CB8AC3E}">
        <p14:creationId xmlns:p14="http://schemas.microsoft.com/office/powerpoint/2010/main" val="346428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4AE23BF-77D1-4A91-A940-5336AD8EBD19}"/>
              </a:ext>
            </a:extLst>
          </p:cNvPr>
          <p:cNvSpPr>
            <a:spLocks noGrp="1"/>
          </p:cNvSpPr>
          <p:nvPr>
            <p:ph type="title" orient="vert"/>
          </p:nvPr>
        </p:nvSpPr>
        <p:spPr>
          <a:xfrm>
            <a:off x="6619875" y="277813"/>
            <a:ext cx="2054225" cy="5840412"/>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23D990-B99C-493E-B973-10EFB573BFC1}"/>
              </a:ext>
            </a:extLst>
          </p:cNvPr>
          <p:cNvSpPr>
            <a:spLocks noGrp="1"/>
          </p:cNvSpPr>
          <p:nvPr>
            <p:ph type="body" orient="vert" idx="1"/>
          </p:nvPr>
        </p:nvSpPr>
        <p:spPr>
          <a:xfrm>
            <a:off x="457200" y="277813"/>
            <a:ext cx="6010275" cy="584041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3FBD0D-89F9-40AC-A4E8-84BEEBA6C2C9}"/>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D2F71EF1-36CD-471E-9252-F93DDEF21A40}"/>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FFDFA0E5-E9CA-4F73-87B2-525E9E906897}"/>
              </a:ext>
            </a:extLst>
          </p:cNvPr>
          <p:cNvSpPr>
            <a:spLocks noGrp="1"/>
          </p:cNvSpPr>
          <p:nvPr>
            <p:ph type="sldNum" idx="12"/>
          </p:nvPr>
        </p:nvSpPr>
        <p:spPr/>
        <p:txBody>
          <a:bodyPr/>
          <a:lstStyle>
            <a:lvl1pPr>
              <a:defRPr/>
            </a:lvl1pPr>
          </a:lstStyle>
          <a:p>
            <a:fld id="{9DACA6C3-33D3-4F6A-A1BF-24A16BE48E9D}" type="slidenum">
              <a:rPr lang="en-US" altLang="it-IT"/>
              <a:pPr/>
              <a:t>‹N›</a:t>
            </a:fld>
            <a:endParaRPr lang="en-US" altLang="it-IT"/>
          </a:p>
        </p:txBody>
      </p:sp>
    </p:spTree>
    <p:extLst>
      <p:ext uri="{BB962C8B-B14F-4D97-AF65-F5344CB8AC3E}">
        <p14:creationId xmlns:p14="http://schemas.microsoft.com/office/powerpoint/2010/main" val="398831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A55C2D-5A3A-4B12-B711-B2BE624B01F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F4B929-BB04-4FE3-8ACA-5DDC0259394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05877AB-6993-4F83-80F6-438462F7632C}"/>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940C32FB-778B-4654-AAF6-4579217AF41D}"/>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6E51B95E-0818-4F82-A64C-1B9B3FF0F6B3}"/>
              </a:ext>
            </a:extLst>
          </p:cNvPr>
          <p:cNvSpPr>
            <a:spLocks noGrp="1"/>
          </p:cNvSpPr>
          <p:nvPr>
            <p:ph type="sldNum" idx="12"/>
          </p:nvPr>
        </p:nvSpPr>
        <p:spPr/>
        <p:txBody>
          <a:bodyPr/>
          <a:lstStyle>
            <a:lvl1pPr>
              <a:defRPr/>
            </a:lvl1pPr>
          </a:lstStyle>
          <a:p>
            <a:fld id="{64535467-E314-4C52-B15D-4C7FB2BF5646}" type="slidenum">
              <a:rPr lang="en-US" altLang="it-IT"/>
              <a:pPr/>
              <a:t>‹N›</a:t>
            </a:fld>
            <a:endParaRPr lang="en-US" altLang="it-IT"/>
          </a:p>
        </p:txBody>
      </p:sp>
    </p:spTree>
    <p:extLst>
      <p:ext uri="{BB962C8B-B14F-4D97-AF65-F5344CB8AC3E}">
        <p14:creationId xmlns:p14="http://schemas.microsoft.com/office/powerpoint/2010/main" val="274228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00B738-A537-49F2-AF67-165022FA8B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11D15B-D2AB-447A-9472-88D89BE6AFAF}"/>
              </a:ext>
            </a:extLst>
          </p:cNvPr>
          <p:cNvSpPr>
            <a:spLocks noGrp="1"/>
          </p:cNvSpPr>
          <p:nvPr>
            <p:ph idx="1"/>
          </p:nvPr>
        </p:nvSpPr>
        <p:spPr>
          <a:xfrm>
            <a:off x="628650" y="1825625"/>
            <a:ext cx="78867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C385D9-E26D-4468-BC60-8EE45EC5C4B6}"/>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63D3B3C7-F20A-427F-9CB2-DDF5054F2785}"/>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07488CD7-E7C2-45DE-92C9-0330A755C7E2}"/>
              </a:ext>
            </a:extLst>
          </p:cNvPr>
          <p:cNvSpPr>
            <a:spLocks noGrp="1"/>
          </p:cNvSpPr>
          <p:nvPr>
            <p:ph type="sldNum" idx="12"/>
          </p:nvPr>
        </p:nvSpPr>
        <p:spPr/>
        <p:txBody>
          <a:bodyPr/>
          <a:lstStyle>
            <a:lvl1pPr>
              <a:defRPr/>
            </a:lvl1pPr>
          </a:lstStyle>
          <a:p>
            <a:fld id="{7369CB12-836B-4952-9874-9E51BB1AA13F}" type="slidenum">
              <a:rPr lang="en-US" altLang="it-IT"/>
              <a:pPr/>
              <a:t>‹N›</a:t>
            </a:fld>
            <a:endParaRPr lang="en-US" altLang="it-IT"/>
          </a:p>
        </p:txBody>
      </p:sp>
    </p:spTree>
    <p:extLst>
      <p:ext uri="{BB962C8B-B14F-4D97-AF65-F5344CB8AC3E}">
        <p14:creationId xmlns:p14="http://schemas.microsoft.com/office/powerpoint/2010/main" val="9947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A1FD3C-552E-4283-B56A-AA3B49C80C8E}"/>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ECEF1F7-B5E1-442A-9665-794FB1982ACF}"/>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B397098-6D93-4972-9E7A-BFCB5C86970E}"/>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78895247-7663-4EC6-8F10-1EC9A4D4B80F}"/>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77A92244-475F-4A3D-866B-06CE11011EFB}"/>
              </a:ext>
            </a:extLst>
          </p:cNvPr>
          <p:cNvSpPr>
            <a:spLocks noGrp="1"/>
          </p:cNvSpPr>
          <p:nvPr>
            <p:ph type="sldNum" idx="12"/>
          </p:nvPr>
        </p:nvSpPr>
        <p:spPr/>
        <p:txBody>
          <a:bodyPr/>
          <a:lstStyle>
            <a:lvl1pPr>
              <a:defRPr/>
            </a:lvl1pPr>
          </a:lstStyle>
          <a:p>
            <a:fld id="{188CF2E7-21F5-4ECB-9123-6E465D8A2FC0}" type="slidenum">
              <a:rPr lang="en-US" altLang="it-IT"/>
              <a:pPr/>
              <a:t>‹N›</a:t>
            </a:fld>
            <a:endParaRPr lang="en-US" altLang="it-IT"/>
          </a:p>
        </p:txBody>
      </p:sp>
    </p:spTree>
    <p:extLst>
      <p:ext uri="{BB962C8B-B14F-4D97-AF65-F5344CB8AC3E}">
        <p14:creationId xmlns:p14="http://schemas.microsoft.com/office/powerpoint/2010/main" val="3267189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25D9A-0AF1-4293-91C1-18FC7D1D3B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E16312-79C0-4590-AFFF-6A8996E4B24B}"/>
              </a:ext>
            </a:extLst>
          </p:cNvPr>
          <p:cNvSpPr>
            <a:spLocks noGrp="1"/>
          </p:cNvSpPr>
          <p:nvPr>
            <p:ph sz="half" idx="1"/>
          </p:nvPr>
        </p:nvSpPr>
        <p:spPr>
          <a:xfrm>
            <a:off x="628650" y="1825625"/>
            <a:ext cx="386715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6F1734-4F31-4198-9931-0553972A5BEC}"/>
              </a:ext>
            </a:extLst>
          </p:cNvPr>
          <p:cNvSpPr>
            <a:spLocks noGrp="1"/>
          </p:cNvSpPr>
          <p:nvPr>
            <p:ph sz="half" idx="2"/>
          </p:nvPr>
        </p:nvSpPr>
        <p:spPr>
          <a:xfrm>
            <a:off x="4648200" y="1825625"/>
            <a:ext cx="386715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2A52D9A-51E4-4B01-ACAD-EAFE95F4DAB6}"/>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F9B23FD7-1585-4F09-9EE1-95A0696F84E0}"/>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C441F43E-4940-4394-ABD3-DDF9DBE3AA6A}"/>
              </a:ext>
            </a:extLst>
          </p:cNvPr>
          <p:cNvSpPr>
            <a:spLocks noGrp="1"/>
          </p:cNvSpPr>
          <p:nvPr>
            <p:ph type="sldNum" idx="12"/>
          </p:nvPr>
        </p:nvSpPr>
        <p:spPr/>
        <p:txBody>
          <a:bodyPr/>
          <a:lstStyle>
            <a:lvl1pPr>
              <a:defRPr/>
            </a:lvl1pPr>
          </a:lstStyle>
          <a:p>
            <a:fld id="{F88FFF63-23F1-4F6F-BA88-DE3A777E86DE}" type="slidenum">
              <a:rPr lang="en-US" altLang="it-IT"/>
              <a:pPr/>
              <a:t>‹N›</a:t>
            </a:fld>
            <a:endParaRPr lang="en-US" altLang="it-IT"/>
          </a:p>
        </p:txBody>
      </p:sp>
    </p:spTree>
    <p:extLst>
      <p:ext uri="{BB962C8B-B14F-4D97-AF65-F5344CB8AC3E}">
        <p14:creationId xmlns:p14="http://schemas.microsoft.com/office/powerpoint/2010/main" val="222708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A635E-3F20-4B2F-A766-A6E0741FC56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D52FD6-8368-43A5-AB13-39B478AE4D2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0566AF0-810C-4AF2-83E6-3529BC77671F}"/>
              </a:ext>
            </a:extLst>
          </p:cNvPr>
          <p:cNvSpPr>
            <a:spLocks noGrp="1"/>
          </p:cNvSpPr>
          <p:nvPr>
            <p:ph sz="half" idx="2"/>
          </p:nvPr>
        </p:nvSpPr>
        <p:spPr>
          <a:xfrm>
            <a:off x="630238" y="2505075"/>
            <a:ext cx="386873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6D5901A-6FB0-4123-BEB3-3DE23DBD771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B0AD4FC-F2D9-4467-8A12-856EBC057B59}"/>
              </a:ext>
            </a:extLst>
          </p:cNvPr>
          <p:cNvSpPr>
            <a:spLocks noGrp="1"/>
          </p:cNvSpPr>
          <p:nvPr>
            <p:ph sz="quarter" idx="4"/>
          </p:nvPr>
        </p:nvSpPr>
        <p:spPr>
          <a:xfrm>
            <a:off x="4629150" y="2505075"/>
            <a:ext cx="38877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10B70D-146E-47D5-82FD-B7049F057FF1}"/>
              </a:ext>
            </a:extLst>
          </p:cNvPr>
          <p:cNvSpPr>
            <a:spLocks noGrp="1"/>
          </p:cNvSpPr>
          <p:nvPr>
            <p:ph type="dt" idx="10"/>
          </p:nvPr>
        </p:nvSpPr>
        <p:spPr/>
        <p:txBody>
          <a:bodyPr/>
          <a:lstStyle>
            <a:lvl1pPr>
              <a:defRPr/>
            </a:lvl1pPr>
          </a:lstStyle>
          <a:p>
            <a:endParaRPr lang="it-IT" altLang="it-IT"/>
          </a:p>
        </p:txBody>
      </p:sp>
      <p:sp>
        <p:nvSpPr>
          <p:cNvPr id="8" name="Segnaposto piè di pagina 7">
            <a:extLst>
              <a:ext uri="{FF2B5EF4-FFF2-40B4-BE49-F238E27FC236}">
                <a16:creationId xmlns:a16="http://schemas.microsoft.com/office/drawing/2014/main" id="{84589A2B-F823-44E3-905B-819606C28E72}"/>
              </a:ext>
            </a:extLst>
          </p:cNvPr>
          <p:cNvSpPr>
            <a:spLocks noGrp="1"/>
          </p:cNvSpPr>
          <p:nvPr>
            <p:ph type="ftr" idx="11"/>
          </p:nvPr>
        </p:nvSpPr>
        <p:spPr/>
        <p:txBody>
          <a:bodyPr/>
          <a:lstStyle>
            <a:lvl1pPr>
              <a:defRPr/>
            </a:lvl1pPr>
          </a:lstStyle>
          <a:p>
            <a:endParaRPr lang="en-US" altLang="it-IT"/>
          </a:p>
        </p:txBody>
      </p:sp>
      <p:sp>
        <p:nvSpPr>
          <p:cNvPr id="9" name="Segnaposto numero diapositiva 8">
            <a:extLst>
              <a:ext uri="{FF2B5EF4-FFF2-40B4-BE49-F238E27FC236}">
                <a16:creationId xmlns:a16="http://schemas.microsoft.com/office/drawing/2014/main" id="{AFDE8EDF-E200-473C-BFC2-37728DC5C80B}"/>
              </a:ext>
            </a:extLst>
          </p:cNvPr>
          <p:cNvSpPr>
            <a:spLocks noGrp="1"/>
          </p:cNvSpPr>
          <p:nvPr>
            <p:ph type="sldNum" idx="12"/>
          </p:nvPr>
        </p:nvSpPr>
        <p:spPr/>
        <p:txBody>
          <a:bodyPr/>
          <a:lstStyle>
            <a:lvl1pPr>
              <a:defRPr/>
            </a:lvl1pPr>
          </a:lstStyle>
          <a:p>
            <a:fld id="{97067F41-8942-4247-86F4-10EF08AF1E26}" type="slidenum">
              <a:rPr lang="en-US" altLang="it-IT"/>
              <a:pPr/>
              <a:t>‹N›</a:t>
            </a:fld>
            <a:endParaRPr lang="en-US" altLang="it-IT"/>
          </a:p>
        </p:txBody>
      </p:sp>
    </p:spTree>
    <p:extLst>
      <p:ext uri="{BB962C8B-B14F-4D97-AF65-F5344CB8AC3E}">
        <p14:creationId xmlns:p14="http://schemas.microsoft.com/office/powerpoint/2010/main" val="384053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681B6-ED2D-4D4F-9DAF-3DB19A90B3E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707940E-9008-40FB-8A76-F20BABB38812}"/>
              </a:ext>
            </a:extLst>
          </p:cNvPr>
          <p:cNvSpPr>
            <a:spLocks noGrp="1"/>
          </p:cNvSpPr>
          <p:nvPr>
            <p:ph type="dt" idx="10"/>
          </p:nvPr>
        </p:nvSpPr>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03274A08-DBB4-4AF7-A38F-E56F5F4219FF}"/>
              </a:ext>
            </a:extLst>
          </p:cNvPr>
          <p:cNvSpPr>
            <a:spLocks noGrp="1"/>
          </p:cNvSpPr>
          <p:nvPr>
            <p:ph type="ftr" idx="11"/>
          </p:nvPr>
        </p:nvSpPr>
        <p:spPr/>
        <p:txBody>
          <a:bodyPr/>
          <a:lstStyle>
            <a:lvl1pPr>
              <a:defRPr/>
            </a:lvl1pPr>
          </a:lstStyle>
          <a:p>
            <a:endParaRPr lang="en-US" altLang="it-IT"/>
          </a:p>
        </p:txBody>
      </p:sp>
      <p:sp>
        <p:nvSpPr>
          <p:cNvPr id="5" name="Segnaposto numero diapositiva 4">
            <a:extLst>
              <a:ext uri="{FF2B5EF4-FFF2-40B4-BE49-F238E27FC236}">
                <a16:creationId xmlns:a16="http://schemas.microsoft.com/office/drawing/2014/main" id="{D2470562-9B08-4376-862E-D04F7668EA18}"/>
              </a:ext>
            </a:extLst>
          </p:cNvPr>
          <p:cNvSpPr>
            <a:spLocks noGrp="1"/>
          </p:cNvSpPr>
          <p:nvPr>
            <p:ph type="sldNum" idx="12"/>
          </p:nvPr>
        </p:nvSpPr>
        <p:spPr/>
        <p:txBody>
          <a:bodyPr/>
          <a:lstStyle>
            <a:lvl1pPr>
              <a:defRPr/>
            </a:lvl1pPr>
          </a:lstStyle>
          <a:p>
            <a:fld id="{6834D851-1DF1-4963-B936-E8351BA502B0}" type="slidenum">
              <a:rPr lang="en-US" altLang="it-IT"/>
              <a:pPr/>
              <a:t>‹N›</a:t>
            </a:fld>
            <a:endParaRPr lang="en-US" altLang="it-IT"/>
          </a:p>
        </p:txBody>
      </p:sp>
    </p:spTree>
    <p:extLst>
      <p:ext uri="{BB962C8B-B14F-4D97-AF65-F5344CB8AC3E}">
        <p14:creationId xmlns:p14="http://schemas.microsoft.com/office/powerpoint/2010/main" val="2132820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E498070-E456-4EED-B05D-7C4CD0C5F03D}"/>
              </a:ext>
            </a:extLst>
          </p:cNvPr>
          <p:cNvSpPr>
            <a:spLocks noGrp="1"/>
          </p:cNvSpPr>
          <p:nvPr>
            <p:ph type="dt" idx="10"/>
          </p:nvPr>
        </p:nvSpPr>
        <p:spPr/>
        <p:txBody>
          <a:bodyPr/>
          <a:lstStyle>
            <a:lvl1pPr>
              <a:defRPr/>
            </a:lvl1pPr>
          </a:lstStyle>
          <a:p>
            <a:endParaRPr lang="it-IT" altLang="it-IT"/>
          </a:p>
        </p:txBody>
      </p:sp>
      <p:sp>
        <p:nvSpPr>
          <p:cNvPr id="3" name="Segnaposto piè di pagina 2">
            <a:extLst>
              <a:ext uri="{FF2B5EF4-FFF2-40B4-BE49-F238E27FC236}">
                <a16:creationId xmlns:a16="http://schemas.microsoft.com/office/drawing/2014/main" id="{AEC373D0-A4DD-4345-BB98-A0908A493438}"/>
              </a:ext>
            </a:extLst>
          </p:cNvPr>
          <p:cNvSpPr>
            <a:spLocks noGrp="1"/>
          </p:cNvSpPr>
          <p:nvPr>
            <p:ph type="ftr" idx="11"/>
          </p:nvPr>
        </p:nvSpPr>
        <p:spPr/>
        <p:txBody>
          <a:bodyPr/>
          <a:lstStyle>
            <a:lvl1pPr>
              <a:defRPr/>
            </a:lvl1pPr>
          </a:lstStyle>
          <a:p>
            <a:endParaRPr lang="en-US" altLang="it-IT"/>
          </a:p>
        </p:txBody>
      </p:sp>
      <p:sp>
        <p:nvSpPr>
          <p:cNvPr id="4" name="Segnaposto numero diapositiva 3">
            <a:extLst>
              <a:ext uri="{FF2B5EF4-FFF2-40B4-BE49-F238E27FC236}">
                <a16:creationId xmlns:a16="http://schemas.microsoft.com/office/drawing/2014/main" id="{B75BB11A-0693-444A-B1CB-FB9D8EA2C2B0}"/>
              </a:ext>
            </a:extLst>
          </p:cNvPr>
          <p:cNvSpPr>
            <a:spLocks noGrp="1"/>
          </p:cNvSpPr>
          <p:nvPr>
            <p:ph type="sldNum" idx="12"/>
          </p:nvPr>
        </p:nvSpPr>
        <p:spPr/>
        <p:txBody>
          <a:bodyPr/>
          <a:lstStyle>
            <a:lvl1pPr>
              <a:defRPr/>
            </a:lvl1pPr>
          </a:lstStyle>
          <a:p>
            <a:fld id="{6957BF12-BD0F-4C0B-9F98-F03112743C17}" type="slidenum">
              <a:rPr lang="en-US" altLang="it-IT"/>
              <a:pPr/>
              <a:t>‹N›</a:t>
            </a:fld>
            <a:endParaRPr lang="en-US" altLang="it-IT"/>
          </a:p>
        </p:txBody>
      </p:sp>
    </p:spTree>
    <p:extLst>
      <p:ext uri="{BB962C8B-B14F-4D97-AF65-F5344CB8AC3E}">
        <p14:creationId xmlns:p14="http://schemas.microsoft.com/office/powerpoint/2010/main" val="3609464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0A35F-4B0D-4F82-80A1-77CA2A6C044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E7A188-8D6E-4725-92FB-38CE26AD01F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8BBF7B9-CF72-453F-94FC-5B3E2FF2E31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599F35-8FF6-4AEA-A0A9-A599111731AF}"/>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9EE9A760-1F3F-4F8C-96A1-75AA11197501}"/>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2230965A-40E8-4534-9BC2-C7CBCBA24169}"/>
              </a:ext>
            </a:extLst>
          </p:cNvPr>
          <p:cNvSpPr>
            <a:spLocks noGrp="1"/>
          </p:cNvSpPr>
          <p:nvPr>
            <p:ph type="sldNum" idx="12"/>
          </p:nvPr>
        </p:nvSpPr>
        <p:spPr/>
        <p:txBody>
          <a:bodyPr/>
          <a:lstStyle>
            <a:lvl1pPr>
              <a:defRPr/>
            </a:lvl1pPr>
          </a:lstStyle>
          <a:p>
            <a:fld id="{4A316B50-DC54-460F-A882-563C2D76F5F6}" type="slidenum">
              <a:rPr lang="en-US" altLang="it-IT"/>
              <a:pPr/>
              <a:t>‹N›</a:t>
            </a:fld>
            <a:endParaRPr lang="en-US" altLang="it-IT"/>
          </a:p>
        </p:txBody>
      </p:sp>
    </p:spTree>
    <p:extLst>
      <p:ext uri="{BB962C8B-B14F-4D97-AF65-F5344CB8AC3E}">
        <p14:creationId xmlns:p14="http://schemas.microsoft.com/office/powerpoint/2010/main" val="135268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B7C9B4-7DBB-460C-8713-F02ED63AD0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98EC70-14DC-4095-ABE2-7A5C15D3AF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A0E246-32F9-4299-B542-99B106707DAA}"/>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F19C8CFE-5BF3-4529-BB13-51CA4ED7AAC4}"/>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24D18087-34AC-4011-8AF8-5C6390080550}"/>
              </a:ext>
            </a:extLst>
          </p:cNvPr>
          <p:cNvSpPr>
            <a:spLocks noGrp="1"/>
          </p:cNvSpPr>
          <p:nvPr>
            <p:ph type="sldNum" idx="12"/>
          </p:nvPr>
        </p:nvSpPr>
        <p:spPr/>
        <p:txBody>
          <a:bodyPr/>
          <a:lstStyle>
            <a:lvl1pPr>
              <a:defRPr/>
            </a:lvl1pPr>
          </a:lstStyle>
          <a:p>
            <a:fld id="{6C5D5FB9-2D50-46F8-A236-5ED824BB8519}" type="slidenum">
              <a:rPr lang="en-US" altLang="it-IT"/>
              <a:pPr/>
              <a:t>‹N›</a:t>
            </a:fld>
            <a:endParaRPr lang="en-US" altLang="it-IT"/>
          </a:p>
        </p:txBody>
      </p:sp>
    </p:spTree>
    <p:extLst>
      <p:ext uri="{BB962C8B-B14F-4D97-AF65-F5344CB8AC3E}">
        <p14:creationId xmlns:p14="http://schemas.microsoft.com/office/powerpoint/2010/main" val="4215793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9FB3B-D4C5-45A9-A2BF-536A6E39490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B354ED6-7DEA-4661-B088-4FE8EFE530E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E2A551-E68B-489F-A990-CB03391FD36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BD0E02-52FE-4D28-B43A-5E0EE4EF879C}"/>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80A61A5E-8523-45E6-8AA0-A38DC0716923}"/>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ABA52CE4-736D-4C4D-B230-6427883CAF0E}"/>
              </a:ext>
            </a:extLst>
          </p:cNvPr>
          <p:cNvSpPr>
            <a:spLocks noGrp="1"/>
          </p:cNvSpPr>
          <p:nvPr>
            <p:ph type="sldNum" idx="12"/>
          </p:nvPr>
        </p:nvSpPr>
        <p:spPr/>
        <p:txBody>
          <a:bodyPr/>
          <a:lstStyle>
            <a:lvl1pPr>
              <a:defRPr/>
            </a:lvl1pPr>
          </a:lstStyle>
          <a:p>
            <a:fld id="{1957138B-E470-4108-A639-1377A5CC7466}" type="slidenum">
              <a:rPr lang="en-US" altLang="it-IT"/>
              <a:pPr/>
              <a:t>‹N›</a:t>
            </a:fld>
            <a:endParaRPr lang="en-US" altLang="it-IT"/>
          </a:p>
        </p:txBody>
      </p:sp>
    </p:spTree>
    <p:extLst>
      <p:ext uri="{BB962C8B-B14F-4D97-AF65-F5344CB8AC3E}">
        <p14:creationId xmlns:p14="http://schemas.microsoft.com/office/powerpoint/2010/main" val="258634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76743-5775-4707-83D4-96E12AC8AF6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967FBF-2E51-4A3C-B756-78B910CCD660}"/>
              </a:ext>
            </a:extLst>
          </p:cNvPr>
          <p:cNvSpPr>
            <a:spLocks noGrp="1"/>
          </p:cNvSpPr>
          <p:nvPr>
            <p:ph type="body" orient="vert" idx="1"/>
          </p:nvPr>
        </p:nvSpPr>
        <p:spPr>
          <a:xfrm>
            <a:off x="628650" y="1825625"/>
            <a:ext cx="78867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F35353-67D7-4940-9D7C-B97CC5894334}"/>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EB479A6A-031A-49B1-9CFD-3FDAA46D89A9}"/>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656263D7-CC1F-4982-83AA-D29F3F975C84}"/>
              </a:ext>
            </a:extLst>
          </p:cNvPr>
          <p:cNvSpPr>
            <a:spLocks noGrp="1"/>
          </p:cNvSpPr>
          <p:nvPr>
            <p:ph type="sldNum" idx="12"/>
          </p:nvPr>
        </p:nvSpPr>
        <p:spPr/>
        <p:txBody>
          <a:bodyPr/>
          <a:lstStyle>
            <a:lvl1pPr>
              <a:defRPr/>
            </a:lvl1pPr>
          </a:lstStyle>
          <a:p>
            <a:fld id="{60096C94-2A50-471E-9F11-CAC394845C51}" type="slidenum">
              <a:rPr lang="en-US" altLang="it-IT"/>
              <a:pPr/>
              <a:t>‹N›</a:t>
            </a:fld>
            <a:endParaRPr lang="en-US" altLang="it-IT"/>
          </a:p>
        </p:txBody>
      </p:sp>
    </p:spTree>
    <p:extLst>
      <p:ext uri="{BB962C8B-B14F-4D97-AF65-F5344CB8AC3E}">
        <p14:creationId xmlns:p14="http://schemas.microsoft.com/office/powerpoint/2010/main" val="171042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C8D9CF-4C3B-4E21-A937-F377017FC6EF}"/>
              </a:ext>
            </a:extLst>
          </p:cNvPr>
          <p:cNvSpPr>
            <a:spLocks noGrp="1"/>
          </p:cNvSpPr>
          <p:nvPr>
            <p:ph type="title" orient="vert"/>
          </p:nvPr>
        </p:nvSpPr>
        <p:spPr>
          <a:xfrm>
            <a:off x="6551613" y="1524000"/>
            <a:ext cx="1973262" cy="465296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0926D33-D561-4E2A-A666-655A54BD4570}"/>
              </a:ext>
            </a:extLst>
          </p:cNvPr>
          <p:cNvSpPr>
            <a:spLocks noGrp="1"/>
          </p:cNvSpPr>
          <p:nvPr>
            <p:ph type="body" orient="vert" idx="1"/>
          </p:nvPr>
        </p:nvSpPr>
        <p:spPr>
          <a:xfrm>
            <a:off x="628650" y="1524000"/>
            <a:ext cx="5770563" cy="4652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4519E7-D674-48A8-A703-A7F4ABD6C654}"/>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0CC4869C-9993-4344-8556-EBAD688BD336}"/>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BB91E1CE-F084-4E8D-A856-C4EED8E79028}"/>
              </a:ext>
            </a:extLst>
          </p:cNvPr>
          <p:cNvSpPr>
            <a:spLocks noGrp="1"/>
          </p:cNvSpPr>
          <p:nvPr>
            <p:ph type="sldNum" idx="12"/>
          </p:nvPr>
        </p:nvSpPr>
        <p:spPr/>
        <p:txBody>
          <a:bodyPr/>
          <a:lstStyle>
            <a:lvl1pPr>
              <a:defRPr/>
            </a:lvl1pPr>
          </a:lstStyle>
          <a:p>
            <a:fld id="{902A6B82-B54C-4DE8-A38C-9EE98CE7D8DA}" type="slidenum">
              <a:rPr lang="en-US" altLang="it-IT"/>
              <a:pPr/>
              <a:t>‹N›</a:t>
            </a:fld>
            <a:endParaRPr lang="en-US" altLang="it-IT"/>
          </a:p>
        </p:txBody>
      </p:sp>
    </p:spTree>
    <p:extLst>
      <p:ext uri="{BB962C8B-B14F-4D97-AF65-F5344CB8AC3E}">
        <p14:creationId xmlns:p14="http://schemas.microsoft.com/office/powerpoint/2010/main" val="31880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14A5B-4E37-47DF-B13A-AC4B55A4F7C7}"/>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FEEB898-F9EF-4571-8736-628E6DC0FCC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DA62309-01D9-4B17-9224-8DE31E332D9E}"/>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5A168BE6-BA89-4F4D-ACB1-B199A3DFDEBF}"/>
              </a:ext>
            </a:extLst>
          </p:cNvPr>
          <p:cNvSpPr>
            <a:spLocks noGrp="1"/>
          </p:cNvSpPr>
          <p:nvPr>
            <p:ph type="ft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93754DAC-F9C6-4FA2-BA9F-2B4BEB18B5CF}"/>
              </a:ext>
            </a:extLst>
          </p:cNvPr>
          <p:cNvSpPr>
            <a:spLocks noGrp="1"/>
          </p:cNvSpPr>
          <p:nvPr>
            <p:ph type="sldNum" idx="12"/>
          </p:nvPr>
        </p:nvSpPr>
        <p:spPr/>
        <p:txBody>
          <a:bodyPr/>
          <a:lstStyle>
            <a:lvl1pPr>
              <a:defRPr/>
            </a:lvl1pPr>
          </a:lstStyle>
          <a:p>
            <a:fld id="{94769A86-57D0-4727-A4E9-E233C91F7523}" type="slidenum">
              <a:rPr lang="en-US" altLang="it-IT"/>
              <a:pPr/>
              <a:t>‹N›</a:t>
            </a:fld>
            <a:endParaRPr lang="en-US" altLang="it-IT"/>
          </a:p>
        </p:txBody>
      </p:sp>
    </p:spTree>
    <p:extLst>
      <p:ext uri="{BB962C8B-B14F-4D97-AF65-F5344CB8AC3E}">
        <p14:creationId xmlns:p14="http://schemas.microsoft.com/office/powerpoint/2010/main" val="28499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96F81-9630-41D6-A910-4D6E9EB1969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49CD19A-B39C-4326-860B-267B2A51AC41}"/>
              </a:ext>
            </a:extLst>
          </p:cNvPr>
          <p:cNvSpPr>
            <a:spLocks noGrp="1"/>
          </p:cNvSpPr>
          <p:nvPr>
            <p:ph sz="half" idx="1"/>
          </p:nvPr>
        </p:nvSpPr>
        <p:spPr>
          <a:xfrm>
            <a:off x="457200" y="1600200"/>
            <a:ext cx="4032250"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3415A34-DB21-431A-BC47-97EC3BD39063}"/>
              </a:ext>
            </a:extLst>
          </p:cNvPr>
          <p:cNvSpPr>
            <a:spLocks noGrp="1"/>
          </p:cNvSpPr>
          <p:nvPr>
            <p:ph sz="half" idx="2"/>
          </p:nvPr>
        </p:nvSpPr>
        <p:spPr>
          <a:xfrm>
            <a:off x="4641850" y="1600200"/>
            <a:ext cx="4032250"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FEEF621-13DE-4AEB-9434-545A54DFBBE7}"/>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5946501B-E845-488E-94C1-6BDB372F0A7F}"/>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A742C1D9-B4C9-4FFE-A250-0F6B449C7901}"/>
              </a:ext>
            </a:extLst>
          </p:cNvPr>
          <p:cNvSpPr>
            <a:spLocks noGrp="1"/>
          </p:cNvSpPr>
          <p:nvPr>
            <p:ph type="sldNum" idx="12"/>
          </p:nvPr>
        </p:nvSpPr>
        <p:spPr/>
        <p:txBody>
          <a:bodyPr/>
          <a:lstStyle>
            <a:lvl1pPr>
              <a:defRPr/>
            </a:lvl1pPr>
          </a:lstStyle>
          <a:p>
            <a:fld id="{341343A6-7DCC-4E7A-9F49-2E4DF09344C1}" type="slidenum">
              <a:rPr lang="en-US" altLang="it-IT"/>
              <a:pPr/>
              <a:t>‹N›</a:t>
            </a:fld>
            <a:endParaRPr lang="en-US" altLang="it-IT"/>
          </a:p>
        </p:txBody>
      </p:sp>
    </p:spTree>
    <p:extLst>
      <p:ext uri="{BB962C8B-B14F-4D97-AF65-F5344CB8AC3E}">
        <p14:creationId xmlns:p14="http://schemas.microsoft.com/office/powerpoint/2010/main" val="55250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444CD-332B-4FF9-A0C2-933EEA78433B}"/>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D5C56B-399A-4D34-AE99-D595D07E710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9334BE2-6E45-4B00-989D-C976A2DE25FC}"/>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E29D29C-317D-4E57-AF36-9F4647BE3B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6B87FC6-D8A8-4235-A34D-062DD7A9123E}"/>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5A286A5-57AD-44A8-8026-B932ACDD6504}"/>
              </a:ext>
            </a:extLst>
          </p:cNvPr>
          <p:cNvSpPr>
            <a:spLocks noGrp="1"/>
          </p:cNvSpPr>
          <p:nvPr>
            <p:ph type="dt" idx="10"/>
          </p:nvPr>
        </p:nvSpPr>
        <p:spPr/>
        <p:txBody>
          <a:bodyPr/>
          <a:lstStyle>
            <a:lvl1pPr>
              <a:defRPr/>
            </a:lvl1pPr>
          </a:lstStyle>
          <a:p>
            <a:endParaRPr lang="it-IT" altLang="it-IT"/>
          </a:p>
        </p:txBody>
      </p:sp>
      <p:sp>
        <p:nvSpPr>
          <p:cNvPr id="8" name="Segnaposto piè di pagina 7">
            <a:extLst>
              <a:ext uri="{FF2B5EF4-FFF2-40B4-BE49-F238E27FC236}">
                <a16:creationId xmlns:a16="http://schemas.microsoft.com/office/drawing/2014/main" id="{F485C9AF-9B6D-408E-8662-A847E7A746B3}"/>
              </a:ext>
            </a:extLst>
          </p:cNvPr>
          <p:cNvSpPr>
            <a:spLocks noGrp="1"/>
          </p:cNvSpPr>
          <p:nvPr>
            <p:ph type="ftr" idx="11"/>
          </p:nvPr>
        </p:nvSpPr>
        <p:spPr/>
        <p:txBody>
          <a:bodyPr/>
          <a:lstStyle>
            <a:lvl1pPr>
              <a:defRPr/>
            </a:lvl1pPr>
          </a:lstStyle>
          <a:p>
            <a:endParaRPr lang="en-US" altLang="it-IT"/>
          </a:p>
        </p:txBody>
      </p:sp>
      <p:sp>
        <p:nvSpPr>
          <p:cNvPr id="9" name="Segnaposto numero diapositiva 8">
            <a:extLst>
              <a:ext uri="{FF2B5EF4-FFF2-40B4-BE49-F238E27FC236}">
                <a16:creationId xmlns:a16="http://schemas.microsoft.com/office/drawing/2014/main" id="{BA063041-E189-4B85-8C5D-E6CC8B42E1E4}"/>
              </a:ext>
            </a:extLst>
          </p:cNvPr>
          <p:cNvSpPr>
            <a:spLocks noGrp="1"/>
          </p:cNvSpPr>
          <p:nvPr>
            <p:ph type="sldNum" idx="12"/>
          </p:nvPr>
        </p:nvSpPr>
        <p:spPr/>
        <p:txBody>
          <a:bodyPr/>
          <a:lstStyle>
            <a:lvl1pPr>
              <a:defRPr/>
            </a:lvl1pPr>
          </a:lstStyle>
          <a:p>
            <a:fld id="{16D7270E-0A4A-4812-89DA-6E28AD672EDE}" type="slidenum">
              <a:rPr lang="en-US" altLang="it-IT"/>
              <a:pPr/>
              <a:t>‹N›</a:t>
            </a:fld>
            <a:endParaRPr lang="en-US" altLang="it-IT"/>
          </a:p>
        </p:txBody>
      </p:sp>
    </p:spTree>
    <p:extLst>
      <p:ext uri="{BB962C8B-B14F-4D97-AF65-F5344CB8AC3E}">
        <p14:creationId xmlns:p14="http://schemas.microsoft.com/office/powerpoint/2010/main" val="205607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E3A668-5A23-428B-91C7-2E52B5AC1E6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987363D-B683-4FDF-BF2D-C0C21C2C28F0}"/>
              </a:ext>
            </a:extLst>
          </p:cNvPr>
          <p:cNvSpPr>
            <a:spLocks noGrp="1"/>
          </p:cNvSpPr>
          <p:nvPr>
            <p:ph type="dt" idx="10"/>
          </p:nvPr>
        </p:nvSpPr>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689EDB99-47E2-49C5-AB3F-FE68BF7402B9}"/>
              </a:ext>
            </a:extLst>
          </p:cNvPr>
          <p:cNvSpPr>
            <a:spLocks noGrp="1"/>
          </p:cNvSpPr>
          <p:nvPr>
            <p:ph type="ftr" idx="11"/>
          </p:nvPr>
        </p:nvSpPr>
        <p:spPr/>
        <p:txBody>
          <a:bodyPr/>
          <a:lstStyle>
            <a:lvl1pPr>
              <a:defRPr/>
            </a:lvl1pPr>
          </a:lstStyle>
          <a:p>
            <a:endParaRPr lang="en-US" altLang="it-IT"/>
          </a:p>
        </p:txBody>
      </p:sp>
      <p:sp>
        <p:nvSpPr>
          <p:cNvPr id="5" name="Segnaposto numero diapositiva 4">
            <a:extLst>
              <a:ext uri="{FF2B5EF4-FFF2-40B4-BE49-F238E27FC236}">
                <a16:creationId xmlns:a16="http://schemas.microsoft.com/office/drawing/2014/main" id="{E5D81FEE-E72C-42B4-8F3E-A2804291F56F}"/>
              </a:ext>
            </a:extLst>
          </p:cNvPr>
          <p:cNvSpPr>
            <a:spLocks noGrp="1"/>
          </p:cNvSpPr>
          <p:nvPr>
            <p:ph type="sldNum" idx="12"/>
          </p:nvPr>
        </p:nvSpPr>
        <p:spPr/>
        <p:txBody>
          <a:bodyPr/>
          <a:lstStyle>
            <a:lvl1pPr>
              <a:defRPr/>
            </a:lvl1pPr>
          </a:lstStyle>
          <a:p>
            <a:fld id="{C6A5FC29-1973-4011-9F8D-1E4C4A29AC48}" type="slidenum">
              <a:rPr lang="en-US" altLang="it-IT"/>
              <a:pPr/>
              <a:t>‹N›</a:t>
            </a:fld>
            <a:endParaRPr lang="en-US" altLang="it-IT"/>
          </a:p>
        </p:txBody>
      </p:sp>
    </p:spTree>
    <p:extLst>
      <p:ext uri="{BB962C8B-B14F-4D97-AF65-F5344CB8AC3E}">
        <p14:creationId xmlns:p14="http://schemas.microsoft.com/office/powerpoint/2010/main" val="53177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292E46-AC8E-4B08-9774-9DCA55A3A498}"/>
              </a:ext>
            </a:extLst>
          </p:cNvPr>
          <p:cNvSpPr>
            <a:spLocks noGrp="1"/>
          </p:cNvSpPr>
          <p:nvPr>
            <p:ph type="dt" idx="10"/>
          </p:nvPr>
        </p:nvSpPr>
        <p:spPr/>
        <p:txBody>
          <a:bodyPr/>
          <a:lstStyle>
            <a:lvl1pPr>
              <a:defRPr/>
            </a:lvl1pPr>
          </a:lstStyle>
          <a:p>
            <a:endParaRPr lang="it-IT" altLang="it-IT"/>
          </a:p>
        </p:txBody>
      </p:sp>
      <p:sp>
        <p:nvSpPr>
          <p:cNvPr id="3" name="Segnaposto piè di pagina 2">
            <a:extLst>
              <a:ext uri="{FF2B5EF4-FFF2-40B4-BE49-F238E27FC236}">
                <a16:creationId xmlns:a16="http://schemas.microsoft.com/office/drawing/2014/main" id="{A4B0CB95-E533-4960-9DEB-BF746AAF1475}"/>
              </a:ext>
            </a:extLst>
          </p:cNvPr>
          <p:cNvSpPr>
            <a:spLocks noGrp="1"/>
          </p:cNvSpPr>
          <p:nvPr>
            <p:ph type="ftr" idx="11"/>
          </p:nvPr>
        </p:nvSpPr>
        <p:spPr/>
        <p:txBody>
          <a:bodyPr/>
          <a:lstStyle>
            <a:lvl1pPr>
              <a:defRPr/>
            </a:lvl1pPr>
          </a:lstStyle>
          <a:p>
            <a:endParaRPr lang="en-US" altLang="it-IT"/>
          </a:p>
        </p:txBody>
      </p:sp>
      <p:sp>
        <p:nvSpPr>
          <p:cNvPr id="4" name="Segnaposto numero diapositiva 3">
            <a:extLst>
              <a:ext uri="{FF2B5EF4-FFF2-40B4-BE49-F238E27FC236}">
                <a16:creationId xmlns:a16="http://schemas.microsoft.com/office/drawing/2014/main" id="{FEB97E30-0318-4A39-BB54-5A268FE99A77}"/>
              </a:ext>
            </a:extLst>
          </p:cNvPr>
          <p:cNvSpPr>
            <a:spLocks noGrp="1"/>
          </p:cNvSpPr>
          <p:nvPr>
            <p:ph type="sldNum" idx="12"/>
          </p:nvPr>
        </p:nvSpPr>
        <p:spPr/>
        <p:txBody>
          <a:bodyPr/>
          <a:lstStyle>
            <a:lvl1pPr>
              <a:defRPr/>
            </a:lvl1pPr>
          </a:lstStyle>
          <a:p>
            <a:fld id="{29A3C712-9149-4A0C-8384-7ADC9D6CF5E9}" type="slidenum">
              <a:rPr lang="en-US" altLang="it-IT"/>
              <a:pPr/>
              <a:t>‹N›</a:t>
            </a:fld>
            <a:endParaRPr lang="en-US" altLang="it-IT"/>
          </a:p>
        </p:txBody>
      </p:sp>
    </p:spTree>
    <p:extLst>
      <p:ext uri="{BB962C8B-B14F-4D97-AF65-F5344CB8AC3E}">
        <p14:creationId xmlns:p14="http://schemas.microsoft.com/office/powerpoint/2010/main" val="28741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EA7A1-B383-4EC4-9D00-0EB0FAFF26A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047D74-0B81-40E0-AE41-1E7A31D799A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DB3801-DE66-4BBB-926C-4D31E8AE37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97A5A5-5F53-4993-842B-E2A57C62124B}"/>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49455F5E-0164-4A71-AB44-FFE830E32310}"/>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6D07E2CB-2CE5-4445-ABE5-09F41821DD2B}"/>
              </a:ext>
            </a:extLst>
          </p:cNvPr>
          <p:cNvSpPr>
            <a:spLocks noGrp="1"/>
          </p:cNvSpPr>
          <p:nvPr>
            <p:ph type="sldNum" idx="12"/>
          </p:nvPr>
        </p:nvSpPr>
        <p:spPr/>
        <p:txBody>
          <a:bodyPr/>
          <a:lstStyle>
            <a:lvl1pPr>
              <a:defRPr/>
            </a:lvl1pPr>
          </a:lstStyle>
          <a:p>
            <a:fld id="{333DB423-C905-4CAB-833F-B591B1E4D0CE}" type="slidenum">
              <a:rPr lang="en-US" altLang="it-IT"/>
              <a:pPr/>
              <a:t>‹N›</a:t>
            </a:fld>
            <a:endParaRPr lang="en-US" altLang="it-IT"/>
          </a:p>
        </p:txBody>
      </p:sp>
    </p:spTree>
    <p:extLst>
      <p:ext uri="{BB962C8B-B14F-4D97-AF65-F5344CB8AC3E}">
        <p14:creationId xmlns:p14="http://schemas.microsoft.com/office/powerpoint/2010/main" val="272271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C8CB2-3496-404D-9801-9B57EC0DA0D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D351497-0ED1-4418-B025-FDAEB783C91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C552020-FCF7-49CE-B865-8DCDC26A0C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9BAD52-35EB-4474-ACCF-9F45551D1143}"/>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E227F7F0-00E9-4B1B-81BD-4BF289E831E5}"/>
              </a:ext>
            </a:extLst>
          </p:cNvPr>
          <p:cNvSpPr>
            <a:spLocks noGrp="1"/>
          </p:cNvSpPr>
          <p:nvPr>
            <p:ph type="ft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DFC05DBA-76B3-40D7-82B6-2477FBB3C0C7}"/>
              </a:ext>
            </a:extLst>
          </p:cNvPr>
          <p:cNvSpPr>
            <a:spLocks noGrp="1"/>
          </p:cNvSpPr>
          <p:nvPr>
            <p:ph type="sldNum" idx="12"/>
          </p:nvPr>
        </p:nvSpPr>
        <p:spPr/>
        <p:txBody>
          <a:bodyPr/>
          <a:lstStyle>
            <a:lvl1pPr>
              <a:defRPr/>
            </a:lvl1pPr>
          </a:lstStyle>
          <a:p>
            <a:fld id="{5B5F2291-920A-48F6-9865-E96EF6795D68}" type="slidenum">
              <a:rPr lang="en-US" altLang="it-IT"/>
              <a:pPr/>
              <a:t>‹N›</a:t>
            </a:fld>
            <a:endParaRPr lang="en-US" altLang="it-IT"/>
          </a:p>
        </p:txBody>
      </p:sp>
    </p:spTree>
    <p:extLst>
      <p:ext uri="{BB962C8B-B14F-4D97-AF65-F5344CB8AC3E}">
        <p14:creationId xmlns:p14="http://schemas.microsoft.com/office/powerpoint/2010/main" val="42022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AA2D0320-5EC6-4DEE-9186-FB3B1918CAEC}"/>
              </a:ext>
            </a:extLst>
          </p:cNvPr>
          <p:cNvSpPr>
            <a:spLocks noGrp="1" noChangeArrowheads="1"/>
          </p:cNvSpPr>
          <p:nvPr>
            <p:ph type="title"/>
          </p:nvPr>
        </p:nvSpPr>
        <p:spPr bwMode="auto">
          <a:xfrm>
            <a:off x="457200" y="277813"/>
            <a:ext cx="8216900"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 titolo</a:t>
            </a:r>
          </a:p>
        </p:txBody>
      </p:sp>
      <p:sp>
        <p:nvSpPr>
          <p:cNvPr id="1026" name="Rectangle 2">
            <a:extLst>
              <a:ext uri="{FF2B5EF4-FFF2-40B4-BE49-F238E27FC236}">
                <a16:creationId xmlns:a16="http://schemas.microsoft.com/office/drawing/2014/main" id="{753D3EB6-7EE8-4933-BD0C-C6DDCBE435A4}"/>
              </a:ext>
            </a:extLst>
          </p:cNvPr>
          <p:cNvSpPr>
            <a:spLocks noGrp="1" noChangeArrowheads="1"/>
          </p:cNvSpPr>
          <p:nvPr>
            <p:ph type="body" idx="1"/>
          </p:nvPr>
        </p:nvSpPr>
        <p:spPr bwMode="auto">
          <a:xfrm>
            <a:off x="457200" y="1600200"/>
            <a:ext cx="8216900"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a:extLst>
              <a:ext uri="{FF2B5EF4-FFF2-40B4-BE49-F238E27FC236}">
                <a16:creationId xmlns:a16="http://schemas.microsoft.com/office/drawing/2014/main" id="{D588DB28-373F-4DD3-A361-4E2EF9A03BF9}"/>
              </a:ext>
            </a:extLst>
          </p:cNvPr>
          <p:cNvSpPr>
            <a:spLocks noGrp="1" noChangeArrowheads="1"/>
          </p:cNvSpPr>
          <p:nvPr>
            <p:ph type="dt"/>
          </p:nvPr>
        </p:nvSpPr>
        <p:spPr bwMode="auto">
          <a:xfrm>
            <a:off x="457200" y="6242050"/>
            <a:ext cx="2120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a:extLst>
              <a:ext uri="{FF2B5EF4-FFF2-40B4-BE49-F238E27FC236}">
                <a16:creationId xmlns:a16="http://schemas.microsoft.com/office/drawing/2014/main" id="{FADCBB1E-E5FC-44CA-9B0B-8CC24DFD71A0}"/>
              </a:ext>
            </a:extLst>
          </p:cNvPr>
          <p:cNvSpPr>
            <a:spLocks noGrp="1" noChangeArrowheads="1"/>
          </p:cNvSpPr>
          <p:nvPr>
            <p:ph type="ftr"/>
          </p:nvPr>
        </p:nvSpPr>
        <p:spPr bwMode="auto">
          <a:xfrm>
            <a:off x="3124200" y="6248400"/>
            <a:ext cx="2882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US" altLang="it-IT"/>
          </a:p>
        </p:txBody>
      </p:sp>
      <p:sp>
        <p:nvSpPr>
          <p:cNvPr id="1029" name="Rectangle 5">
            <a:extLst>
              <a:ext uri="{FF2B5EF4-FFF2-40B4-BE49-F238E27FC236}">
                <a16:creationId xmlns:a16="http://schemas.microsoft.com/office/drawing/2014/main" id="{66B4BEE7-86E7-4B4E-9CAA-BBE868BA924C}"/>
              </a:ext>
            </a:extLst>
          </p:cNvPr>
          <p:cNvSpPr>
            <a:spLocks noGrp="1" noChangeArrowheads="1"/>
          </p:cNvSpPr>
          <p:nvPr>
            <p:ph type="sldNum"/>
          </p:nvPr>
        </p:nvSpPr>
        <p:spPr bwMode="auto">
          <a:xfrm>
            <a:off x="6553200" y="6242050"/>
            <a:ext cx="2120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443EFE61-3C90-462B-B031-D68D87B7A19D}" type="slidenum">
              <a:rPr lang="en-US" altLang="it-IT"/>
              <a:pPr/>
              <a:t>‹N›</a:t>
            </a:fld>
            <a:endParaRPr lang="en-US" altLang="it-IT"/>
          </a:p>
        </p:txBody>
      </p:sp>
      <p:sp>
        <p:nvSpPr>
          <p:cNvPr id="1030" name="Freeform 6">
            <a:extLst>
              <a:ext uri="{FF2B5EF4-FFF2-40B4-BE49-F238E27FC236}">
                <a16:creationId xmlns:a16="http://schemas.microsoft.com/office/drawing/2014/main" id="{3644BAB6-8524-4A71-9E1B-E714552F761A}"/>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80" cap="sq">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Line 7">
            <a:extLst>
              <a:ext uri="{FF2B5EF4-FFF2-40B4-BE49-F238E27FC236}">
                <a16:creationId xmlns:a16="http://schemas.microsoft.com/office/drawing/2014/main" id="{BA1FC0FC-12DE-4B9B-BB0A-0B87C189ECB1}"/>
              </a:ext>
            </a:extLst>
          </p:cNvPr>
          <p:cNvSpPr>
            <a:spLocks noChangeShapeType="1"/>
          </p:cNvSpPr>
          <p:nvPr/>
        </p:nvSpPr>
        <p:spPr bwMode="auto">
          <a:xfrm>
            <a:off x="457200" y="6172200"/>
            <a:ext cx="8229600"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fontAlgn="base">
        <a:spcBef>
          <a:spcPct val="0"/>
        </a:spcBef>
        <a:spcAft>
          <a:spcPct val="0"/>
        </a:spcAft>
        <a:buClr>
          <a:srgbClr val="000000"/>
        </a:buClr>
        <a:buSzPct val="100000"/>
        <a:buFont typeface="Times New Roman" panose="02020603050405020304" pitchFamily="18" charset="0"/>
        <a:defRPr sz="4200" kern="1200">
          <a:solidFill>
            <a:srgbClr val="006633"/>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9pPr>
    </p:titleStyle>
    <p:bodyStyle>
      <a:lvl1pPr marL="342900" indent="-342900" algn="l" defTabSz="449263" rtl="0" fontAlgn="base">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49263" rtl="0" fontAlgn="base">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49263" rtl="0" fontAlgn="base">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680E7A0F-7BA2-48BA-A12E-1F413C5E6CC7}"/>
              </a:ext>
            </a:extLst>
          </p:cNvPr>
          <p:cNvSpPr>
            <a:spLocks noGrp="1" noChangeArrowheads="1"/>
          </p:cNvSpPr>
          <p:nvPr>
            <p:ph type="title"/>
          </p:nvPr>
        </p:nvSpPr>
        <p:spPr bwMode="auto">
          <a:xfrm>
            <a:off x="914400" y="1524000"/>
            <a:ext cx="76104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 titolo</a:t>
            </a:r>
          </a:p>
        </p:txBody>
      </p:sp>
      <p:sp>
        <p:nvSpPr>
          <p:cNvPr id="2050" name="Rectangle 2">
            <a:extLst>
              <a:ext uri="{FF2B5EF4-FFF2-40B4-BE49-F238E27FC236}">
                <a16:creationId xmlns:a16="http://schemas.microsoft.com/office/drawing/2014/main" id="{06C65294-6C34-413A-814D-5A36017718BB}"/>
              </a:ext>
            </a:extLst>
          </p:cNvPr>
          <p:cNvSpPr>
            <a:spLocks noGrp="1" noChangeArrowheads="1"/>
          </p:cNvSpPr>
          <p:nvPr>
            <p:ph type="dt"/>
          </p:nvPr>
        </p:nvSpPr>
        <p:spPr bwMode="auto">
          <a:xfrm>
            <a:off x="457200" y="6242050"/>
            <a:ext cx="2120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723900" algn="l"/>
                <a:tab pos="1447800" algn="l"/>
              </a:tabLst>
              <a:defRPr sz="1200">
                <a:solidFill>
                  <a:srgbClr val="000000"/>
                </a:solidFill>
                <a:latin typeface="+mj-lt"/>
                <a:cs typeface="Arial Unicode MS" charset="0"/>
              </a:defRPr>
            </a:lvl1pPr>
          </a:lstStyle>
          <a:p>
            <a:endParaRPr lang="it-IT" altLang="it-IT"/>
          </a:p>
        </p:txBody>
      </p:sp>
      <p:sp>
        <p:nvSpPr>
          <p:cNvPr id="2051" name="Rectangle 3">
            <a:extLst>
              <a:ext uri="{FF2B5EF4-FFF2-40B4-BE49-F238E27FC236}">
                <a16:creationId xmlns:a16="http://schemas.microsoft.com/office/drawing/2014/main" id="{B66EC2C1-9B9B-4DF4-A063-51F389161895}"/>
              </a:ext>
            </a:extLst>
          </p:cNvPr>
          <p:cNvSpPr>
            <a:spLocks noGrp="1" noChangeArrowheads="1"/>
          </p:cNvSpPr>
          <p:nvPr>
            <p:ph type="ftr"/>
          </p:nvPr>
        </p:nvSpPr>
        <p:spPr bwMode="auto">
          <a:xfrm>
            <a:off x="3124200" y="6242050"/>
            <a:ext cx="2882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723900" algn="l"/>
                <a:tab pos="1447800" algn="l"/>
                <a:tab pos="2171700" algn="l"/>
              </a:tabLst>
              <a:defRPr sz="1200">
                <a:solidFill>
                  <a:srgbClr val="000000"/>
                </a:solidFill>
                <a:latin typeface="+mj-lt"/>
                <a:cs typeface="Arial Unicode MS" charset="0"/>
              </a:defRPr>
            </a:lvl1pPr>
          </a:lstStyle>
          <a:p>
            <a:endParaRPr lang="en-US" altLang="it-IT"/>
          </a:p>
        </p:txBody>
      </p:sp>
      <p:sp>
        <p:nvSpPr>
          <p:cNvPr id="2052" name="Rectangle 4">
            <a:extLst>
              <a:ext uri="{FF2B5EF4-FFF2-40B4-BE49-F238E27FC236}">
                <a16:creationId xmlns:a16="http://schemas.microsoft.com/office/drawing/2014/main" id="{EDCB93F3-7330-4A6C-B0A7-3B6F1B0CB82D}"/>
              </a:ext>
            </a:extLst>
          </p:cNvPr>
          <p:cNvSpPr>
            <a:spLocks noGrp="1" noChangeArrowheads="1"/>
          </p:cNvSpPr>
          <p:nvPr>
            <p:ph type="sldNum"/>
          </p:nvPr>
        </p:nvSpPr>
        <p:spPr bwMode="auto">
          <a:xfrm>
            <a:off x="6553200" y="6242050"/>
            <a:ext cx="2120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000000"/>
                </a:solidFill>
                <a:latin typeface="+mj-lt"/>
                <a:cs typeface="Arial Unicode MS" charset="0"/>
              </a:defRPr>
            </a:lvl1pPr>
          </a:lstStyle>
          <a:p>
            <a:fld id="{A40DB16D-7043-4BB7-A123-8786CC5EA33B}" type="slidenum">
              <a:rPr lang="en-US" altLang="it-IT"/>
              <a:pPr/>
              <a:t>‹N›</a:t>
            </a:fld>
            <a:endParaRPr lang="en-US" altLang="it-IT"/>
          </a:p>
        </p:txBody>
      </p:sp>
      <p:sp>
        <p:nvSpPr>
          <p:cNvPr id="2053" name="Freeform 5">
            <a:extLst>
              <a:ext uri="{FF2B5EF4-FFF2-40B4-BE49-F238E27FC236}">
                <a16:creationId xmlns:a16="http://schemas.microsoft.com/office/drawing/2014/main" id="{E28C2867-6082-4513-8E7F-76AA94BDC809}"/>
              </a:ext>
            </a:extLst>
          </p:cNvPr>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560" cap="sq">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Line 6">
            <a:extLst>
              <a:ext uri="{FF2B5EF4-FFF2-40B4-BE49-F238E27FC236}">
                <a16:creationId xmlns:a16="http://schemas.microsoft.com/office/drawing/2014/main" id="{FDCDA3A9-A1E0-49DF-8BB0-C45E6CBDB8D3}"/>
              </a:ext>
            </a:extLst>
          </p:cNvPr>
          <p:cNvSpPr>
            <a:spLocks noChangeShapeType="1"/>
          </p:cNvSpPr>
          <p:nvPr/>
        </p:nvSpPr>
        <p:spPr bwMode="auto">
          <a:xfrm>
            <a:off x="1981200" y="3962400"/>
            <a:ext cx="6511925"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spcBef>
          <a:spcPct val="0"/>
        </a:spcBef>
        <a:spcAft>
          <a:spcPct val="0"/>
        </a:spcAft>
        <a:buClr>
          <a:srgbClr val="000000"/>
        </a:buClr>
        <a:buSzPct val="100000"/>
        <a:buFont typeface="Times New Roman" panose="02020603050405020304" pitchFamily="18" charset="0"/>
        <a:defRPr sz="4200" kern="1200">
          <a:solidFill>
            <a:srgbClr val="006633"/>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SimSun" panose="02010600030101010101" pitchFamily="2" charset="-122"/>
        </a:defRPr>
      </a:lvl9pPr>
    </p:titleStyle>
    <p:bodyStyle>
      <a:lvl1pPr marL="342900" indent="-342900" algn="l" defTabSz="449263" rtl="0" fontAlgn="base">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49263" rtl="0" fontAlgn="base">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49263" rtl="0" fontAlgn="base">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CFBD9B4C-57DD-4AFE-ADD2-ED78881D7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a:extLst>
              <a:ext uri="{FF2B5EF4-FFF2-40B4-BE49-F238E27FC236}">
                <a16:creationId xmlns:a16="http://schemas.microsoft.com/office/drawing/2014/main" id="{FAE61FB0-CBB3-4CFC-AE64-0F090183C5A2}"/>
              </a:ext>
            </a:extLst>
          </p:cNvPr>
          <p:cNvSpPr txBox="1">
            <a:spLocks noChangeArrowheads="1"/>
          </p:cNvSpPr>
          <p:nvPr/>
        </p:nvSpPr>
        <p:spPr bwMode="auto">
          <a:xfrm>
            <a:off x="323850" y="495300"/>
            <a:ext cx="8353425" cy="2043113"/>
          </a:xfrm>
          <a:prstGeom prst="rect">
            <a:avLst/>
          </a:prstGeom>
          <a:solidFill>
            <a:srgbClr val="FFFFFF"/>
          </a:solidFill>
          <a:ln w="7632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1600" b="1">
                <a:latin typeface="Times New Roman" panose="02020603050405020304" pitchFamily="18" charset="0"/>
              </a:rPr>
              <a:t>XXIV INTERNATIONAL SYMPOSIUM ON PROGRESS IN CLINICAL PACING</a:t>
            </a:r>
            <a:br>
              <a:rPr lang="it-IT" altLang="it-IT" sz="1600" b="1">
                <a:latin typeface="Times New Roman" panose="02020603050405020304" pitchFamily="18" charset="0"/>
              </a:rPr>
            </a:br>
            <a:endParaRPr lang="it-IT" altLang="it-IT" sz="1600" b="1">
              <a:latin typeface="Times New Roman" panose="02020603050405020304" pitchFamily="18" charset="0"/>
            </a:endParaRPr>
          </a:p>
          <a:p>
            <a:pPr algn="ctr">
              <a:buClrTx/>
              <a:buFontTx/>
              <a:buNone/>
            </a:pPr>
            <a:r>
              <a:rPr lang="it-IT" altLang="it-IT" sz="3200" b="1">
                <a:solidFill>
                  <a:srgbClr val="FF0000"/>
                </a:solidFill>
                <a:latin typeface="Times New Roman" panose="02020603050405020304" pitchFamily="18" charset="0"/>
              </a:rPr>
              <a:t>          HOW TO:            </a:t>
            </a:r>
          </a:p>
          <a:p>
            <a:pPr algn="ctr">
              <a:buClrTx/>
              <a:buFontTx/>
              <a:buNone/>
            </a:pPr>
            <a:r>
              <a:rPr lang="it-IT" altLang="it-IT" sz="3200" b="1">
                <a:solidFill>
                  <a:srgbClr val="FF0000"/>
                </a:solidFill>
                <a:latin typeface="Times New Roman" panose="02020603050405020304" pitchFamily="18" charset="0"/>
              </a:rPr>
              <a:t>SAFELY PERFORM RIGHT AND LEFT VENTRICULAR BIOPSY</a:t>
            </a:r>
            <a:r>
              <a:rPr lang="en-US" altLang="it-IT" sz="3200" b="1">
                <a:solidFill>
                  <a:srgbClr val="FF0000"/>
                </a:solidFill>
                <a:latin typeface="Times New Roman" panose="02020603050405020304" pitchFamily="18" charset="0"/>
              </a:rPr>
              <a:t> </a:t>
            </a:r>
          </a:p>
        </p:txBody>
      </p:sp>
      <p:sp>
        <p:nvSpPr>
          <p:cNvPr id="4099" name="Text Box 3">
            <a:extLst>
              <a:ext uri="{FF2B5EF4-FFF2-40B4-BE49-F238E27FC236}">
                <a16:creationId xmlns:a16="http://schemas.microsoft.com/office/drawing/2014/main" id="{A3D708A4-2C03-4906-9E2A-01105DD725A8}"/>
              </a:ext>
            </a:extLst>
          </p:cNvPr>
          <p:cNvSpPr txBox="1">
            <a:spLocks noChangeArrowheads="1"/>
          </p:cNvSpPr>
          <p:nvPr/>
        </p:nvSpPr>
        <p:spPr bwMode="auto">
          <a:xfrm>
            <a:off x="647700" y="5689600"/>
            <a:ext cx="3924300" cy="935038"/>
          </a:xfrm>
          <a:prstGeom prst="rect">
            <a:avLst/>
          </a:prstGeom>
          <a:solidFill>
            <a:srgbClr val="FFFFFF"/>
          </a:solidFill>
          <a:ln w="7632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buClrTx/>
              <a:buFontTx/>
              <a:buNone/>
            </a:pPr>
            <a:r>
              <a:rPr lang="it-IT" altLang="it-IT" b="1" i="1" dirty="0"/>
              <a:t>S. L d’Ascia, MD, PhD</a:t>
            </a:r>
          </a:p>
          <a:p>
            <a:pPr>
              <a:buClrTx/>
              <a:buFontTx/>
              <a:buNone/>
            </a:pPr>
            <a:r>
              <a:rPr lang="it-IT" altLang="it-IT" b="1" i="1" dirty="0" err="1"/>
              <a:t>Isituto</a:t>
            </a:r>
            <a:r>
              <a:rPr lang="it-IT" altLang="it-IT" b="1" i="1" dirty="0"/>
              <a:t> Clinico Città Studi Milano</a:t>
            </a:r>
          </a:p>
          <a:p>
            <a:pPr>
              <a:buClrTx/>
              <a:buFontTx/>
              <a:buNone/>
            </a:pPr>
            <a:r>
              <a:rPr lang="it-IT" altLang="it-IT" b="1" i="1" dirty="0" err="1"/>
              <a:t>Ep</a:t>
            </a:r>
            <a:r>
              <a:rPr lang="it-IT" altLang="it-IT" b="1" i="1" dirty="0"/>
              <a:t> Unit, Head</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47A5AE38-5EE6-4FE9-9FA8-A82373C87419}"/>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rPr>
              <a:t>EMB INDICATIONS</a:t>
            </a:r>
          </a:p>
        </p:txBody>
      </p:sp>
      <p:pic>
        <p:nvPicPr>
          <p:cNvPr id="13314" name="Picture 2">
            <a:extLst>
              <a:ext uri="{FF2B5EF4-FFF2-40B4-BE49-F238E27FC236}">
                <a16:creationId xmlns:a16="http://schemas.microsoft.com/office/drawing/2014/main" id="{C42CD8FB-B6E2-4649-BC7D-36B1305D9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98" t="10922" r="9245" b="16928"/>
          <a:stretch>
            <a:fillRect/>
          </a:stretch>
        </p:blipFill>
        <p:spPr bwMode="auto">
          <a:xfrm>
            <a:off x="179388" y="1089025"/>
            <a:ext cx="8785225" cy="5229225"/>
          </a:xfrm>
          <a:prstGeom prst="rect">
            <a:avLst/>
          </a:prstGeom>
          <a:noFill/>
          <a:ln>
            <a:noFill/>
          </a:ln>
          <a:effectLst/>
          <a:extLst>
            <a:ext uri="{909E8E84-426E-40DD-AFC4-6F175D3DCCD1}">
              <a14:hiddenFill xmlns:a14="http://schemas.microsoft.com/office/drawing/2010/main">
                <a:blipFill dpi="0" rotWithShape="0">
                  <a:blip/>
                  <a:srcRect l="10498" t="10922" r="9245" b="1692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Line 3">
            <a:extLst>
              <a:ext uri="{FF2B5EF4-FFF2-40B4-BE49-F238E27FC236}">
                <a16:creationId xmlns:a16="http://schemas.microsoft.com/office/drawing/2014/main" id="{5D067132-2A49-4F19-B04C-5443237EE189}"/>
              </a:ext>
            </a:extLst>
          </p:cNvPr>
          <p:cNvSpPr>
            <a:spLocks noChangeShapeType="1"/>
          </p:cNvSpPr>
          <p:nvPr/>
        </p:nvSpPr>
        <p:spPr bwMode="auto">
          <a:xfrm>
            <a:off x="971550" y="2700338"/>
            <a:ext cx="1619250" cy="1587"/>
          </a:xfrm>
          <a:prstGeom prst="line">
            <a:avLst/>
          </a:prstGeom>
          <a:noFill/>
          <a:ln w="3600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6" name="Line 4">
            <a:extLst>
              <a:ext uri="{FF2B5EF4-FFF2-40B4-BE49-F238E27FC236}">
                <a16:creationId xmlns:a16="http://schemas.microsoft.com/office/drawing/2014/main" id="{717A5F7F-4FC2-4AA8-BC42-7DF6C3FAAC18}"/>
              </a:ext>
            </a:extLst>
          </p:cNvPr>
          <p:cNvSpPr>
            <a:spLocks noChangeShapeType="1"/>
          </p:cNvSpPr>
          <p:nvPr/>
        </p:nvSpPr>
        <p:spPr bwMode="auto">
          <a:xfrm>
            <a:off x="971550" y="3024188"/>
            <a:ext cx="1619250" cy="1587"/>
          </a:xfrm>
          <a:prstGeom prst="line">
            <a:avLst/>
          </a:prstGeom>
          <a:noFill/>
          <a:ln w="3600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2B8FC8B-5D9B-44BD-91A5-E1596904F74C}"/>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CLASS 1B: NEW ONSET HF </a:t>
            </a:r>
          </a:p>
        </p:txBody>
      </p:sp>
      <p:sp>
        <p:nvSpPr>
          <p:cNvPr id="14338" name="Rectangle 2">
            <a:extLst>
              <a:ext uri="{FF2B5EF4-FFF2-40B4-BE49-F238E27FC236}">
                <a16:creationId xmlns:a16="http://schemas.microsoft.com/office/drawing/2014/main" id="{689F179D-BD80-4846-99AD-AE211E103A28}"/>
              </a:ext>
            </a:extLst>
          </p:cNvPr>
          <p:cNvSpPr>
            <a:spLocks noGrp="1" noChangeArrowheads="1"/>
          </p:cNvSpPr>
          <p:nvPr>
            <p:ph type="body" idx="1"/>
          </p:nvPr>
        </p:nvSpPr>
        <p:spPr>
          <a:xfrm>
            <a:off x="792163" y="1368425"/>
            <a:ext cx="7607300" cy="4652963"/>
          </a:xfrm>
          <a:ln/>
        </p:spPr>
        <p:txBody>
          <a:bodyPr/>
          <a:lstStyle/>
          <a:p>
            <a:pPr marL="341313" indent="-330200">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latin typeface="Times New Roman" panose="02020603050405020304" pitchFamily="18" charset="0"/>
            </a:endParaRPr>
          </a:p>
          <a:p>
            <a:pPr marL="338138" indent="-330200">
              <a:buClr>
                <a:srgbClr val="CC9900"/>
              </a:buClr>
              <a:buSzPct val="6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latin typeface="Times New Roman" panose="02020603050405020304" pitchFamily="18" charset="0"/>
              </a:rPr>
              <a:t>TIME TO ONSET OF </a:t>
            </a:r>
            <a:r>
              <a:rPr lang="it-IT" altLang="it-IT" b="1">
                <a:solidFill>
                  <a:srgbClr val="FF0000"/>
                </a:solidFill>
                <a:latin typeface="Times New Roman" panose="02020603050405020304" pitchFamily="18" charset="0"/>
              </a:rPr>
              <a:t>UNEXPECTED</a:t>
            </a:r>
            <a:r>
              <a:rPr lang="it-IT" altLang="it-IT"/>
              <a:t> </a:t>
            </a:r>
            <a:r>
              <a:rPr lang="it-IT" altLang="it-IT" b="1">
                <a:latin typeface="Times New Roman" panose="02020603050405020304" pitchFamily="18" charset="0"/>
              </a:rPr>
              <a:t>DISEASE</a:t>
            </a:r>
          </a:p>
          <a:p>
            <a:pPr marL="338138" indent="-330200">
              <a:buClr>
                <a:srgbClr val="CC9900"/>
              </a:buClr>
              <a:buSzPct val="6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latin typeface="Times New Roman" panose="02020603050405020304" pitchFamily="18" charset="0"/>
              </a:rPr>
              <a:t>HEMODINAMIC COMPROMISSION</a:t>
            </a:r>
          </a:p>
          <a:p>
            <a:pPr marL="338138" indent="-330200">
              <a:buClr>
                <a:srgbClr val="CC9900"/>
              </a:buClr>
              <a:buSzPct val="6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latin typeface="Times New Roman" panose="02020603050405020304" pitchFamily="18" charset="0"/>
              </a:rPr>
              <a:t>DILATATION OF LV</a:t>
            </a:r>
          </a:p>
          <a:p>
            <a:pPr marL="338138" indent="-330200">
              <a:buClr>
                <a:srgbClr val="CC9900"/>
              </a:buClr>
              <a:buSzPct val="6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latin typeface="Times New Roman" panose="02020603050405020304" pitchFamily="18" charset="0"/>
              </a:rPr>
              <a:t>ARRHYTHMIAS</a:t>
            </a:r>
          </a:p>
          <a:p>
            <a:pPr marL="338138" indent="-330200">
              <a:buClr>
                <a:srgbClr val="CC9900"/>
              </a:buClr>
              <a:buSzPct val="6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latin typeface="Times New Roman" panose="02020603050405020304" pitchFamily="18" charset="0"/>
              </a:rPr>
              <a:t>FAILURE TO RESPOND TO USUAL CARE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AD155EC-8069-45F8-B3A5-54AF66CFCC68}"/>
              </a:ext>
            </a:extLst>
          </p:cNvPr>
          <p:cNvSpPr>
            <a:spLocks noGrp="1" noChangeArrowheads="1"/>
          </p:cNvSpPr>
          <p:nvPr>
            <p:ph type="body"/>
          </p:nvPr>
        </p:nvSpPr>
        <p:spPr>
          <a:xfrm>
            <a:off x="457200" y="1600200"/>
            <a:ext cx="8229600" cy="5068888"/>
          </a:xfrm>
          <a:ln/>
        </p:spPr>
        <p:txBody>
          <a:bodyPr/>
          <a:lstStyle/>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a:solidFill>
                  <a:srgbClr val="000000"/>
                </a:solidFill>
                <a:latin typeface="Times New Roman" panose="02020603050405020304" pitchFamily="18" charset="0"/>
              </a:rPr>
              <a:t>Perform EMB if the new onset of unexpected HF are &lt; 2 weeks duration with hemodynamic compromission</a:t>
            </a: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a:solidFill>
                <a:srgbClr val="000000"/>
              </a:solidFill>
              <a:latin typeface="Times New Roman" panose="02020603050405020304" pitchFamily="18" charset="0"/>
            </a:endParaRP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a:solidFill>
                  <a:srgbClr val="000000"/>
                </a:solidFill>
                <a:latin typeface="Times New Roman" panose="02020603050405020304" pitchFamily="18" charset="0"/>
              </a:rPr>
              <a:t>Or</a:t>
            </a: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a:solidFill>
                <a:srgbClr val="000000"/>
              </a:solidFill>
              <a:latin typeface="Times New Roman" panose="02020603050405020304" pitchFamily="18" charset="0"/>
            </a:endParaRP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a:solidFill>
                  <a:srgbClr val="000000"/>
                </a:solidFill>
                <a:latin typeface="Times New Roman" panose="02020603050405020304" pitchFamily="18" charset="0"/>
              </a:rPr>
              <a:t>If the time of HF are from 2 weeks to 3 months but associated to LV dilatation and new arrhythmias</a:t>
            </a: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a:solidFill>
                <a:srgbClr val="000000"/>
              </a:solidFill>
              <a:latin typeface="Times New Roman" panose="02020603050405020304" pitchFamily="18" charset="0"/>
            </a:endParaRPr>
          </a:p>
          <a:p>
            <a:pPr marL="342900" indent="-336550" algn="ctr">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a:solidFill>
                  <a:srgbClr val="FF0000"/>
                </a:solidFill>
                <a:latin typeface="Arial" panose="020B0604020202020204" pitchFamily="34" charset="0"/>
              </a:rPr>
              <a:t>Always weigh the usual care failure</a:t>
            </a:r>
          </a:p>
        </p:txBody>
      </p:sp>
      <p:sp>
        <p:nvSpPr>
          <p:cNvPr id="15362" name="Text Box 2">
            <a:extLst>
              <a:ext uri="{FF2B5EF4-FFF2-40B4-BE49-F238E27FC236}">
                <a16:creationId xmlns:a16="http://schemas.microsoft.com/office/drawing/2014/main" id="{CEEC168C-D5E1-4106-9FC7-8C3F74CE79AF}"/>
              </a:ext>
            </a:extLst>
          </p:cNvPr>
          <p:cNvSpPr txBox="1">
            <a:spLocks noChangeArrowheads="1"/>
          </p:cNvSpPr>
          <p:nvPr/>
        </p:nvSpPr>
        <p:spPr bwMode="auto">
          <a:xfrm>
            <a:off x="457200" y="277813"/>
            <a:ext cx="8229600"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200" b="1">
                <a:solidFill>
                  <a:srgbClr val="FF0000"/>
                </a:solidFill>
                <a:latin typeface="Times New Roman" panose="02020603050405020304" pitchFamily="18" charset="0"/>
              </a:rPr>
              <a:t>CLASS IB: NEW ONSET HF </a:t>
            </a:r>
          </a:p>
        </p:txBody>
      </p:sp>
      <p:sp>
        <p:nvSpPr>
          <p:cNvPr id="15363" name="Oval 3">
            <a:extLst>
              <a:ext uri="{FF2B5EF4-FFF2-40B4-BE49-F238E27FC236}">
                <a16:creationId xmlns:a16="http://schemas.microsoft.com/office/drawing/2014/main" id="{EFC4C843-C80A-46AF-B7D2-AB1BA3F27E43}"/>
              </a:ext>
            </a:extLst>
          </p:cNvPr>
          <p:cNvSpPr>
            <a:spLocks noChangeArrowheads="1"/>
          </p:cNvSpPr>
          <p:nvPr/>
        </p:nvSpPr>
        <p:spPr bwMode="auto">
          <a:xfrm>
            <a:off x="1403350" y="5013325"/>
            <a:ext cx="6264275" cy="1223963"/>
          </a:xfrm>
          <a:prstGeom prst="ellipse">
            <a:avLst/>
          </a:prstGeom>
          <a:noFill/>
          <a:ln w="1908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CC6BB06-B5DA-453E-83A4-FE87F8818A02}"/>
              </a:ext>
            </a:extLst>
          </p:cNvPr>
          <p:cNvSpPr>
            <a:spLocks noGrp="1" noChangeArrowheads="1"/>
          </p:cNvSpPr>
          <p:nvPr>
            <p:ph type="title" idx="4294967295"/>
          </p:nvPr>
        </p:nvSpPr>
        <p:spPr>
          <a:xfrm>
            <a:off x="457200" y="277813"/>
            <a:ext cx="8229600" cy="113982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Percutaneus access technique</a:t>
            </a:r>
          </a:p>
        </p:txBody>
      </p:sp>
      <p:sp>
        <p:nvSpPr>
          <p:cNvPr id="16386" name="Rectangle 2">
            <a:extLst>
              <a:ext uri="{FF2B5EF4-FFF2-40B4-BE49-F238E27FC236}">
                <a16:creationId xmlns:a16="http://schemas.microsoft.com/office/drawing/2014/main" id="{D6D7C3E0-58ED-4383-A2B9-7FB10AD32F95}"/>
              </a:ext>
            </a:extLst>
          </p:cNvPr>
          <p:cNvSpPr>
            <a:spLocks noGrp="1" noChangeArrowheads="1"/>
          </p:cNvSpPr>
          <p:nvPr>
            <p:ph type="body" idx="1"/>
          </p:nvPr>
        </p:nvSpPr>
        <p:spPr>
          <a:xfrm>
            <a:off x="457200" y="1600200"/>
            <a:ext cx="8229600" cy="4530725"/>
          </a:xfrm>
          <a:ln/>
        </p:spPr>
        <p:txBody>
          <a:bodyPr/>
          <a:lstStyle/>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66FF"/>
                </a:solidFill>
                <a:latin typeface="Times New Roman" panose="02020603050405020304" pitchFamily="18" charset="0"/>
              </a:rPr>
              <a:t>Right internal jugular vein (U.S.A.)</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66FF"/>
                </a:solidFill>
                <a:latin typeface="Times New Roman" panose="02020603050405020304" pitchFamily="18" charset="0"/>
              </a:rPr>
              <a:t>Femoral vein (Italy *)</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66FF"/>
                </a:solidFill>
                <a:latin typeface="Times New Roman" panose="02020603050405020304" pitchFamily="18" charset="0"/>
              </a:rPr>
              <a:t>Subclavian vein(*)</a:t>
            </a: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b="1">
              <a:solidFill>
                <a:srgbClr val="0066FF"/>
              </a:solidFill>
              <a:latin typeface="Times New Roman" panose="02020603050405020304" pitchFamily="18" charset="0"/>
            </a:endParaRP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FF0000"/>
                </a:solidFill>
                <a:latin typeface="Times New Roman" panose="02020603050405020304" pitchFamily="18" charset="0"/>
              </a:rPr>
              <a:t>Femoral artery (*)</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FF0000"/>
                </a:solidFill>
                <a:latin typeface="Times New Roman" panose="02020603050405020304" pitchFamily="18" charset="0"/>
              </a:rPr>
              <a:t>Atrial Transeptal technique (*)</a:t>
            </a: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b="1">
              <a:solidFill>
                <a:srgbClr val="FF0000"/>
              </a:solidFill>
              <a:latin typeface="Times New Roman" panose="02020603050405020304" pitchFamily="18" charset="0"/>
            </a:endParaRP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1800" b="1">
                <a:latin typeface="Times New Roman" panose="02020603050405020304" pitchFamily="18" charset="0"/>
              </a:rPr>
              <a:t>(*) our experience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52A54C6C-4758-4B7B-89B2-B9108BE717C8}"/>
              </a:ext>
            </a:extLst>
          </p:cNvPr>
          <p:cNvSpPr>
            <a:spLocks noGrp="1" noChangeArrowheads="1"/>
          </p:cNvSpPr>
          <p:nvPr>
            <p:ph type="title" idx="4294967295"/>
          </p:nvPr>
        </p:nvSpPr>
        <p:spPr>
          <a:xfrm>
            <a:off x="457200" y="277813"/>
            <a:ext cx="8229600" cy="113982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rPr>
              <a:t>Right versus Left EMB</a:t>
            </a:r>
          </a:p>
        </p:txBody>
      </p:sp>
      <p:sp>
        <p:nvSpPr>
          <p:cNvPr id="17410" name="Rectangle 2">
            <a:extLst>
              <a:ext uri="{FF2B5EF4-FFF2-40B4-BE49-F238E27FC236}">
                <a16:creationId xmlns:a16="http://schemas.microsoft.com/office/drawing/2014/main" id="{1E0EEB73-0C3F-4FE2-972F-3C5860115F3F}"/>
              </a:ext>
            </a:extLst>
          </p:cNvPr>
          <p:cNvSpPr>
            <a:spLocks noGrp="1" noChangeArrowheads="1"/>
          </p:cNvSpPr>
          <p:nvPr>
            <p:ph type="body" idx="1"/>
          </p:nvPr>
        </p:nvSpPr>
        <p:spPr>
          <a:xfrm>
            <a:off x="360363" y="1993900"/>
            <a:ext cx="8229600" cy="4530725"/>
          </a:xfrm>
          <a:ln/>
        </p:spPr>
        <p:txBody>
          <a:bodyPr/>
          <a:lstStyle/>
          <a:p>
            <a:pPr marL="341313" indent="-330200" algn="ctr">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solidFill>
                  <a:srgbClr val="0066FF"/>
                </a:solidFill>
                <a:latin typeface="Times New Roman" panose="02020603050405020304" pitchFamily="18" charset="0"/>
              </a:rPr>
              <a:t>No comparative studies exist on which to base a reccomandation for LV vs RV ventricular EMB</a:t>
            </a:r>
          </a:p>
          <a:p>
            <a:pPr marL="341313" indent="-330200" algn="ctr">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b="1">
              <a:solidFill>
                <a:srgbClr val="0066FF"/>
              </a:solidFill>
              <a:latin typeface="Times New Roman" panose="02020603050405020304" pitchFamily="18" charset="0"/>
            </a:endParaRPr>
          </a:p>
          <a:p>
            <a:pPr marL="341313" indent="-330200" algn="ctr">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b="1">
                <a:solidFill>
                  <a:srgbClr val="FF0000"/>
                </a:solidFill>
                <a:latin typeface="Times New Roman" panose="02020603050405020304" pitchFamily="18" charset="0"/>
              </a:rPr>
              <a:t>However, Left EMB has been used to investigate LV specific processes</a:t>
            </a:r>
          </a:p>
          <a:p>
            <a:pPr marL="341313" indent="-330200">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solidFill>
                <a:srgbClr val="0000FF"/>
              </a:solidFill>
              <a:latin typeface="Times New Roman" panose="02020603050405020304" pitchFamily="18" charset="0"/>
            </a:endParaRPr>
          </a:p>
          <a:p>
            <a:pPr marL="341313" indent="-330200">
              <a:buClrTx/>
              <a:buSzPct val="6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D773651A-06BC-4075-A0F4-407FCFD63424}"/>
              </a:ext>
            </a:extLst>
          </p:cNvPr>
          <p:cNvSpPr>
            <a:spLocks noGrp="1" noChangeArrowheads="1"/>
          </p:cNvSpPr>
          <p:nvPr>
            <p:ph type="title" idx="4294967295"/>
          </p:nvPr>
        </p:nvSpPr>
        <p:spPr>
          <a:xfrm>
            <a:off x="457200" y="277813"/>
            <a:ext cx="8229600" cy="125253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latin typeface="Times New Roman" panose="02020603050405020304" pitchFamily="18" charset="0"/>
              </a:rPr>
              <a:t>Percutaneus access technique:</a:t>
            </a:r>
            <a:br>
              <a:rPr lang="it-IT" altLang="it-IT" sz="3800" b="1">
                <a:solidFill>
                  <a:srgbClr val="FF0000"/>
                </a:solidFill>
                <a:latin typeface="Times New Roman" panose="02020603050405020304" pitchFamily="18" charset="0"/>
              </a:rPr>
            </a:br>
            <a:r>
              <a:rPr lang="it-IT" altLang="it-IT" sz="3800" b="1">
                <a:solidFill>
                  <a:srgbClr val="FF0000"/>
                </a:solidFill>
                <a:latin typeface="Times New Roman" panose="02020603050405020304" pitchFamily="18" charset="0"/>
              </a:rPr>
              <a:t>the standard</a:t>
            </a:r>
          </a:p>
        </p:txBody>
      </p:sp>
      <p:sp>
        <p:nvSpPr>
          <p:cNvPr id="18434" name="Rectangle 2">
            <a:extLst>
              <a:ext uri="{FF2B5EF4-FFF2-40B4-BE49-F238E27FC236}">
                <a16:creationId xmlns:a16="http://schemas.microsoft.com/office/drawing/2014/main" id="{BAC584D9-C13C-47CC-8DF9-8A62741EB204}"/>
              </a:ext>
            </a:extLst>
          </p:cNvPr>
          <p:cNvSpPr>
            <a:spLocks noGrp="1" noChangeArrowheads="1"/>
          </p:cNvSpPr>
          <p:nvPr>
            <p:ph type="body" idx="1"/>
          </p:nvPr>
        </p:nvSpPr>
        <p:spPr>
          <a:xfrm>
            <a:off x="457200" y="2303463"/>
            <a:ext cx="8229600" cy="5805487"/>
          </a:xfrm>
          <a:ln/>
        </p:spPr>
        <p:txBody>
          <a:bodyPr/>
          <a:lstStyle/>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latin typeface="Times New Roman" panose="02020603050405020304" pitchFamily="18" charset="0"/>
              </a:rPr>
              <a:t>Standard EP Monitoring </a:t>
            </a:r>
            <a:r>
              <a:rPr lang="it-IT" altLang="it-IT" sz="1800" b="1">
                <a:latin typeface="Times New Roman" panose="02020603050405020304" pitchFamily="18" charset="0"/>
              </a:rPr>
              <a:t>(ecg, Ox saturation, invasive BP)</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latin typeface="Times New Roman" panose="02020603050405020304" pitchFamily="18" charset="0"/>
              </a:rPr>
              <a:t>Fluoroscopy </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latin typeface="Times New Roman" panose="02020603050405020304" pitchFamily="18" charset="0"/>
              </a:rPr>
              <a:t>In stand by: echo, pericardiocentesis tools, surgery</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FF0000"/>
                </a:solidFill>
                <a:latin typeface="Times New Roman" panose="02020603050405020304" pitchFamily="18" charset="0"/>
              </a:rPr>
              <a:t>Heparin/ACT time (arterial access)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40452FE-1710-4253-BFD5-B0E75C00D0E0}"/>
              </a:ext>
            </a:extLst>
          </p:cNvPr>
          <p:cNvSpPr>
            <a:spLocks noGrp="1" noChangeArrowheads="1"/>
          </p:cNvSpPr>
          <p:nvPr>
            <p:ph type="body"/>
          </p:nvPr>
        </p:nvSpPr>
        <p:spPr>
          <a:xfrm>
            <a:off x="596900" y="1773238"/>
            <a:ext cx="8223250" cy="4972050"/>
          </a:xfrm>
          <a:ln/>
        </p:spPr>
        <p:txBody>
          <a:bodyPr/>
          <a:lstStyle/>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0066FF"/>
                </a:solidFill>
                <a:latin typeface="Times New Roman" panose="02020603050405020304" pitchFamily="18" charset="0"/>
              </a:rPr>
              <a:t>Right ventricular pacing backup</a:t>
            </a:r>
          </a:p>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0066FF"/>
                </a:solidFill>
                <a:latin typeface="Times New Roman" panose="02020603050405020304" pitchFamily="18" charset="0"/>
              </a:rPr>
              <a:t>A long sheath reduces the risk of valves damage</a:t>
            </a:r>
          </a:p>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0066FF"/>
                </a:solidFill>
                <a:latin typeface="Times New Roman" panose="02020603050405020304" pitchFamily="18" charset="0"/>
              </a:rPr>
              <a:t>Sonography/echo of the neck to evaluate the diameter of the vein in the jugular approach</a:t>
            </a:r>
          </a:p>
          <a:p>
            <a:pPr marL="339725" indent="-336550">
              <a:spcBef>
                <a:spcPts val="75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a:solidFill>
                <a:srgbClr val="0066FF"/>
              </a:solidFill>
              <a:latin typeface="Times New Roman" panose="02020603050405020304" pitchFamily="18" charset="0"/>
            </a:endParaRPr>
          </a:p>
          <a:p>
            <a:pPr marL="339725" indent="-336550">
              <a:spcBef>
                <a:spcPts val="75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a:solidFill>
                <a:srgbClr val="FF0000"/>
              </a:solidFill>
              <a:latin typeface="Times New Roman" panose="02020603050405020304" pitchFamily="18" charset="0"/>
            </a:endParaRPr>
          </a:p>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FF0000"/>
                </a:solidFill>
                <a:latin typeface="Times New Roman" panose="02020603050405020304" pitchFamily="18" charset="0"/>
              </a:rPr>
              <a:t>A “Pig Tail” Cath in Aorta/medium contrast (LV access)</a:t>
            </a:r>
            <a:r>
              <a:rPr lang="it-IT" altLang="it-IT" sz="2400" b="1">
                <a:solidFill>
                  <a:srgbClr val="3333CC"/>
                </a:solidFill>
                <a:latin typeface="Times New Roman" panose="02020603050405020304" pitchFamily="18" charset="0"/>
              </a:rPr>
              <a:t> </a:t>
            </a:r>
          </a:p>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FF0000"/>
                </a:solidFill>
                <a:latin typeface="Times New Roman" panose="02020603050405020304" pitchFamily="18" charset="0"/>
              </a:rPr>
              <a:t>ASA use in addition to heparin</a:t>
            </a:r>
          </a:p>
          <a:p>
            <a:pPr marL="336550" indent="-336550">
              <a:spcBef>
                <a:spcPts val="750"/>
              </a:spcBef>
              <a:buClr>
                <a:srgbClr val="CC9900"/>
              </a:buClr>
              <a:buFont typeface="Wingdings" panose="05000000000000000000"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a:solidFill>
                  <a:srgbClr val="FF0000"/>
                </a:solidFill>
                <a:latin typeface="Times New Roman" panose="02020603050405020304" pitchFamily="18" charset="0"/>
              </a:rPr>
              <a:t>(Transeptal access is only for expert center)</a:t>
            </a:r>
          </a:p>
          <a:p>
            <a:pPr marL="339725" indent="-336550">
              <a:spcBef>
                <a:spcPts val="75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a:solidFill>
                <a:srgbClr val="FF0000"/>
              </a:solidFill>
              <a:latin typeface="Times New Roman" panose="02020603050405020304" pitchFamily="18" charset="0"/>
            </a:endParaRPr>
          </a:p>
          <a:p>
            <a:pPr marL="339725" indent="-336550">
              <a:spcBef>
                <a:spcPts val="75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a:solidFill>
                <a:srgbClr val="FF0000"/>
              </a:solidFill>
              <a:latin typeface="Times New Roman" panose="02020603050405020304" pitchFamily="18" charset="0"/>
            </a:endParaRPr>
          </a:p>
        </p:txBody>
      </p:sp>
      <p:sp>
        <p:nvSpPr>
          <p:cNvPr id="19458" name="Rectangle 2">
            <a:extLst>
              <a:ext uri="{FF2B5EF4-FFF2-40B4-BE49-F238E27FC236}">
                <a16:creationId xmlns:a16="http://schemas.microsoft.com/office/drawing/2014/main" id="{A14C9C72-D1BA-4AAB-AA72-DD02D5E59BBA}"/>
              </a:ext>
            </a:extLst>
          </p:cNvPr>
          <p:cNvSpPr>
            <a:spLocks noGrp="1" noChangeArrowheads="1"/>
          </p:cNvSpPr>
          <p:nvPr>
            <p:ph type="title" idx="4294967295"/>
          </p:nvPr>
        </p:nvSpPr>
        <p:spPr>
          <a:xfrm>
            <a:off x="457200" y="277813"/>
            <a:ext cx="8229600" cy="125253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latin typeface="Times New Roman" panose="02020603050405020304" pitchFamily="18" charset="0"/>
              </a:rPr>
              <a:t>Percutaneus access technique:</a:t>
            </a:r>
            <a:br>
              <a:rPr lang="it-IT" altLang="it-IT" sz="3800" b="1">
                <a:solidFill>
                  <a:srgbClr val="FF0000"/>
                </a:solidFill>
                <a:latin typeface="Times New Roman" panose="02020603050405020304" pitchFamily="18" charset="0"/>
              </a:rPr>
            </a:br>
            <a:r>
              <a:rPr lang="it-IT" altLang="it-IT" sz="3800" b="1">
                <a:solidFill>
                  <a:srgbClr val="FF0000"/>
                </a:solidFill>
                <a:latin typeface="Times New Roman" panose="02020603050405020304" pitchFamily="18" charset="0"/>
              </a:rPr>
              <a:t>extra protection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29792A27-E6D3-48ED-94C0-EC49F54D3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260475"/>
            <a:ext cx="4243387" cy="338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a:extLst>
              <a:ext uri="{FF2B5EF4-FFF2-40B4-BE49-F238E27FC236}">
                <a16:creationId xmlns:a16="http://schemas.microsoft.com/office/drawing/2014/main" id="{A71163BA-AF98-4613-B339-C60B543AB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3038475"/>
            <a:ext cx="4122737" cy="334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a:extLst>
              <a:ext uri="{FF2B5EF4-FFF2-40B4-BE49-F238E27FC236}">
                <a16:creationId xmlns:a16="http://schemas.microsoft.com/office/drawing/2014/main" id="{43118160-582C-4E94-8049-BD23ED2D875C}"/>
              </a:ext>
            </a:extLst>
          </p:cNvPr>
          <p:cNvSpPr>
            <a:spLocks noChangeArrowheads="1"/>
          </p:cNvSpPr>
          <p:nvPr/>
        </p:nvSpPr>
        <p:spPr bwMode="auto">
          <a:xfrm>
            <a:off x="468313" y="6165850"/>
            <a:ext cx="82073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buClrTx/>
              <a:buFontTx/>
              <a:buNone/>
            </a:pPr>
            <a:r>
              <a:rPr lang="it-IT" altLang="it-IT" sz="1600" b="1">
                <a:solidFill>
                  <a:srgbClr val="0066FF"/>
                </a:solidFill>
                <a:latin typeface="Times New Roman" panose="02020603050405020304" pitchFamily="18" charset="0"/>
                <a:cs typeface="Times New Roman" panose="02020603050405020304" pitchFamily="18" charset="0"/>
              </a:rPr>
              <a:t>EMB VIA INTERNAL JUGULAR VEIN</a:t>
            </a:r>
          </a:p>
        </p:txBody>
      </p:sp>
      <p:sp>
        <p:nvSpPr>
          <p:cNvPr id="20484" name="Text Box 4">
            <a:extLst>
              <a:ext uri="{FF2B5EF4-FFF2-40B4-BE49-F238E27FC236}">
                <a16:creationId xmlns:a16="http://schemas.microsoft.com/office/drawing/2014/main" id="{070B8F3B-9D30-4B6B-8D4B-9843C19A1CEC}"/>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200" b="1">
                <a:solidFill>
                  <a:srgbClr val="FF0000"/>
                </a:solidFill>
                <a:latin typeface="Times New Roman" panose="02020603050405020304" pitchFamily="18" charset="0"/>
              </a:rPr>
              <a:t>Percutaneus access technique</a:t>
            </a:r>
          </a:p>
        </p:txBody>
      </p:sp>
      <p:sp>
        <p:nvSpPr>
          <p:cNvPr id="20485" name="Text Box 5">
            <a:extLst>
              <a:ext uri="{FF2B5EF4-FFF2-40B4-BE49-F238E27FC236}">
                <a16:creationId xmlns:a16="http://schemas.microsoft.com/office/drawing/2014/main" id="{0FC1E626-E29E-4F9F-A7E9-151F66E550CE}"/>
              </a:ext>
            </a:extLst>
          </p:cNvPr>
          <p:cNvSpPr txBox="1">
            <a:spLocks noChangeArrowheads="1"/>
          </p:cNvSpPr>
          <p:nvPr/>
        </p:nvSpPr>
        <p:spPr bwMode="auto">
          <a:xfrm>
            <a:off x="4932363" y="1268413"/>
            <a:ext cx="3779837"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02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9pPr>
          </a:lstStyle>
          <a:p>
            <a:pPr algn="ctr">
              <a:spcBef>
                <a:spcPts val="750"/>
              </a:spcBef>
              <a:buClrTx/>
              <a:buFontTx/>
              <a:buNone/>
            </a:pPr>
            <a:r>
              <a:rPr lang="it-IT" altLang="it-IT" b="1">
                <a:solidFill>
                  <a:srgbClr val="0066FF"/>
                </a:solidFill>
                <a:latin typeface="Times New Roman" panose="02020603050405020304" pitchFamily="18" charset="0"/>
              </a:rPr>
              <a:t>FLUOROSCOPY IS BETTER THAN ECHO</a:t>
            </a:r>
          </a:p>
          <a:p>
            <a:pPr algn="ctr">
              <a:spcBef>
                <a:spcPts val="750"/>
              </a:spcBef>
              <a:buClrTx/>
              <a:buFontTx/>
              <a:buNone/>
            </a:pPr>
            <a:r>
              <a:rPr lang="it-IT" altLang="it-IT" b="1">
                <a:solidFill>
                  <a:srgbClr val="0066FF"/>
                </a:solidFill>
                <a:latin typeface="Times New Roman" panose="02020603050405020304" pitchFamily="18" charset="0"/>
              </a:rPr>
              <a:t>(some operators use both)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20481"/>
                                        </p:tgtEl>
                                        <p:attrNameLst>
                                          <p:attrName>style.visibility</p:attrName>
                                        </p:attrNameLst>
                                      </p:cBhvr>
                                      <p:to>
                                        <p:strVal val="visible"/>
                                      </p:to>
                                    </p:set>
                                    <p:animEffect transition="in" filter="fade">
                                      <p:cBhvr additive="repl">
                                        <p:cTn id="7" dur="1000"/>
                                        <p:tgtEl>
                                          <p:spTgt spid="20481"/>
                                        </p:tgtEl>
                                      </p:cBhvr>
                                    </p:animEffect>
                                  </p:childTnLst>
                                </p:cTn>
                              </p:par>
                              <p:par>
                                <p:cTn id="8" presetID="10" presetClass="entr" fill="hold" nodeType="withEffect">
                                  <p:stCondLst>
                                    <p:cond delay="0"/>
                                  </p:stCondLst>
                                  <p:childTnLst>
                                    <p:set>
                                      <p:cBhvr additive="repl">
                                        <p:cTn id="9" dur="1" fill="hold">
                                          <p:stCondLst>
                                            <p:cond delay="0"/>
                                          </p:stCondLst>
                                        </p:cTn>
                                        <p:tgtEl>
                                          <p:spTgt spid="20482"/>
                                        </p:tgtEl>
                                        <p:attrNameLst>
                                          <p:attrName>style.visibility</p:attrName>
                                        </p:attrNameLst>
                                      </p:cBhvr>
                                      <p:to>
                                        <p:strVal val="visible"/>
                                      </p:to>
                                    </p:set>
                                    <p:animEffect transition="in" filter="fade">
                                      <p:cBhvr additive="repl">
                                        <p:cTn id="10" dur="1000"/>
                                        <p:tgtEl>
                                          <p:spTgt spid="20482"/>
                                        </p:tgtEl>
                                      </p:cBhvr>
                                    </p:animEffect>
                                  </p:childTnLst>
                                </p:cTn>
                              </p:par>
                              <p:par>
                                <p:cTn id="11" presetID="10" presetClass="entr" fill="hold" nodeType="withEffect">
                                  <p:stCondLst>
                                    <p:cond delay="0"/>
                                  </p:stCondLst>
                                  <p:childTnLst>
                                    <p:set>
                                      <p:cBhvr additive="repl">
                                        <p:cTn id="12" dur="1" fill="hold">
                                          <p:stCondLst>
                                            <p:cond delay="0"/>
                                          </p:stCondLst>
                                        </p:cTn>
                                        <p:tgtEl>
                                          <p:spTgt spid="20483">
                                            <p:txEl>
                                              <p:pRg st="0" end="0"/>
                                            </p:txEl>
                                          </p:spTgt>
                                        </p:tgtEl>
                                        <p:attrNameLst>
                                          <p:attrName>style.visibility</p:attrName>
                                        </p:attrNameLst>
                                      </p:cBhvr>
                                      <p:to>
                                        <p:strVal val="visible"/>
                                      </p:to>
                                    </p:set>
                                    <p:animEffect transition="in" filter="fade">
                                      <p:cBhvr additive="repl">
                                        <p:cTn id="13" dur="1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72E87AA9-88DB-4B02-8558-4059D9F6924A}"/>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EMB RISK</a:t>
            </a:r>
            <a:r>
              <a:rPr lang="it-IT" altLang="it-IT" b="1">
                <a:solidFill>
                  <a:srgbClr val="BE2102"/>
                </a:solidFill>
                <a:latin typeface="Times New Roman" panose="02020603050405020304" pitchFamily="18" charset="0"/>
              </a:rPr>
              <a:t> </a:t>
            </a:r>
          </a:p>
        </p:txBody>
      </p:sp>
      <p:sp>
        <p:nvSpPr>
          <p:cNvPr id="21506" name="Text Box 2">
            <a:extLst>
              <a:ext uri="{FF2B5EF4-FFF2-40B4-BE49-F238E27FC236}">
                <a16:creationId xmlns:a16="http://schemas.microsoft.com/office/drawing/2014/main" id="{A4CEE2FF-E2E9-4678-A5BE-DFACC84D7529}"/>
              </a:ext>
            </a:extLst>
          </p:cNvPr>
          <p:cNvSpPr txBox="1">
            <a:spLocks noChangeArrowheads="1"/>
          </p:cNvSpPr>
          <p:nvPr/>
        </p:nvSpPr>
        <p:spPr bwMode="auto">
          <a:xfrm>
            <a:off x="452438" y="1773238"/>
            <a:ext cx="8223250" cy="459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65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9pPr>
          </a:lstStyle>
          <a:p>
            <a:pPr algn="ctr">
              <a:spcBef>
                <a:spcPts val="750"/>
              </a:spcBef>
              <a:buClrTx/>
              <a:buFontTx/>
              <a:buNone/>
            </a:pPr>
            <a:r>
              <a:rPr lang="it-IT" altLang="it-IT" sz="2400" b="1">
                <a:latin typeface="Times New Roman" panose="02020603050405020304" pitchFamily="18" charset="0"/>
              </a:rPr>
              <a:t>DECKERS JW, HARE JM, BAUGHMAN KL</a:t>
            </a:r>
          </a:p>
          <a:p>
            <a:pPr algn="ctr">
              <a:spcBef>
                <a:spcPts val="750"/>
              </a:spcBef>
              <a:buClrTx/>
              <a:buFontTx/>
              <a:buNone/>
            </a:pPr>
            <a:r>
              <a:rPr lang="it-IT" altLang="it-IT" sz="2400" b="1">
                <a:latin typeface="Times New Roman" panose="02020603050405020304" pitchFamily="18" charset="0"/>
              </a:rPr>
              <a:t> </a:t>
            </a:r>
            <a:r>
              <a:rPr lang="it-IT" altLang="it-IT" sz="2400" b="1" i="1">
                <a:latin typeface="Times New Roman" panose="02020603050405020304" pitchFamily="18" charset="0"/>
              </a:rPr>
              <a:t>COMPLICATIONS OF TRANSVENOUS RIGHT VENTRICULAR ENDOMYOCARDIAL BIOPSY IN ADULT PATIENTS WITH CARDIOMIOPATHY: A SEVEN-YEAR SURVEY OF 546 CONSECUTIVE DIAGNOSTIC PROCEDURES IN A TERTIARY REFERRAL CENTER</a:t>
            </a:r>
            <a:r>
              <a:rPr lang="it-IT" altLang="it-IT" sz="2400" b="1">
                <a:solidFill>
                  <a:srgbClr val="0066FF"/>
                </a:solidFill>
                <a:latin typeface="Times New Roman" panose="02020603050405020304" pitchFamily="18" charset="0"/>
              </a:rPr>
              <a:t> </a:t>
            </a:r>
          </a:p>
          <a:p>
            <a:pPr algn="ctr">
              <a:spcBef>
                <a:spcPts val="750"/>
              </a:spcBef>
              <a:buClrTx/>
              <a:buFontTx/>
              <a:buNone/>
            </a:pPr>
            <a:endParaRPr lang="it-IT" altLang="it-IT" sz="2400" b="1">
              <a:solidFill>
                <a:srgbClr val="FF0000"/>
              </a:solidFill>
              <a:latin typeface="Times New Roman" panose="02020603050405020304" pitchFamily="18" charset="0"/>
            </a:endParaRPr>
          </a:p>
          <a:p>
            <a:pPr algn="ctr">
              <a:spcBef>
                <a:spcPts val="750"/>
              </a:spcBef>
              <a:buClrTx/>
              <a:buFontTx/>
              <a:buNone/>
            </a:pPr>
            <a:r>
              <a:rPr lang="it-IT" altLang="it-IT" sz="2400" b="1">
                <a:solidFill>
                  <a:srgbClr val="FF0000"/>
                </a:solidFill>
                <a:latin typeface="Times New Roman" panose="02020603050405020304" pitchFamily="18" charset="0"/>
              </a:rPr>
              <a:t>J. AM. COLL CARDIOL 1992</a:t>
            </a:r>
          </a:p>
          <a:p>
            <a:pPr>
              <a:spcBef>
                <a:spcPts val="750"/>
              </a:spcBef>
              <a:buClrTx/>
              <a:buFontTx/>
              <a:buNone/>
            </a:pPr>
            <a:endParaRPr lang="it-IT" altLang="it-IT" sz="2400" b="1">
              <a:solidFill>
                <a:srgbClr val="FF0000"/>
              </a:solidFill>
              <a:latin typeface="Times New Roman" panose="02020603050405020304" pitchFamily="18" charset="0"/>
            </a:endParaRPr>
          </a:p>
          <a:p>
            <a:pPr>
              <a:spcBef>
                <a:spcPts val="750"/>
              </a:spcBef>
              <a:buClrTx/>
              <a:buFontTx/>
              <a:buNone/>
            </a:pPr>
            <a:endParaRPr lang="it-IT" altLang="it-IT" sz="2400" b="1">
              <a:solidFill>
                <a:srgbClr val="FF0000"/>
              </a:solidFill>
              <a:latin typeface="Times New Roman" panose="02020603050405020304" pitchFamily="18" charset="0"/>
            </a:endParaRPr>
          </a:p>
        </p:txBody>
      </p:sp>
      <p:sp>
        <p:nvSpPr>
          <p:cNvPr id="21507" name="Line 3">
            <a:extLst>
              <a:ext uri="{FF2B5EF4-FFF2-40B4-BE49-F238E27FC236}">
                <a16:creationId xmlns:a16="http://schemas.microsoft.com/office/drawing/2014/main" id="{EC76E512-4882-4083-AE8F-5BE570B76096}"/>
              </a:ext>
            </a:extLst>
          </p:cNvPr>
          <p:cNvSpPr>
            <a:spLocks noChangeShapeType="1"/>
          </p:cNvSpPr>
          <p:nvPr/>
        </p:nvSpPr>
        <p:spPr bwMode="auto">
          <a:xfrm>
            <a:off x="6119813" y="5435600"/>
            <a:ext cx="720725" cy="1588"/>
          </a:xfrm>
          <a:prstGeom prst="line">
            <a:avLst/>
          </a:prstGeom>
          <a:noFill/>
          <a:ln w="36000"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1508" name="Line 4">
            <a:extLst>
              <a:ext uri="{FF2B5EF4-FFF2-40B4-BE49-F238E27FC236}">
                <a16:creationId xmlns:a16="http://schemas.microsoft.com/office/drawing/2014/main" id="{A0CC8AD9-988B-4AA7-9A8E-6E16D1F2ECC8}"/>
              </a:ext>
            </a:extLst>
          </p:cNvPr>
          <p:cNvSpPr>
            <a:spLocks noChangeShapeType="1"/>
          </p:cNvSpPr>
          <p:nvPr/>
        </p:nvSpPr>
        <p:spPr bwMode="auto">
          <a:xfrm>
            <a:off x="6804025" y="2627313"/>
            <a:ext cx="1260475" cy="1587"/>
          </a:xfrm>
          <a:prstGeom prst="line">
            <a:avLst/>
          </a:prstGeom>
          <a:noFill/>
          <a:ln w="36000"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1509" name="Line 5">
            <a:extLst>
              <a:ext uri="{FF2B5EF4-FFF2-40B4-BE49-F238E27FC236}">
                <a16:creationId xmlns:a16="http://schemas.microsoft.com/office/drawing/2014/main" id="{995391EA-CAA6-4433-B625-86E386C6A45B}"/>
              </a:ext>
            </a:extLst>
          </p:cNvPr>
          <p:cNvSpPr>
            <a:spLocks noChangeShapeType="1"/>
          </p:cNvSpPr>
          <p:nvPr/>
        </p:nvSpPr>
        <p:spPr bwMode="auto">
          <a:xfrm>
            <a:off x="5219700" y="3779838"/>
            <a:ext cx="539750" cy="1587"/>
          </a:xfrm>
          <a:prstGeom prst="line">
            <a:avLst/>
          </a:prstGeom>
          <a:noFill/>
          <a:ln w="36000"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29" name="Object 1">
            <a:extLst>
              <a:ext uri="{FF2B5EF4-FFF2-40B4-BE49-F238E27FC236}">
                <a16:creationId xmlns:a16="http://schemas.microsoft.com/office/drawing/2014/main" id="{FF3CCAB3-03F6-4BF6-963E-BBB179B8D746}"/>
              </a:ext>
            </a:extLst>
          </p:cNvPr>
          <p:cNvGraphicFramePr>
            <a:graphicFrameLocks noChangeAspect="1"/>
          </p:cNvGraphicFramePr>
          <p:nvPr/>
        </p:nvGraphicFramePr>
        <p:xfrm>
          <a:off x="457200" y="1600200"/>
          <a:ext cx="8229600" cy="5003800"/>
        </p:xfrm>
        <a:graphic>
          <a:graphicData uri="http://schemas.openxmlformats.org/presentationml/2006/ole">
            <mc:AlternateContent xmlns:mc="http://schemas.openxmlformats.org/markup-compatibility/2006">
              <mc:Choice xmlns:v="urn:schemas-microsoft-com:vml" Requires="v">
                <p:oleObj spid="_x0000_s22534" r:id="rId4" imgW="8229960" imgH="5004000" progId="">
                  <p:embed/>
                </p:oleObj>
              </mc:Choice>
              <mc:Fallback>
                <p:oleObj r:id="rId4" imgW="8229960" imgH="500400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5003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0" name="Text Box 2">
            <a:extLst>
              <a:ext uri="{FF2B5EF4-FFF2-40B4-BE49-F238E27FC236}">
                <a16:creationId xmlns:a16="http://schemas.microsoft.com/office/drawing/2014/main" id="{0086E6A4-FAC8-4413-B8DE-C24D2E21C243}"/>
              </a:ext>
            </a:extLst>
          </p:cNvPr>
          <p:cNvSpPr txBox="1">
            <a:spLocks noChangeArrowheads="1"/>
          </p:cNvSpPr>
          <p:nvPr/>
        </p:nvSpPr>
        <p:spPr bwMode="auto">
          <a:xfrm>
            <a:off x="411163" y="206375"/>
            <a:ext cx="8229600"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200" b="1">
                <a:solidFill>
                  <a:srgbClr val="FF0000"/>
                </a:solidFill>
                <a:latin typeface="Times New Roman" panose="02020603050405020304" pitchFamily="18" charset="0"/>
              </a:rPr>
              <a:t>EMB RISK</a:t>
            </a:r>
          </a:p>
        </p:txBody>
      </p:sp>
      <p:pic>
        <p:nvPicPr>
          <p:cNvPr id="22531" name="Picture 3">
            <a:extLst>
              <a:ext uri="{FF2B5EF4-FFF2-40B4-BE49-F238E27FC236}">
                <a16:creationId xmlns:a16="http://schemas.microsoft.com/office/drawing/2014/main" id="{81FF4626-792A-4441-A876-599F210511ED}"/>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l="20499" t="29828" r="49635" b="40182"/>
          <a:stretch>
            <a:fillRect/>
          </a:stretch>
        </p:blipFill>
        <p:spPr bwMode="auto">
          <a:xfrm>
            <a:off x="287338" y="1052513"/>
            <a:ext cx="8459787" cy="5248275"/>
          </a:xfrm>
          <a:prstGeom prst="rect">
            <a:avLst/>
          </a:prstGeom>
          <a:noFill/>
          <a:ln>
            <a:noFill/>
          </a:ln>
          <a:effectLst/>
          <a:extLst>
            <a:ext uri="{909E8E84-426E-40DD-AFC4-6F175D3DCCD1}">
              <a14:hiddenFill xmlns:a14="http://schemas.microsoft.com/office/drawing/2010/main">
                <a:blipFill dpi="0" rotWithShape="0">
                  <a:blip>
                    <a:lum bright="6000"/>
                  </a:blip>
                  <a:srcRect l="20499" t="29828" r="49635" b="4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40AB45D-A73E-43F1-8609-9D4357318E6A}"/>
              </a:ext>
            </a:extLst>
          </p:cNvPr>
          <p:cNvSpPr>
            <a:spLocks noGrp="1" noChangeArrowheads="1"/>
          </p:cNvSpPr>
          <p:nvPr>
            <p:ph type="title" idx="4294967295"/>
          </p:nvPr>
        </p:nvSpPr>
        <p:spPr>
          <a:xfrm>
            <a:off x="411163" y="360363"/>
            <a:ext cx="8229600" cy="73342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cs typeface="Times New Roman" panose="02020603050405020304" pitchFamily="18" charset="0"/>
              </a:rPr>
              <a:t>ENDOMYOCARDIAL BIOPSY</a:t>
            </a:r>
          </a:p>
        </p:txBody>
      </p:sp>
      <p:sp>
        <p:nvSpPr>
          <p:cNvPr id="5122" name="Rectangle 2">
            <a:extLst>
              <a:ext uri="{FF2B5EF4-FFF2-40B4-BE49-F238E27FC236}">
                <a16:creationId xmlns:a16="http://schemas.microsoft.com/office/drawing/2014/main" id="{D68BA305-B7AD-454A-B179-8A53DEE21756}"/>
              </a:ext>
            </a:extLst>
          </p:cNvPr>
          <p:cNvSpPr>
            <a:spLocks noChangeArrowheads="1"/>
          </p:cNvSpPr>
          <p:nvPr/>
        </p:nvSpPr>
        <p:spPr bwMode="auto">
          <a:xfrm>
            <a:off x="684213" y="1511300"/>
            <a:ext cx="763270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eaLnBrk="0" hangingPunct="0">
              <a:buClrTx/>
              <a:buFontTx/>
              <a:buNone/>
            </a:pPr>
            <a:endParaRPr lang="it-IT" altLang="it-IT" sz="3200" b="1">
              <a:solidFill>
                <a:srgbClr val="FF0000"/>
              </a:solidFill>
              <a:latin typeface="Times New Roman" panose="02020603050405020304" pitchFamily="18" charset="0"/>
              <a:cs typeface="Times New Roman" panose="02020603050405020304" pitchFamily="18" charset="0"/>
            </a:endParaRPr>
          </a:p>
          <a:p>
            <a:pPr algn="ctr" eaLnBrk="0" hangingPunct="0">
              <a:buClrTx/>
              <a:buFontTx/>
              <a:buNone/>
            </a:pPr>
            <a:r>
              <a:rPr lang="it-IT" altLang="it-IT" sz="3200" b="1" i="1">
                <a:latin typeface="Times New Roman" panose="02020603050405020304" pitchFamily="18" charset="0"/>
                <a:cs typeface="Times New Roman" panose="02020603050405020304" pitchFamily="18" charset="0"/>
              </a:rPr>
              <a:t>GUIDELINES, INDICATIONS AND STATE OF ART</a:t>
            </a:r>
          </a:p>
          <a:p>
            <a:pPr algn="ctr" eaLnBrk="0" hangingPunct="0">
              <a:buClrTx/>
              <a:buFontTx/>
              <a:buNone/>
            </a:pPr>
            <a:endParaRPr lang="it-IT" altLang="it-IT" sz="3200" b="1" i="1">
              <a:latin typeface="Times New Roman" panose="02020603050405020304" pitchFamily="18" charset="0"/>
              <a:cs typeface="Times New Roman" panose="02020603050405020304" pitchFamily="18" charset="0"/>
            </a:endParaRPr>
          </a:p>
          <a:p>
            <a:pPr algn="ctr" eaLnBrk="0" hangingPunct="0">
              <a:buClrTx/>
              <a:buFontTx/>
              <a:buNone/>
            </a:pPr>
            <a:r>
              <a:rPr lang="it-IT" altLang="it-IT" sz="3200" b="1" i="1">
                <a:solidFill>
                  <a:srgbClr val="FF0000"/>
                </a:solidFill>
                <a:latin typeface="Times New Roman" panose="02020603050405020304" pitchFamily="18" charset="0"/>
                <a:cs typeface="Times New Roman" panose="02020603050405020304" pitchFamily="18" charset="0"/>
              </a:rPr>
              <a:t>TECHNIQUE AND RISK </a:t>
            </a:r>
          </a:p>
          <a:p>
            <a:pPr algn="ctr" eaLnBrk="0" hangingPunct="0">
              <a:buClrTx/>
              <a:buFontTx/>
              <a:buNone/>
            </a:pPr>
            <a:endParaRPr lang="it-IT" altLang="it-IT" sz="3200" b="1" i="1">
              <a:solidFill>
                <a:srgbClr val="FF0000"/>
              </a:solidFill>
              <a:latin typeface="Times New Roman" panose="02020603050405020304" pitchFamily="18" charset="0"/>
              <a:cs typeface="Times New Roman" panose="02020603050405020304" pitchFamily="18" charset="0"/>
            </a:endParaRPr>
          </a:p>
          <a:p>
            <a:pPr algn="ctr" eaLnBrk="0" hangingPunct="0">
              <a:buClrTx/>
              <a:buFontTx/>
              <a:buNone/>
            </a:pPr>
            <a:r>
              <a:rPr lang="it-IT" altLang="it-IT" sz="3200" b="1" i="1">
                <a:latin typeface="Times New Roman" panose="02020603050405020304" pitchFamily="18" charset="0"/>
                <a:cs typeface="Times New Roman" panose="02020603050405020304" pitchFamily="18" charset="0"/>
              </a:rPr>
              <a:t>OUR SINGLE CENTER EXPERIENCE</a:t>
            </a:r>
          </a:p>
          <a:p>
            <a:pPr eaLnBrk="0" hangingPunct="0">
              <a:buClrTx/>
              <a:buFontTx/>
              <a:buNone/>
            </a:pPr>
            <a:endParaRPr lang="it-IT" altLang="it-IT" sz="3200" b="1" i="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975DF6BD-A933-4433-AE16-748F2A6CF949}"/>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ANALYSIS OF EMB TISSUE</a:t>
            </a:r>
          </a:p>
        </p:txBody>
      </p:sp>
      <p:sp>
        <p:nvSpPr>
          <p:cNvPr id="23554" name="Rectangle 2">
            <a:extLst>
              <a:ext uri="{FF2B5EF4-FFF2-40B4-BE49-F238E27FC236}">
                <a16:creationId xmlns:a16="http://schemas.microsoft.com/office/drawing/2014/main" id="{E53AB04A-AC69-49E5-B5FE-2260B7B5C6D1}"/>
              </a:ext>
            </a:extLst>
          </p:cNvPr>
          <p:cNvSpPr>
            <a:spLocks noGrp="1" noChangeArrowheads="1"/>
          </p:cNvSpPr>
          <p:nvPr>
            <p:ph type="body" idx="1"/>
          </p:nvPr>
        </p:nvSpPr>
        <p:spPr>
          <a:xfrm>
            <a:off x="457200" y="1196975"/>
            <a:ext cx="8229600" cy="4824413"/>
          </a:xfrm>
          <a:ln/>
        </p:spPr>
        <p:txBody>
          <a:bodyPr/>
          <a:lstStyle/>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latin typeface="Times New Roman" panose="02020603050405020304" pitchFamily="18" charset="0"/>
              </a:rPr>
              <a:t>TAKE 4-10 SAMPLES </a:t>
            </a:r>
            <a:r>
              <a:rPr lang="it-IT" altLang="it-IT" sz="1600" b="1">
                <a:latin typeface="Times New Roman" panose="02020603050405020304" pitchFamily="18" charset="0"/>
              </a:rPr>
              <a:t>(FROM THE SEPTUM)</a:t>
            </a: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1600" b="1">
              <a:latin typeface="Times New Roman" panose="02020603050405020304" pitchFamily="18" charset="0"/>
            </a:endParaRP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1600" b="1">
              <a:latin typeface="Times New Roman" panose="02020603050405020304" pitchFamily="18" charset="0"/>
            </a:endParaRP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00FF"/>
                </a:solidFill>
                <a:latin typeface="Times New Roman" panose="02020603050405020304" pitchFamily="18" charset="0"/>
              </a:rPr>
              <a:t>FIXING</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00FF"/>
                </a:solidFill>
                <a:latin typeface="Times New Roman" panose="02020603050405020304" pitchFamily="18" charset="0"/>
              </a:rPr>
              <a:t>INCLUSION</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00FF"/>
                </a:solidFill>
                <a:latin typeface="Times New Roman" panose="02020603050405020304" pitchFamily="18" charset="0"/>
              </a:rPr>
              <a:t>COLORATION </a:t>
            </a: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0000FF"/>
                </a:solidFill>
                <a:latin typeface="Times New Roman" panose="02020603050405020304" pitchFamily="18" charset="0"/>
              </a:rPr>
              <a:t>PROBHE USING</a:t>
            </a:r>
          </a:p>
          <a:p>
            <a:pPr marL="333375" indent="-330200">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b="1">
              <a:latin typeface="Times New Roman" panose="02020603050405020304" pitchFamily="18" charset="0"/>
            </a:endParaRPr>
          </a:p>
          <a:p>
            <a:pPr marL="330200" indent="-330200">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b="1">
                <a:solidFill>
                  <a:srgbClr val="FF0000"/>
                </a:solidFill>
                <a:latin typeface="Times New Roman" panose="02020603050405020304" pitchFamily="18" charset="0"/>
              </a:rPr>
              <a:t>FROZEN AT -80°</a:t>
            </a:r>
          </a:p>
        </p:txBody>
      </p:sp>
      <p:sp>
        <p:nvSpPr>
          <p:cNvPr id="23555" name="Line 3">
            <a:extLst>
              <a:ext uri="{FF2B5EF4-FFF2-40B4-BE49-F238E27FC236}">
                <a16:creationId xmlns:a16="http://schemas.microsoft.com/office/drawing/2014/main" id="{72186345-C7DD-46AC-9FE6-83820315A7C4}"/>
              </a:ext>
            </a:extLst>
          </p:cNvPr>
          <p:cNvSpPr>
            <a:spLocks noChangeShapeType="1"/>
          </p:cNvSpPr>
          <p:nvPr/>
        </p:nvSpPr>
        <p:spPr bwMode="auto">
          <a:xfrm>
            <a:off x="4211638" y="5514975"/>
            <a:ext cx="1152525" cy="1588"/>
          </a:xfrm>
          <a:prstGeom prst="line">
            <a:avLst/>
          </a:prstGeom>
          <a:noFill/>
          <a:ln w="7200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3556" name="Line 4">
            <a:extLst>
              <a:ext uri="{FF2B5EF4-FFF2-40B4-BE49-F238E27FC236}">
                <a16:creationId xmlns:a16="http://schemas.microsoft.com/office/drawing/2014/main" id="{D0AEAE49-8BF4-49D1-AD5B-0121D6BA6A4B}"/>
              </a:ext>
            </a:extLst>
          </p:cNvPr>
          <p:cNvSpPr>
            <a:spLocks noChangeShapeType="1"/>
          </p:cNvSpPr>
          <p:nvPr/>
        </p:nvSpPr>
        <p:spPr bwMode="auto">
          <a:xfrm flipV="1">
            <a:off x="3924300" y="2846388"/>
            <a:ext cx="2160588" cy="373062"/>
          </a:xfrm>
          <a:prstGeom prst="line">
            <a:avLst/>
          </a:prstGeom>
          <a:noFill/>
          <a:ln w="57240" cap="sq">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3557" name="Text Box 5">
            <a:extLst>
              <a:ext uri="{FF2B5EF4-FFF2-40B4-BE49-F238E27FC236}">
                <a16:creationId xmlns:a16="http://schemas.microsoft.com/office/drawing/2014/main" id="{2B0957B3-1380-472B-A87B-DB80B075BAFD}"/>
              </a:ext>
            </a:extLst>
          </p:cNvPr>
          <p:cNvSpPr txBox="1">
            <a:spLocks noChangeArrowheads="1"/>
          </p:cNvSpPr>
          <p:nvPr/>
        </p:nvSpPr>
        <p:spPr bwMode="auto">
          <a:xfrm>
            <a:off x="6227763" y="2205038"/>
            <a:ext cx="2566987" cy="194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2000" b="1">
                <a:solidFill>
                  <a:srgbClr val="0000FF"/>
                </a:solidFill>
                <a:latin typeface="Times New Roman" panose="02020603050405020304" pitchFamily="18" charset="0"/>
              </a:rPr>
              <a:t>LIGHT MICROSCOPIC</a:t>
            </a:r>
          </a:p>
          <a:p>
            <a:pPr algn="ctr">
              <a:buClrTx/>
              <a:buFontTx/>
              <a:buNone/>
            </a:pPr>
            <a:endParaRPr lang="it-IT" altLang="it-IT" sz="2000" b="1">
              <a:solidFill>
                <a:srgbClr val="0000FF"/>
              </a:solidFill>
              <a:latin typeface="Times New Roman" panose="02020603050405020304" pitchFamily="18" charset="0"/>
            </a:endParaRPr>
          </a:p>
          <a:p>
            <a:pPr algn="ctr">
              <a:buClrTx/>
              <a:buFontTx/>
              <a:buNone/>
            </a:pPr>
            <a:endParaRPr lang="it-IT" altLang="it-IT" sz="2000" b="1">
              <a:solidFill>
                <a:srgbClr val="0000FF"/>
              </a:solidFill>
              <a:latin typeface="Times New Roman" panose="02020603050405020304" pitchFamily="18" charset="0"/>
            </a:endParaRPr>
          </a:p>
          <a:p>
            <a:pPr algn="ctr">
              <a:buClrTx/>
              <a:buFontTx/>
              <a:buNone/>
            </a:pPr>
            <a:r>
              <a:rPr lang="it-IT" altLang="it-IT" sz="2000" b="1">
                <a:solidFill>
                  <a:srgbClr val="0000FF"/>
                </a:solidFill>
                <a:latin typeface="Times New Roman" panose="02020603050405020304" pitchFamily="18" charset="0"/>
              </a:rPr>
              <a:t>TRASMISSION ELECTRON MICROSCOPY</a:t>
            </a:r>
          </a:p>
        </p:txBody>
      </p:sp>
      <p:sp>
        <p:nvSpPr>
          <p:cNvPr id="23558" name="Text Box 6">
            <a:extLst>
              <a:ext uri="{FF2B5EF4-FFF2-40B4-BE49-F238E27FC236}">
                <a16:creationId xmlns:a16="http://schemas.microsoft.com/office/drawing/2014/main" id="{0FB04824-2EB7-48B1-8E3A-D36D9FF1689B}"/>
              </a:ext>
            </a:extLst>
          </p:cNvPr>
          <p:cNvSpPr txBox="1">
            <a:spLocks noChangeArrowheads="1"/>
          </p:cNvSpPr>
          <p:nvPr/>
        </p:nvSpPr>
        <p:spPr bwMode="auto">
          <a:xfrm>
            <a:off x="5508625" y="4724400"/>
            <a:ext cx="3455988" cy="1368425"/>
          </a:xfrm>
          <a:prstGeom prst="rect">
            <a:avLst/>
          </a:prstGeom>
          <a:noFill/>
          <a:ln w="19080" cap="sq">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2000" b="1">
                <a:solidFill>
                  <a:srgbClr val="FF0000"/>
                </a:solidFill>
                <a:latin typeface="Times New Roman" panose="02020603050405020304" pitchFamily="18" charset="0"/>
              </a:rPr>
              <a:t>IMMUNOFLUORESCENCE</a:t>
            </a:r>
          </a:p>
          <a:p>
            <a:pPr algn="ctr">
              <a:buClrTx/>
              <a:buFontTx/>
              <a:buNone/>
            </a:pPr>
            <a:r>
              <a:rPr lang="it-IT" altLang="it-IT" sz="2000" b="1">
                <a:solidFill>
                  <a:srgbClr val="FF0000"/>
                </a:solidFill>
                <a:latin typeface="Times New Roman" panose="02020603050405020304" pitchFamily="18" charset="0"/>
              </a:rPr>
              <a:t>CULTURE</a:t>
            </a:r>
          </a:p>
          <a:p>
            <a:pPr algn="ctr">
              <a:buClrTx/>
              <a:buFontTx/>
              <a:buNone/>
            </a:pPr>
            <a:r>
              <a:rPr lang="it-IT" altLang="it-IT" sz="2000" b="1" u="sng">
                <a:solidFill>
                  <a:srgbClr val="FF0000"/>
                </a:solidFill>
                <a:latin typeface="Times New Roman" panose="02020603050405020304" pitchFamily="18" charset="0"/>
              </a:rPr>
              <a:t>PCR</a:t>
            </a:r>
          </a:p>
          <a:p>
            <a:pPr algn="ctr">
              <a:buClrTx/>
              <a:buFontTx/>
              <a:buNone/>
            </a:pPr>
            <a:r>
              <a:rPr lang="it-IT" altLang="it-IT" sz="2000" b="1" u="sng">
                <a:solidFill>
                  <a:srgbClr val="FF0000"/>
                </a:solidFill>
                <a:latin typeface="Times New Roman" panose="02020603050405020304" pitchFamily="18" charset="0"/>
              </a:rPr>
              <a:t>Rt PCR</a:t>
            </a:r>
          </a:p>
        </p:txBody>
      </p:sp>
      <p:sp>
        <p:nvSpPr>
          <p:cNvPr id="23559" name="Line 7">
            <a:extLst>
              <a:ext uri="{FF2B5EF4-FFF2-40B4-BE49-F238E27FC236}">
                <a16:creationId xmlns:a16="http://schemas.microsoft.com/office/drawing/2014/main" id="{49C80716-57D3-49E6-920C-F3C6A3400E83}"/>
              </a:ext>
            </a:extLst>
          </p:cNvPr>
          <p:cNvSpPr>
            <a:spLocks noChangeShapeType="1"/>
          </p:cNvSpPr>
          <p:nvPr/>
        </p:nvSpPr>
        <p:spPr bwMode="auto">
          <a:xfrm>
            <a:off x="3924300" y="3429000"/>
            <a:ext cx="2232025" cy="215900"/>
          </a:xfrm>
          <a:prstGeom prst="line">
            <a:avLst/>
          </a:prstGeom>
          <a:noFill/>
          <a:ln w="57240" cap="sq">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9B5DF4EF-0142-44AA-866A-1E487E3B4F53}"/>
              </a:ext>
            </a:extLst>
          </p:cNvPr>
          <p:cNvSpPr>
            <a:spLocks noGrp="1" noChangeArrowheads="1"/>
          </p:cNvSpPr>
          <p:nvPr>
            <p:ph type="title" idx="4294967295"/>
          </p:nvPr>
        </p:nvSpPr>
        <p:spPr>
          <a:xfrm>
            <a:off x="457200" y="277813"/>
            <a:ext cx="8223250" cy="2411412"/>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latin typeface="Times New Roman" panose="02020603050405020304" pitchFamily="18" charset="0"/>
              </a:rPr>
              <a:t>IF YOU WANT TO DO HISTOLOGICAL INVESTIGATION YOU CAN NOT FROZEN THE SAMPLES</a:t>
            </a:r>
          </a:p>
        </p:txBody>
      </p:sp>
      <p:sp>
        <p:nvSpPr>
          <p:cNvPr id="24578" name="Rectangle 2">
            <a:extLst>
              <a:ext uri="{FF2B5EF4-FFF2-40B4-BE49-F238E27FC236}">
                <a16:creationId xmlns:a16="http://schemas.microsoft.com/office/drawing/2014/main" id="{732EE3B8-FA9F-4E87-A3D4-CA6EC48BCED9}"/>
              </a:ext>
            </a:extLst>
          </p:cNvPr>
          <p:cNvSpPr>
            <a:spLocks noGrp="1" noChangeArrowheads="1"/>
          </p:cNvSpPr>
          <p:nvPr>
            <p:ph type="body" idx="1"/>
          </p:nvPr>
        </p:nvSpPr>
        <p:spPr>
          <a:xfrm>
            <a:off x="452438" y="3644900"/>
            <a:ext cx="8223250" cy="720725"/>
          </a:xfrm>
          <a:ln/>
        </p:spPr>
        <p:txBody>
          <a:bodyPr/>
          <a:lstStyle/>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i="1">
                <a:latin typeface="Times New Roman" panose="02020603050405020304" pitchFamily="18" charset="0"/>
              </a:rPr>
              <a:t>YOU ARE FINDING ICE CRYSTAL ARTIFACT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40FE247-6E41-42AF-BE7D-8FDE96444768}"/>
              </a:ext>
            </a:extLst>
          </p:cNvPr>
          <p:cNvSpPr>
            <a:spLocks noGrp="1" noChangeArrowheads="1"/>
          </p:cNvSpPr>
          <p:nvPr>
            <p:ph type="title" idx="4294967295"/>
          </p:nvPr>
        </p:nvSpPr>
        <p:spPr>
          <a:xfrm>
            <a:off x="457200" y="277813"/>
            <a:ext cx="8223250" cy="183197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latin typeface="Times New Roman" panose="02020603050405020304" pitchFamily="18" charset="0"/>
              </a:rPr>
              <a:t>IF YOU WANT TO DO GENOMA INVESTIGATIONS YOU CAN NOT FIX THE SAMPLES</a:t>
            </a:r>
          </a:p>
        </p:txBody>
      </p:sp>
      <p:sp>
        <p:nvSpPr>
          <p:cNvPr id="25602" name="Rectangle 2">
            <a:extLst>
              <a:ext uri="{FF2B5EF4-FFF2-40B4-BE49-F238E27FC236}">
                <a16:creationId xmlns:a16="http://schemas.microsoft.com/office/drawing/2014/main" id="{247D7C69-532C-4CF5-9425-F17EBDBEAB97}"/>
              </a:ext>
            </a:extLst>
          </p:cNvPr>
          <p:cNvSpPr>
            <a:spLocks noGrp="1" noChangeArrowheads="1"/>
          </p:cNvSpPr>
          <p:nvPr>
            <p:ph type="body" idx="1"/>
          </p:nvPr>
        </p:nvSpPr>
        <p:spPr>
          <a:xfrm>
            <a:off x="452438" y="2781300"/>
            <a:ext cx="8223250" cy="2016125"/>
          </a:xfrm>
          <a:ln/>
        </p:spPr>
        <p:txBody>
          <a:bodyPr/>
          <a:lstStyle/>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i="1">
                <a:latin typeface="Times New Roman" panose="02020603050405020304" pitchFamily="18" charset="0"/>
              </a:rPr>
              <a:t>IN  PAST WE TRIED TO DO PCR USING SAMPLES FIXED IN FORMALIN AND INCLUDED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DFB62C-6D3E-4708-B948-6545AF6EF22A}"/>
              </a:ext>
            </a:extLst>
          </p:cNvPr>
          <p:cNvSpPr>
            <a:spLocks noGrp="1" noChangeArrowheads="1"/>
          </p:cNvSpPr>
          <p:nvPr>
            <p:ph type="body"/>
          </p:nvPr>
        </p:nvSpPr>
        <p:spPr>
          <a:xfrm>
            <a:off x="452438" y="2720975"/>
            <a:ext cx="8223250" cy="923925"/>
          </a:xfrm>
          <a:ln/>
        </p:spPr>
        <p:txBody>
          <a:bodyPr/>
          <a:lstStyle/>
          <a:p>
            <a:pPr marL="342900" indent="-336550" algn="ctr">
              <a:lnSpc>
                <a:spcPct val="90000"/>
              </a:lnSpc>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i="1">
                <a:solidFill>
                  <a:srgbClr val="FF0000"/>
                </a:solidFill>
                <a:latin typeface="Times New Roman" panose="02020603050405020304" pitchFamily="18" charset="0"/>
              </a:rPr>
              <a:t>WE FAILED!</a:t>
            </a:r>
          </a:p>
          <a:p>
            <a:pPr marL="342900" indent="-336550" algn="ctr">
              <a:lnSpc>
                <a:spcPct val="90000"/>
              </a:lnSpc>
              <a:spcBef>
                <a:spcPts val="7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i="1">
                <a:solidFill>
                  <a:srgbClr val="FF0000"/>
                </a:solidFill>
                <a:latin typeface="Times New Roman" panose="02020603050405020304" pitchFamily="18" charset="0"/>
              </a:rPr>
              <a:t>(AND LOSE BIOPSY!)</a:t>
            </a:r>
          </a:p>
        </p:txBody>
      </p:sp>
    </p:spTree>
  </p:cSld>
  <p:clrMapOvr>
    <a:masterClrMapping/>
  </p:clrMapOvr>
  <p:transition>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9FB3B366-9E18-4E67-9E53-4350F640E4FE}"/>
              </a:ext>
            </a:extLst>
          </p:cNvPr>
          <p:cNvSpPr>
            <a:spLocks noGrp="1" noChangeArrowheads="1"/>
          </p:cNvSpPr>
          <p:nvPr>
            <p:ph type="title" idx="4294967295"/>
          </p:nvPr>
        </p:nvSpPr>
        <p:spPr>
          <a:xfrm>
            <a:off x="457200" y="277813"/>
            <a:ext cx="8229600" cy="113982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EMB AS RESEARCH TOOL</a:t>
            </a:r>
          </a:p>
        </p:txBody>
      </p:sp>
      <p:sp>
        <p:nvSpPr>
          <p:cNvPr id="27650" name="Rectangle 2">
            <a:extLst>
              <a:ext uri="{FF2B5EF4-FFF2-40B4-BE49-F238E27FC236}">
                <a16:creationId xmlns:a16="http://schemas.microsoft.com/office/drawing/2014/main" id="{A39CF2A6-17DC-49B3-BD0E-80D8059E5928}"/>
              </a:ext>
            </a:extLst>
          </p:cNvPr>
          <p:cNvSpPr>
            <a:spLocks noGrp="1" noChangeArrowheads="1"/>
          </p:cNvSpPr>
          <p:nvPr>
            <p:ph type="body" idx="1"/>
          </p:nvPr>
        </p:nvSpPr>
        <p:spPr>
          <a:xfrm>
            <a:off x="468313" y="1412875"/>
            <a:ext cx="8229600" cy="4608513"/>
          </a:xfrm>
          <a:ln/>
        </p:spPr>
        <p:txBody>
          <a:bodyPr/>
          <a:lstStyle/>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a:latin typeface="Times New Roman" panose="02020603050405020304" pitchFamily="18" charset="0"/>
              </a:rPr>
              <a:t>UNDERSTANDING OF THE PATHOPHYSIOLOGY</a:t>
            </a: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b="1">
              <a:latin typeface="Times New Roman" panose="02020603050405020304" pitchFamily="18" charset="0"/>
            </a:endParaRP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a:latin typeface="Times New Roman" panose="02020603050405020304" pitchFamily="18" charset="0"/>
              </a:rPr>
              <a:t>UNDERSTANDING THE RELATIONSHIP BETWEEN BIOCHEMICAL CHANGES AND PHENOTYPE</a:t>
            </a: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b="1">
              <a:latin typeface="Times New Roman" panose="02020603050405020304" pitchFamily="18" charset="0"/>
            </a:endParaRP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a:latin typeface="Times New Roman" panose="02020603050405020304" pitchFamily="18" charset="0"/>
              </a:rPr>
              <a:t>ASSESSING THE PROGRESSION OF THE DISEASE </a:t>
            </a: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b="1">
              <a:latin typeface="Times New Roman" panose="02020603050405020304" pitchFamily="18" charset="0"/>
            </a:endParaRPr>
          </a:p>
          <a:p>
            <a:pPr marL="336550" indent="-330200" algn="ctr">
              <a:spcBef>
                <a:spcPts val="650"/>
              </a:spcBef>
              <a:buClrTx/>
              <a:buSzPct val="6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a:latin typeface="Times New Roman" panose="02020603050405020304" pitchFamily="18" charset="0"/>
              </a:rPr>
              <a:t>ASSES THE RESPONSIVENESS OF CARE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a:extLst>
              <a:ext uri="{FF2B5EF4-FFF2-40B4-BE49-F238E27FC236}">
                <a16:creationId xmlns:a16="http://schemas.microsoft.com/office/drawing/2014/main" id="{3AA63CC1-8124-489A-816F-5D762FF88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Oval 2">
            <a:extLst>
              <a:ext uri="{FF2B5EF4-FFF2-40B4-BE49-F238E27FC236}">
                <a16:creationId xmlns:a16="http://schemas.microsoft.com/office/drawing/2014/main" id="{9330E1B0-61B8-471D-A100-8AE5891B461B}"/>
              </a:ext>
            </a:extLst>
          </p:cNvPr>
          <p:cNvSpPr>
            <a:spLocks noChangeArrowheads="1"/>
          </p:cNvSpPr>
          <p:nvPr/>
        </p:nvSpPr>
        <p:spPr bwMode="auto">
          <a:xfrm>
            <a:off x="900113" y="44450"/>
            <a:ext cx="2879725" cy="720725"/>
          </a:xfrm>
          <a:prstGeom prst="ellipse">
            <a:avLst/>
          </a:prstGeom>
          <a:noFill/>
          <a:ln w="284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FBC8AB00-9E36-40FF-BED3-6504B20CEB5F}"/>
              </a:ext>
            </a:extLst>
          </p:cNvPr>
          <p:cNvSpPr txBox="1">
            <a:spLocks noChangeArrowheads="1"/>
          </p:cNvSpPr>
          <p:nvPr/>
        </p:nvSpPr>
        <p:spPr bwMode="auto">
          <a:xfrm>
            <a:off x="457200" y="0"/>
            <a:ext cx="8229600" cy="35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buClrTx/>
              <a:buFontTx/>
              <a:buNone/>
            </a:pPr>
            <a:r>
              <a:rPr lang="it-IT" altLang="it-IT" sz="2800">
                <a:latin typeface="Times New Roman" panose="02020603050405020304" pitchFamily="18" charset="0"/>
                <a:cs typeface="Times New Roman" panose="02020603050405020304" pitchFamily="18" charset="0"/>
              </a:rPr>
              <a:t>                 </a:t>
            </a:r>
          </a:p>
        </p:txBody>
      </p:sp>
      <p:sp>
        <p:nvSpPr>
          <p:cNvPr id="29698" name="Text Box 2">
            <a:extLst>
              <a:ext uri="{FF2B5EF4-FFF2-40B4-BE49-F238E27FC236}">
                <a16:creationId xmlns:a16="http://schemas.microsoft.com/office/drawing/2014/main" id="{D0B8CB20-9F4D-4E00-911B-E2AC6804C271}"/>
              </a:ext>
            </a:extLst>
          </p:cNvPr>
          <p:cNvSpPr txBox="1">
            <a:spLocks noChangeArrowheads="1"/>
          </p:cNvSpPr>
          <p:nvPr/>
        </p:nvSpPr>
        <p:spPr bwMode="auto">
          <a:xfrm>
            <a:off x="411163" y="392113"/>
            <a:ext cx="8229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02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9pPr>
          </a:lstStyle>
          <a:p>
            <a:pPr algn="ctr">
              <a:spcBef>
                <a:spcPts val="650"/>
              </a:spcBef>
              <a:buClrTx/>
              <a:buFontTx/>
              <a:buNone/>
            </a:pPr>
            <a:r>
              <a:rPr lang="it-IT" altLang="it-IT" sz="4200" b="1">
                <a:solidFill>
                  <a:srgbClr val="FF0000"/>
                </a:solidFill>
                <a:latin typeface="Times New Roman" panose="02020603050405020304" pitchFamily="18" charset="0"/>
              </a:rPr>
              <a:t>OUR EXPERIENCE</a:t>
            </a:r>
          </a:p>
        </p:txBody>
      </p:sp>
      <p:sp>
        <p:nvSpPr>
          <p:cNvPr id="29699" name="Text Box 3">
            <a:extLst>
              <a:ext uri="{FF2B5EF4-FFF2-40B4-BE49-F238E27FC236}">
                <a16:creationId xmlns:a16="http://schemas.microsoft.com/office/drawing/2014/main" id="{179381B8-88A5-424F-8A9A-1F58ACAE9702}"/>
              </a:ext>
            </a:extLst>
          </p:cNvPr>
          <p:cNvSpPr txBox="1">
            <a:spLocks noChangeArrowheads="1"/>
          </p:cNvSpPr>
          <p:nvPr/>
        </p:nvSpPr>
        <p:spPr bwMode="auto">
          <a:xfrm>
            <a:off x="539750" y="1341438"/>
            <a:ext cx="806450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eaLnBrk="0" hangingPunct="0">
              <a:spcBef>
                <a:spcPts val="1750"/>
              </a:spcBef>
              <a:buFont typeface="Times New Roman" panose="02020603050405020304" pitchFamily="18" charset="0"/>
              <a:buChar char="•"/>
            </a:pPr>
            <a:r>
              <a:rPr lang="it-IT" altLang="it-IT" sz="2800" b="1">
                <a:latin typeface="Times New Roman" panose="02020603050405020304" pitchFamily="18" charset="0"/>
              </a:rPr>
              <a:t> We studied by EMB the effects of CRT in patients with advanced heart failure</a:t>
            </a:r>
          </a:p>
          <a:p>
            <a:pPr eaLnBrk="0" hangingPunct="0">
              <a:spcBef>
                <a:spcPts val="1750"/>
              </a:spcBef>
              <a:buFont typeface="Times New Roman" panose="02020603050405020304" pitchFamily="18" charset="0"/>
              <a:buChar char="•"/>
            </a:pPr>
            <a:r>
              <a:rPr lang="it-IT" altLang="it-IT" sz="2800" b="1">
                <a:latin typeface="Times New Roman" panose="02020603050405020304" pitchFamily="18" charset="0"/>
              </a:rPr>
              <a:t> We performed EMB at time zero and 6 months after CRT (pubblished data) </a:t>
            </a:r>
          </a:p>
          <a:p>
            <a:pPr eaLnBrk="0" hangingPunct="0">
              <a:spcBef>
                <a:spcPts val="1750"/>
              </a:spcBef>
              <a:buFont typeface="Times New Roman" panose="02020603050405020304" pitchFamily="18" charset="0"/>
              <a:buChar char="•"/>
            </a:pPr>
            <a:r>
              <a:rPr lang="it-IT" altLang="it-IT" sz="2800" b="1">
                <a:latin typeface="Times New Roman" panose="02020603050405020304" pitchFamily="18" charset="0"/>
              </a:rPr>
              <a:t> We used histological processing and many different investigation</a:t>
            </a:r>
          </a:p>
          <a:p>
            <a:pPr eaLnBrk="0" hangingPunct="0">
              <a:spcBef>
                <a:spcPts val="1750"/>
              </a:spcBef>
              <a:buClr>
                <a:srgbClr val="FF0000"/>
              </a:buClr>
              <a:buFont typeface="Times New Roman" panose="02020603050405020304" pitchFamily="18" charset="0"/>
              <a:buChar char="•"/>
            </a:pPr>
            <a:r>
              <a:rPr lang="it-IT" altLang="it-IT" sz="2800" b="1">
                <a:solidFill>
                  <a:srgbClr val="FF0000"/>
                </a:solidFill>
                <a:latin typeface="Times New Roman" panose="02020603050405020304" pitchFamily="18" charset="0"/>
              </a:rPr>
              <a:t>This year we are evaluating results from EMB at 5 years after CRT, investigated by histological methods </a:t>
            </a:r>
            <a:r>
              <a:rPr lang="it-IT" altLang="it-IT" sz="2800" b="1" u="sng">
                <a:solidFill>
                  <a:srgbClr val="FF0000"/>
                </a:solidFill>
                <a:latin typeface="Times New Roman" panose="02020603050405020304" pitchFamily="18" charset="0"/>
              </a:rPr>
              <a:t>and PCR too!</a:t>
            </a:r>
            <a:r>
              <a:rPr lang="it-IT" altLang="it-IT" sz="2800" b="1">
                <a:solidFill>
                  <a:srgbClr val="FF0000"/>
                </a:solidFill>
                <a:latin typeface="Times New Roman" panose="02020603050405020304" pitchFamily="18" charset="0"/>
              </a:rPr>
              <a:t> (sorry, you have to wait…)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additive="repl">
                                        <p:cTn id="6" dur="1" fill="hold">
                                          <p:stCondLst>
                                            <p:cond delay="0"/>
                                          </p:stCondLst>
                                        </p:cTn>
                                        <p:tgtEl>
                                          <p:spTgt spid="29697"/>
                                        </p:tgtEl>
                                        <p:attrNameLst>
                                          <p:attrName>style.visibility</p:attrName>
                                        </p:attrNameLst>
                                      </p:cBhvr>
                                      <p:to>
                                        <p:strVal val="visible"/>
                                      </p:to>
                                    </p:set>
                                    <p:animEffect transition="in" filter="wheel(4)">
                                      <p:cBhvr additive="repl">
                                        <p:cTn id="7" dur="10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CFF30A20-58F2-4A2D-AC13-96D844C16711}"/>
              </a:ext>
            </a:extLst>
          </p:cNvPr>
          <p:cNvSpPr>
            <a:spLocks noGrp="1" noChangeArrowheads="1"/>
          </p:cNvSpPr>
          <p:nvPr>
            <p:ph type="title" idx="4294967295"/>
          </p:nvPr>
        </p:nvSpPr>
        <p:spPr>
          <a:xfrm>
            <a:off x="5435600" y="603250"/>
            <a:ext cx="3673475" cy="962025"/>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900" b="1">
                <a:solidFill>
                  <a:srgbClr val="FF0000"/>
                </a:solidFill>
                <a:latin typeface="Times New Roman" panose="02020603050405020304" pitchFamily="18" charset="0"/>
              </a:rPr>
              <a:t>Fibrosis Index </a:t>
            </a:r>
            <a:br>
              <a:rPr lang="it-IT" altLang="it-IT" sz="1900" b="1">
                <a:solidFill>
                  <a:srgbClr val="000000"/>
                </a:solidFill>
                <a:latin typeface="Times New Roman" panose="02020603050405020304" pitchFamily="18" charset="0"/>
              </a:rPr>
            </a:br>
            <a:r>
              <a:rPr lang="it-IT" altLang="it-IT" sz="1900" b="1">
                <a:solidFill>
                  <a:srgbClr val="000000"/>
                </a:solidFill>
                <a:latin typeface="Times New Roman" panose="02020603050405020304" pitchFamily="18" charset="0"/>
              </a:rPr>
              <a:t> by histological colaration</a:t>
            </a:r>
            <a:br>
              <a:rPr lang="it-IT" altLang="it-IT" sz="1900" b="1">
                <a:solidFill>
                  <a:srgbClr val="000000"/>
                </a:solidFill>
                <a:latin typeface="Times New Roman" panose="02020603050405020304" pitchFamily="18" charset="0"/>
              </a:rPr>
            </a:br>
            <a:r>
              <a:rPr lang="it-IT" altLang="it-IT" sz="1900" b="1">
                <a:solidFill>
                  <a:srgbClr val="000000"/>
                </a:solidFill>
                <a:latin typeface="Times New Roman" panose="02020603050405020304" pitchFamily="18" charset="0"/>
              </a:rPr>
              <a:t>(picrosiruis red)</a:t>
            </a:r>
          </a:p>
        </p:txBody>
      </p:sp>
      <p:grpSp>
        <p:nvGrpSpPr>
          <p:cNvPr id="30722" name="Group 2">
            <a:extLst>
              <a:ext uri="{FF2B5EF4-FFF2-40B4-BE49-F238E27FC236}">
                <a16:creationId xmlns:a16="http://schemas.microsoft.com/office/drawing/2014/main" id="{96127866-2042-44DD-ADAA-102D56DB448C}"/>
              </a:ext>
            </a:extLst>
          </p:cNvPr>
          <p:cNvGrpSpPr>
            <a:grpSpLocks/>
          </p:cNvGrpSpPr>
          <p:nvPr/>
        </p:nvGrpSpPr>
        <p:grpSpPr bwMode="auto">
          <a:xfrm>
            <a:off x="238125" y="333375"/>
            <a:ext cx="5194300" cy="1519238"/>
            <a:chOff x="150" y="210"/>
            <a:chExt cx="3272" cy="957"/>
          </a:xfrm>
        </p:grpSpPr>
        <p:pic>
          <p:nvPicPr>
            <p:cNvPr id="30723" name="Picture 3">
              <a:extLst>
                <a:ext uri="{FF2B5EF4-FFF2-40B4-BE49-F238E27FC236}">
                  <a16:creationId xmlns:a16="http://schemas.microsoft.com/office/drawing/2014/main" id="{44ADC2BB-7745-47C8-9E9E-01B3FFE0FABA}"/>
                </a:ext>
              </a:extLst>
            </p:cNvPr>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a:stretch>
              <a:fillRect/>
            </a:stretch>
          </p:blipFill>
          <p:spPr bwMode="auto">
            <a:xfrm>
              <a:off x="150" y="210"/>
              <a:ext cx="1587" cy="957"/>
            </a:xfrm>
            <a:prstGeom prst="rect">
              <a:avLst/>
            </a:prstGeom>
            <a:noFill/>
            <a:ln>
              <a:noFill/>
            </a:ln>
            <a:effectLst/>
            <a:extLst>
              <a:ext uri="{909E8E84-426E-40DD-AFC4-6F175D3DCCD1}">
                <a14:hiddenFill xmlns:a14="http://schemas.microsoft.com/office/drawing/2010/main">
                  <a:blipFill dpi="0" rotWithShape="0">
                    <a:blip>
                      <a:lum bright="-30000" contrast="4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a:extLst>
                <a:ext uri="{FF2B5EF4-FFF2-40B4-BE49-F238E27FC236}">
                  <a16:creationId xmlns:a16="http://schemas.microsoft.com/office/drawing/2014/main" id="{8571D103-7C2D-42F2-941C-0A0788FDC8BB}"/>
                </a:ext>
              </a:extLst>
            </p:cNvPr>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a:stretch>
              <a:fillRect/>
            </a:stretch>
          </p:blipFill>
          <p:spPr bwMode="auto">
            <a:xfrm>
              <a:off x="1781" y="216"/>
              <a:ext cx="1641" cy="950"/>
            </a:xfrm>
            <a:prstGeom prst="rect">
              <a:avLst/>
            </a:prstGeom>
            <a:noFill/>
            <a:ln>
              <a:noFill/>
            </a:ln>
            <a:effectLst/>
            <a:extLst>
              <a:ext uri="{909E8E84-426E-40DD-AFC4-6F175D3DCCD1}">
                <a14:hiddenFill xmlns:a14="http://schemas.microsoft.com/office/drawing/2010/main">
                  <a:blipFill dpi="0" rotWithShape="0">
                    <a:blip>
                      <a:lum bright="-30000" contrast="30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0725" name="Group 5">
            <a:extLst>
              <a:ext uri="{FF2B5EF4-FFF2-40B4-BE49-F238E27FC236}">
                <a16:creationId xmlns:a16="http://schemas.microsoft.com/office/drawing/2014/main" id="{6AA54A0A-A7F2-4FE1-85EA-46505111149E}"/>
              </a:ext>
            </a:extLst>
          </p:cNvPr>
          <p:cNvGrpSpPr>
            <a:grpSpLocks/>
          </p:cNvGrpSpPr>
          <p:nvPr/>
        </p:nvGrpSpPr>
        <p:grpSpPr bwMode="auto">
          <a:xfrm>
            <a:off x="247650" y="2003425"/>
            <a:ext cx="5184775" cy="1422400"/>
            <a:chOff x="156" y="1262"/>
            <a:chExt cx="3266" cy="896"/>
          </a:xfrm>
        </p:grpSpPr>
        <p:pic>
          <p:nvPicPr>
            <p:cNvPr id="30726" name="Picture 6">
              <a:extLst>
                <a:ext uri="{FF2B5EF4-FFF2-40B4-BE49-F238E27FC236}">
                  <a16:creationId xmlns:a16="http://schemas.microsoft.com/office/drawing/2014/main" id="{717253D0-BF68-4378-A2AB-5A80F7677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 y="1262"/>
              <a:ext cx="1600" cy="8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7" name="Picture 7">
              <a:extLst>
                <a:ext uri="{FF2B5EF4-FFF2-40B4-BE49-F238E27FC236}">
                  <a16:creationId xmlns:a16="http://schemas.microsoft.com/office/drawing/2014/main" id="{ADF36A80-8015-4DAF-BF37-DC67DBAD6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 y="1265"/>
              <a:ext cx="1606" cy="8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8" name="AutoShape 8">
              <a:extLst>
                <a:ext uri="{FF2B5EF4-FFF2-40B4-BE49-F238E27FC236}">
                  <a16:creationId xmlns:a16="http://schemas.microsoft.com/office/drawing/2014/main" id="{684EBAF1-7646-4780-9EA2-F52E2F7E9EFA}"/>
                </a:ext>
              </a:extLst>
            </p:cNvPr>
            <p:cNvSpPr>
              <a:spLocks noChangeArrowheads="1"/>
            </p:cNvSpPr>
            <p:nvPr/>
          </p:nvSpPr>
          <p:spPr bwMode="auto">
            <a:xfrm>
              <a:off x="1140" y="1647"/>
              <a:ext cx="293" cy="16"/>
            </a:xfrm>
            <a:prstGeom prst="rightArrow">
              <a:avLst>
                <a:gd name="adj1" fmla="val 50000"/>
                <a:gd name="adj2" fmla="val 457813"/>
              </a:avLst>
            </a:prstGeom>
            <a:solidFill>
              <a:srgbClr val="00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29" name="AutoShape 9">
              <a:extLst>
                <a:ext uri="{FF2B5EF4-FFF2-40B4-BE49-F238E27FC236}">
                  <a16:creationId xmlns:a16="http://schemas.microsoft.com/office/drawing/2014/main" id="{EE656482-089B-4768-8A33-3E8377016F1E}"/>
                </a:ext>
              </a:extLst>
            </p:cNvPr>
            <p:cNvSpPr>
              <a:spLocks noChangeArrowheads="1"/>
            </p:cNvSpPr>
            <p:nvPr/>
          </p:nvSpPr>
          <p:spPr bwMode="auto">
            <a:xfrm rot="4620000">
              <a:off x="668" y="1822"/>
              <a:ext cx="179" cy="27"/>
            </a:xfrm>
            <a:prstGeom prst="rightArrow">
              <a:avLst>
                <a:gd name="adj1" fmla="val 50000"/>
                <a:gd name="adj2" fmla="val 165741"/>
              </a:avLst>
            </a:prstGeom>
            <a:solidFill>
              <a:srgbClr val="00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0730" name="Rectangle 10">
            <a:extLst>
              <a:ext uri="{FF2B5EF4-FFF2-40B4-BE49-F238E27FC236}">
                <a16:creationId xmlns:a16="http://schemas.microsoft.com/office/drawing/2014/main" id="{6E63F86D-3BD9-422A-AAC8-07C28CA13616}"/>
              </a:ext>
            </a:extLst>
          </p:cNvPr>
          <p:cNvSpPr>
            <a:spLocks noChangeArrowheads="1"/>
          </p:cNvSpPr>
          <p:nvPr/>
        </p:nvSpPr>
        <p:spPr bwMode="auto">
          <a:xfrm>
            <a:off x="5508625" y="2357438"/>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1900" b="1">
                <a:solidFill>
                  <a:srgbClr val="FF0000"/>
                </a:solidFill>
                <a:latin typeface="Times New Roman" panose="02020603050405020304" pitchFamily="18" charset="0"/>
              </a:rPr>
              <a:t>TNF-</a:t>
            </a:r>
            <a:r>
              <a:rPr lang="it-IT" altLang="it-IT" sz="2100" b="1">
                <a:solidFill>
                  <a:srgbClr val="FF0000"/>
                </a:solidFill>
                <a:latin typeface="Symbol" panose="05050102010706020507" pitchFamily="18" charset="2"/>
              </a:rPr>
              <a:t></a:t>
            </a:r>
            <a:r>
              <a:rPr lang="it-IT" altLang="it-IT" sz="2100" b="1">
                <a:latin typeface="Times New Roman" panose="02020603050405020304" pitchFamily="18" charset="0"/>
              </a:rPr>
              <a:t> </a:t>
            </a:r>
          </a:p>
          <a:p>
            <a:pPr algn="ctr">
              <a:buClrTx/>
              <a:buFontTx/>
              <a:buNone/>
            </a:pPr>
            <a:r>
              <a:rPr lang="it-IT" altLang="it-IT" sz="2100" b="1">
                <a:latin typeface="Times New Roman" panose="02020603050405020304" pitchFamily="18" charset="0"/>
              </a:rPr>
              <a:t>by immunoreaction</a:t>
            </a:r>
          </a:p>
        </p:txBody>
      </p:sp>
      <p:grpSp>
        <p:nvGrpSpPr>
          <p:cNvPr id="30731" name="Group 11">
            <a:extLst>
              <a:ext uri="{FF2B5EF4-FFF2-40B4-BE49-F238E27FC236}">
                <a16:creationId xmlns:a16="http://schemas.microsoft.com/office/drawing/2014/main" id="{EF10A7A6-4F76-494D-BB97-F6EC46447908}"/>
              </a:ext>
            </a:extLst>
          </p:cNvPr>
          <p:cNvGrpSpPr>
            <a:grpSpLocks/>
          </p:cNvGrpSpPr>
          <p:nvPr/>
        </p:nvGrpSpPr>
        <p:grpSpPr bwMode="auto">
          <a:xfrm>
            <a:off x="252413" y="3619500"/>
            <a:ext cx="5180012" cy="1462088"/>
            <a:chOff x="159" y="2280"/>
            <a:chExt cx="3263" cy="921"/>
          </a:xfrm>
        </p:grpSpPr>
        <p:pic>
          <p:nvPicPr>
            <p:cNvPr id="30732" name="Picture 12">
              <a:extLst>
                <a:ext uri="{FF2B5EF4-FFF2-40B4-BE49-F238E27FC236}">
                  <a16:creationId xmlns:a16="http://schemas.microsoft.com/office/drawing/2014/main" id="{8648647F-90ED-45AF-977C-7DF8E298DE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 y="2280"/>
              <a:ext cx="1609" cy="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33" name="Group 13">
              <a:extLst>
                <a:ext uri="{FF2B5EF4-FFF2-40B4-BE49-F238E27FC236}">
                  <a16:creationId xmlns:a16="http://schemas.microsoft.com/office/drawing/2014/main" id="{455A8C20-D708-470A-B8D7-BF6C85A8487A}"/>
                </a:ext>
              </a:extLst>
            </p:cNvPr>
            <p:cNvGrpSpPr>
              <a:grpSpLocks/>
            </p:cNvGrpSpPr>
            <p:nvPr/>
          </p:nvGrpSpPr>
          <p:grpSpPr bwMode="auto">
            <a:xfrm>
              <a:off x="159" y="2281"/>
              <a:ext cx="1608" cy="920"/>
              <a:chOff x="159" y="2281"/>
              <a:chExt cx="1608" cy="920"/>
            </a:xfrm>
          </p:grpSpPr>
          <p:pic>
            <p:nvPicPr>
              <p:cNvPr id="30734" name="Picture 14">
                <a:extLst>
                  <a:ext uri="{FF2B5EF4-FFF2-40B4-BE49-F238E27FC236}">
                    <a16:creationId xmlns:a16="http://schemas.microsoft.com/office/drawing/2014/main" id="{929C1CFD-3388-474F-84B9-D290ED481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 y="2281"/>
                <a:ext cx="1608" cy="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35" name="Group 15">
                <a:extLst>
                  <a:ext uri="{FF2B5EF4-FFF2-40B4-BE49-F238E27FC236}">
                    <a16:creationId xmlns:a16="http://schemas.microsoft.com/office/drawing/2014/main" id="{96C1CA42-432F-48BB-B970-41E757444A26}"/>
                  </a:ext>
                </a:extLst>
              </p:cNvPr>
              <p:cNvGrpSpPr>
                <a:grpSpLocks/>
              </p:cNvGrpSpPr>
              <p:nvPr/>
            </p:nvGrpSpPr>
            <p:grpSpPr bwMode="auto">
              <a:xfrm>
                <a:off x="520" y="2320"/>
                <a:ext cx="1197" cy="464"/>
                <a:chOff x="520" y="2320"/>
                <a:chExt cx="1197" cy="464"/>
              </a:xfrm>
            </p:grpSpPr>
            <p:sp>
              <p:nvSpPr>
                <p:cNvPr id="30736" name="AutoShape 16">
                  <a:extLst>
                    <a:ext uri="{FF2B5EF4-FFF2-40B4-BE49-F238E27FC236}">
                      <a16:creationId xmlns:a16="http://schemas.microsoft.com/office/drawing/2014/main" id="{25F3E478-348A-45CA-B259-EF4831B2F759}"/>
                    </a:ext>
                  </a:extLst>
                </p:cNvPr>
                <p:cNvSpPr>
                  <a:spLocks noChangeArrowheads="1"/>
                </p:cNvSpPr>
                <p:nvPr/>
              </p:nvSpPr>
              <p:spPr bwMode="auto">
                <a:xfrm>
                  <a:off x="1158" y="2320"/>
                  <a:ext cx="402" cy="36"/>
                </a:xfrm>
                <a:prstGeom prst="rightArrow">
                  <a:avLst>
                    <a:gd name="adj1" fmla="val 50000"/>
                    <a:gd name="adj2" fmla="val 279167"/>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37" name="AutoShape 17">
                  <a:extLst>
                    <a:ext uri="{FF2B5EF4-FFF2-40B4-BE49-F238E27FC236}">
                      <a16:creationId xmlns:a16="http://schemas.microsoft.com/office/drawing/2014/main" id="{694D50A5-49CF-4F47-802C-3534145EA915}"/>
                    </a:ext>
                  </a:extLst>
                </p:cNvPr>
                <p:cNvSpPr>
                  <a:spLocks noChangeArrowheads="1"/>
                </p:cNvSpPr>
                <p:nvPr/>
              </p:nvSpPr>
              <p:spPr bwMode="auto">
                <a:xfrm>
                  <a:off x="520" y="2594"/>
                  <a:ext cx="38" cy="190"/>
                </a:xfrm>
                <a:prstGeom prst="upArrow">
                  <a:avLst>
                    <a:gd name="adj1" fmla="val 50000"/>
                    <a:gd name="adj2" fmla="val 125000"/>
                  </a:avLst>
                </a:prstGeom>
                <a:noFill/>
                <a:ln w="126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38" name="AutoShape 18">
                  <a:extLst>
                    <a:ext uri="{FF2B5EF4-FFF2-40B4-BE49-F238E27FC236}">
                      <a16:creationId xmlns:a16="http://schemas.microsoft.com/office/drawing/2014/main" id="{D4FDF75A-FCCE-488E-BCCE-EFD4225EE3F7}"/>
                    </a:ext>
                  </a:extLst>
                </p:cNvPr>
                <p:cNvSpPr>
                  <a:spLocks noChangeArrowheads="1"/>
                </p:cNvSpPr>
                <p:nvPr/>
              </p:nvSpPr>
              <p:spPr bwMode="auto">
                <a:xfrm>
                  <a:off x="690" y="2449"/>
                  <a:ext cx="389" cy="27"/>
                </a:xfrm>
                <a:prstGeom prst="leftArrow">
                  <a:avLst>
                    <a:gd name="adj1" fmla="val 50000"/>
                    <a:gd name="adj2" fmla="val 360185"/>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39" name="AutoShape 19">
                  <a:extLst>
                    <a:ext uri="{FF2B5EF4-FFF2-40B4-BE49-F238E27FC236}">
                      <a16:creationId xmlns:a16="http://schemas.microsoft.com/office/drawing/2014/main" id="{F3DECC57-2C57-4114-BC5A-8DF531D72B8F}"/>
                    </a:ext>
                  </a:extLst>
                </p:cNvPr>
                <p:cNvSpPr>
                  <a:spLocks noChangeArrowheads="1"/>
                </p:cNvSpPr>
                <p:nvPr/>
              </p:nvSpPr>
              <p:spPr bwMode="auto">
                <a:xfrm>
                  <a:off x="1367" y="2474"/>
                  <a:ext cx="50" cy="173"/>
                </a:xfrm>
                <a:prstGeom prst="downArrow">
                  <a:avLst>
                    <a:gd name="adj1" fmla="val 50000"/>
                    <a:gd name="adj2" fmla="val 86500"/>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0" name="AutoShape 20">
                  <a:extLst>
                    <a:ext uri="{FF2B5EF4-FFF2-40B4-BE49-F238E27FC236}">
                      <a16:creationId xmlns:a16="http://schemas.microsoft.com/office/drawing/2014/main" id="{DE4E7737-3B2A-4051-B264-BE69304982C3}"/>
                    </a:ext>
                  </a:extLst>
                </p:cNvPr>
                <p:cNvSpPr>
                  <a:spLocks noChangeArrowheads="1"/>
                </p:cNvSpPr>
                <p:nvPr/>
              </p:nvSpPr>
              <p:spPr bwMode="auto">
                <a:xfrm>
                  <a:off x="1674" y="2340"/>
                  <a:ext cx="43" cy="252"/>
                </a:xfrm>
                <a:prstGeom prst="upArrow">
                  <a:avLst>
                    <a:gd name="adj1" fmla="val 50000"/>
                    <a:gd name="adj2" fmla="val 146512"/>
                  </a:avLst>
                </a:prstGeom>
                <a:noFill/>
                <a:ln w="126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grpSp>
      <p:sp>
        <p:nvSpPr>
          <p:cNvPr id="30741" name="Rectangle 21">
            <a:extLst>
              <a:ext uri="{FF2B5EF4-FFF2-40B4-BE49-F238E27FC236}">
                <a16:creationId xmlns:a16="http://schemas.microsoft.com/office/drawing/2014/main" id="{E7F52CA0-1BAB-4F9A-A807-4A6477C133BA}"/>
              </a:ext>
            </a:extLst>
          </p:cNvPr>
          <p:cNvSpPr>
            <a:spLocks noChangeArrowheads="1"/>
          </p:cNvSpPr>
          <p:nvPr/>
        </p:nvSpPr>
        <p:spPr bwMode="auto">
          <a:xfrm>
            <a:off x="5508625" y="4038600"/>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1900" b="1">
                <a:solidFill>
                  <a:srgbClr val="006633"/>
                </a:solidFill>
                <a:latin typeface="Times New Roman" panose="02020603050405020304" pitchFamily="18" charset="0"/>
              </a:rPr>
              <a:t> </a:t>
            </a:r>
            <a:r>
              <a:rPr lang="it-IT" altLang="it-IT" sz="1900" b="1">
                <a:solidFill>
                  <a:srgbClr val="FF0000"/>
                </a:solidFill>
                <a:latin typeface="Times New Roman" panose="02020603050405020304" pitchFamily="18" charset="0"/>
              </a:rPr>
              <a:t>Apoptosis index</a:t>
            </a:r>
            <a:br>
              <a:rPr lang="it-IT" altLang="it-IT" sz="1900" b="1">
                <a:latin typeface="Times New Roman" panose="02020603050405020304" pitchFamily="18" charset="0"/>
              </a:rPr>
            </a:br>
            <a:r>
              <a:rPr lang="it-IT" altLang="it-IT" sz="1900" b="1">
                <a:latin typeface="Times New Roman" panose="02020603050405020304" pitchFamily="18" charset="0"/>
              </a:rPr>
              <a:t>by hairpin probe</a:t>
            </a:r>
          </a:p>
        </p:txBody>
      </p:sp>
      <p:grpSp>
        <p:nvGrpSpPr>
          <p:cNvPr id="30742" name="Group 22">
            <a:extLst>
              <a:ext uri="{FF2B5EF4-FFF2-40B4-BE49-F238E27FC236}">
                <a16:creationId xmlns:a16="http://schemas.microsoft.com/office/drawing/2014/main" id="{366FE84D-93D2-4A6F-A5D9-71EFFB07A987}"/>
              </a:ext>
            </a:extLst>
          </p:cNvPr>
          <p:cNvGrpSpPr>
            <a:grpSpLocks/>
          </p:cNvGrpSpPr>
          <p:nvPr/>
        </p:nvGrpSpPr>
        <p:grpSpPr bwMode="auto">
          <a:xfrm>
            <a:off x="258763" y="5314950"/>
            <a:ext cx="5172075" cy="1423988"/>
            <a:chOff x="163" y="3348"/>
            <a:chExt cx="3258" cy="897"/>
          </a:xfrm>
        </p:grpSpPr>
        <p:pic>
          <p:nvPicPr>
            <p:cNvPr id="30743" name="Picture 23">
              <a:extLst>
                <a:ext uri="{FF2B5EF4-FFF2-40B4-BE49-F238E27FC236}">
                  <a16:creationId xmlns:a16="http://schemas.microsoft.com/office/drawing/2014/main" id="{9DFE8BA4-59C5-4FCC-9FDD-7AED5150A6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 y="3348"/>
              <a:ext cx="1584" cy="8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4" name="Picture 24">
              <a:extLst>
                <a:ext uri="{FF2B5EF4-FFF2-40B4-BE49-F238E27FC236}">
                  <a16:creationId xmlns:a16="http://schemas.microsoft.com/office/drawing/2014/main" id="{DDCEB143-39C1-4607-9F41-6280D26628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9" y="3351"/>
              <a:ext cx="1612" cy="8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745" name="Rectangle 25">
            <a:extLst>
              <a:ext uri="{FF2B5EF4-FFF2-40B4-BE49-F238E27FC236}">
                <a16:creationId xmlns:a16="http://schemas.microsoft.com/office/drawing/2014/main" id="{4C28EF6C-2CCB-4D94-95D2-96ABBF9B1F53}"/>
              </a:ext>
            </a:extLst>
          </p:cNvPr>
          <p:cNvSpPr>
            <a:spLocks noChangeArrowheads="1"/>
          </p:cNvSpPr>
          <p:nvPr/>
        </p:nvSpPr>
        <p:spPr bwMode="auto">
          <a:xfrm>
            <a:off x="5508625" y="5516563"/>
            <a:ext cx="36004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1900" b="1">
                <a:solidFill>
                  <a:srgbClr val="FF0000"/>
                </a:solidFill>
                <a:latin typeface="Times New Roman" panose="02020603050405020304" pitchFamily="18" charset="0"/>
              </a:rPr>
              <a:t>Cellular Diameter</a:t>
            </a:r>
          </a:p>
          <a:p>
            <a:pPr algn="ctr">
              <a:buClrTx/>
              <a:buFontTx/>
              <a:buNone/>
            </a:pPr>
            <a:endParaRPr lang="it-IT" altLang="it-IT" sz="1900" b="1">
              <a:solidFill>
                <a:srgbClr val="FF0000"/>
              </a:solidFill>
              <a:latin typeface="Times New Roman" panose="02020603050405020304" pitchFamily="18" charset="0"/>
            </a:endParaRPr>
          </a:p>
        </p:txBody>
      </p:sp>
      <p:sp>
        <p:nvSpPr>
          <p:cNvPr id="30746" name="Text Box 26">
            <a:extLst>
              <a:ext uri="{FF2B5EF4-FFF2-40B4-BE49-F238E27FC236}">
                <a16:creationId xmlns:a16="http://schemas.microsoft.com/office/drawing/2014/main" id="{B2A7F67A-123A-4302-8192-736C20DE18FC}"/>
              </a:ext>
            </a:extLst>
          </p:cNvPr>
          <p:cNvSpPr txBox="1">
            <a:spLocks noChangeArrowheads="1"/>
          </p:cNvSpPr>
          <p:nvPr/>
        </p:nvSpPr>
        <p:spPr bwMode="auto">
          <a:xfrm>
            <a:off x="-215900" y="-36513"/>
            <a:ext cx="3489325" cy="33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eaLnBrk="0" hangingPunct="0">
              <a:buClrTx/>
              <a:buFontTx/>
              <a:buNone/>
            </a:pPr>
            <a:r>
              <a:rPr lang="it-IT" altLang="it-IT" sz="1600" b="1">
                <a:latin typeface="Times New Roman" panose="02020603050405020304" pitchFamily="18" charset="0"/>
              </a:rPr>
              <a:t>Pre-CRT</a:t>
            </a:r>
          </a:p>
        </p:txBody>
      </p:sp>
      <p:sp>
        <p:nvSpPr>
          <p:cNvPr id="30747" name="Text Box 27">
            <a:extLst>
              <a:ext uri="{FF2B5EF4-FFF2-40B4-BE49-F238E27FC236}">
                <a16:creationId xmlns:a16="http://schemas.microsoft.com/office/drawing/2014/main" id="{4EC16325-AA0E-4985-B0E1-A6A80E00316A}"/>
              </a:ext>
            </a:extLst>
          </p:cNvPr>
          <p:cNvSpPr txBox="1">
            <a:spLocks noChangeArrowheads="1"/>
          </p:cNvSpPr>
          <p:nvPr/>
        </p:nvSpPr>
        <p:spPr bwMode="auto">
          <a:xfrm>
            <a:off x="3000375" y="-3175"/>
            <a:ext cx="24352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eaLnBrk="0" hangingPunct="0">
              <a:spcBef>
                <a:spcPts val="1000"/>
              </a:spcBef>
              <a:buClrTx/>
              <a:buFontTx/>
              <a:buNone/>
            </a:pPr>
            <a:r>
              <a:rPr lang="it-IT" altLang="it-IT" sz="1600" b="1">
                <a:latin typeface="Times New Roman" panose="02020603050405020304" pitchFamily="18" charset="0"/>
              </a:rPr>
              <a:t>6M Post-CRT</a:t>
            </a:r>
          </a:p>
        </p:txBody>
      </p:sp>
      <p:sp>
        <p:nvSpPr>
          <p:cNvPr id="30748" name="Line 28">
            <a:extLst>
              <a:ext uri="{FF2B5EF4-FFF2-40B4-BE49-F238E27FC236}">
                <a16:creationId xmlns:a16="http://schemas.microsoft.com/office/drawing/2014/main" id="{6E18BDA3-41E1-45C1-8AB8-044603B0A488}"/>
              </a:ext>
            </a:extLst>
          </p:cNvPr>
          <p:cNvSpPr>
            <a:spLocks noChangeShapeType="1"/>
          </p:cNvSpPr>
          <p:nvPr/>
        </p:nvSpPr>
        <p:spPr bwMode="auto">
          <a:xfrm>
            <a:off x="4089400" y="1943100"/>
            <a:ext cx="4876800" cy="1588"/>
          </a:xfrm>
          <a:prstGeom prst="line">
            <a:avLst/>
          </a:prstGeom>
          <a:noFill/>
          <a:ln w="12600" cap="sq">
            <a:solidFill>
              <a:srgbClr val="000000"/>
            </a:solidFill>
            <a:prstDash val="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49" name="Line 29">
            <a:extLst>
              <a:ext uri="{FF2B5EF4-FFF2-40B4-BE49-F238E27FC236}">
                <a16:creationId xmlns:a16="http://schemas.microsoft.com/office/drawing/2014/main" id="{F1FDDD87-EFA1-447B-8F94-DF1240C589D0}"/>
              </a:ext>
            </a:extLst>
          </p:cNvPr>
          <p:cNvSpPr>
            <a:spLocks noChangeShapeType="1"/>
          </p:cNvSpPr>
          <p:nvPr/>
        </p:nvSpPr>
        <p:spPr bwMode="auto">
          <a:xfrm>
            <a:off x="4267200" y="3505200"/>
            <a:ext cx="4876800" cy="1588"/>
          </a:xfrm>
          <a:prstGeom prst="line">
            <a:avLst/>
          </a:prstGeom>
          <a:noFill/>
          <a:ln w="12600" cap="sq">
            <a:solidFill>
              <a:srgbClr val="000000"/>
            </a:solidFill>
            <a:prstDash val="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50" name="Line 30">
            <a:extLst>
              <a:ext uri="{FF2B5EF4-FFF2-40B4-BE49-F238E27FC236}">
                <a16:creationId xmlns:a16="http://schemas.microsoft.com/office/drawing/2014/main" id="{10978502-E03A-4A0D-9D94-FC5B49AA4645}"/>
              </a:ext>
            </a:extLst>
          </p:cNvPr>
          <p:cNvSpPr>
            <a:spLocks noChangeShapeType="1"/>
          </p:cNvSpPr>
          <p:nvPr/>
        </p:nvSpPr>
        <p:spPr bwMode="auto">
          <a:xfrm>
            <a:off x="4267200" y="5359400"/>
            <a:ext cx="4876800" cy="1588"/>
          </a:xfrm>
          <a:prstGeom prst="line">
            <a:avLst/>
          </a:prstGeom>
          <a:noFill/>
          <a:ln w="12600" cap="sq">
            <a:solidFill>
              <a:srgbClr val="000000"/>
            </a:solidFill>
            <a:prstDash val="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D0A72079-F0DA-4C6D-876C-B4AB8B5082C4}"/>
              </a:ext>
            </a:extLst>
          </p:cNvPr>
          <p:cNvSpPr>
            <a:spLocks noGrp="1" noChangeArrowheads="1"/>
          </p:cNvSpPr>
          <p:nvPr>
            <p:ph type="body"/>
          </p:nvPr>
        </p:nvSpPr>
        <p:spPr>
          <a:xfrm>
            <a:off x="5400675" y="3492500"/>
            <a:ext cx="2519363" cy="1103313"/>
          </a:xfrm>
          <a:ln/>
        </p:spPr>
        <p:txBody>
          <a:bodyPr/>
          <a:lstStyle/>
          <a:p>
            <a:pPr marL="487363" indent="-482600" algn="ctr">
              <a:spcBef>
                <a:spcPts val="750"/>
              </a:spcBef>
              <a:buClrTx/>
              <a:buSzPct val="65000"/>
              <a:buFontTx/>
              <a:buNone/>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FF0000"/>
                </a:solidFill>
                <a:latin typeface="Times New Roman" panose="02020603050405020304" pitchFamily="18" charset="0"/>
              </a:rPr>
              <a:t>12 pt</a:t>
            </a:r>
          </a:p>
          <a:p>
            <a:pPr marL="487363" indent="-482600" algn="ctr">
              <a:spcBef>
                <a:spcPts val="750"/>
              </a:spcBef>
              <a:buClrTx/>
              <a:buSzPct val="65000"/>
              <a:buFontTx/>
              <a:buNone/>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FF0000"/>
                </a:solidFill>
                <a:latin typeface="Times New Roman" panose="02020603050405020304" pitchFamily="18" charset="0"/>
              </a:rPr>
              <a:t>RV + LV</a:t>
            </a:r>
          </a:p>
        </p:txBody>
      </p:sp>
      <p:sp>
        <p:nvSpPr>
          <p:cNvPr id="31746" name="Rectangle 2">
            <a:extLst>
              <a:ext uri="{FF2B5EF4-FFF2-40B4-BE49-F238E27FC236}">
                <a16:creationId xmlns:a16="http://schemas.microsoft.com/office/drawing/2014/main" id="{59AB2696-FEB1-4B52-987D-9D8AA200B345}"/>
              </a:ext>
            </a:extLst>
          </p:cNvPr>
          <p:cNvSpPr>
            <a:spLocks noGrp="1" noChangeArrowheads="1"/>
          </p:cNvSpPr>
          <p:nvPr>
            <p:ph type="title" idx="4294967295"/>
          </p:nvPr>
        </p:nvSpPr>
        <p:spPr>
          <a:xfrm>
            <a:off x="457200" y="277813"/>
            <a:ext cx="8223250" cy="7747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rPr>
              <a:t>OUR EXPERIENCE: 2003-2010 </a:t>
            </a:r>
          </a:p>
        </p:txBody>
      </p:sp>
      <p:sp>
        <p:nvSpPr>
          <p:cNvPr id="31747" name="Text Box 3">
            <a:extLst>
              <a:ext uri="{FF2B5EF4-FFF2-40B4-BE49-F238E27FC236}">
                <a16:creationId xmlns:a16="http://schemas.microsoft.com/office/drawing/2014/main" id="{AB1688F5-AB6D-4260-9B5E-356632D3327E}"/>
              </a:ext>
            </a:extLst>
          </p:cNvPr>
          <p:cNvSpPr txBox="1">
            <a:spLocks noChangeArrowheads="1"/>
          </p:cNvSpPr>
          <p:nvPr/>
        </p:nvSpPr>
        <p:spPr bwMode="auto">
          <a:xfrm>
            <a:off x="0" y="1079500"/>
            <a:ext cx="9180513"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87363" indent="-48260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1pPr>
            <a:lvl2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2pPr>
            <a:lvl3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3pPr>
            <a:lvl4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4pPr>
            <a:lvl5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9pPr>
          </a:lstStyle>
          <a:p>
            <a:pPr algn="ctr">
              <a:spcBef>
                <a:spcPts val="750"/>
              </a:spcBef>
              <a:buClrTx/>
              <a:buSzPct val="65000"/>
              <a:buFontTx/>
              <a:buNone/>
            </a:pPr>
            <a:r>
              <a:rPr lang="it-IT" altLang="it-IT" sz="3000" b="1">
                <a:latin typeface="Times New Roman" panose="02020603050405020304" pitchFamily="18" charset="0"/>
              </a:rPr>
              <a:t>65 pt </a:t>
            </a:r>
          </a:p>
          <a:p>
            <a:pPr algn="ctr">
              <a:spcBef>
                <a:spcPts val="750"/>
              </a:spcBef>
              <a:buClrTx/>
              <a:buSzPct val="65000"/>
              <a:buFontTx/>
              <a:buNone/>
            </a:pPr>
            <a:r>
              <a:rPr lang="it-IT" altLang="it-IT" sz="3000" b="1">
                <a:latin typeface="Times New Roman" panose="02020603050405020304" pitchFamily="18" charset="0"/>
              </a:rPr>
              <a:t>195 samples (3/pt media)</a:t>
            </a:r>
          </a:p>
        </p:txBody>
      </p:sp>
      <p:sp>
        <p:nvSpPr>
          <p:cNvPr id="31748" name="Text Box 4">
            <a:extLst>
              <a:ext uri="{FF2B5EF4-FFF2-40B4-BE49-F238E27FC236}">
                <a16:creationId xmlns:a16="http://schemas.microsoft.com/office/drawing/2014/main" id="{DF3CBA73-0E45-445C-90C0-1E3C03D08138}"/>
              </a:ext>
            </a:extLst>
          </p:cNvPr>
          <p:cNvSpPr txBox="1">
            <a:spLocks noChangeArrowheads="1"/>
          </p:cNvSpPr>
          <p:nvPr/>
        </p:nvSpPr>
        <p:spPr bwMode="auto">
          <a:xfrm>
            <a:off x="1357313" y="3455988"/>
            <a:ext cx="1882775" cy="165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87363" indent="-48260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1pPr>
            <a:lvl2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2pPr>
            <a:lvl3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3pPr>
            <a:lvl4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4pPr>
            <a:lvl5pPr>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87363"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 pos="9471025" algn="l"/>
              </a:tabLst>
              <a:defRPr>
                <a:solidFill>
                  <a:srgbClr val="000000"/>
                </a:solidFill>
                <a:latin typeface="Constantia" panose="02030602050306030303" pitchFamily="18" charset="0"/>
                <a:ea typeface="SimSun" panose="02010600030101010101" pitchFamily="2" charset="-122"/>
              </a:defRPr>
            </a:lvl9pPr>
          </a:lstStyle>
          <a:p>
            <a:pPr algn="ctr">
              <a:spcBef>
                <a:spcPts val="750"/>
              </a:spcBef>
              <a:buClrTx/>
              <a:buSzPct val="65000"/>
              <a:buFontTx/>
              <a:buNone/>
            </a:pPr>
            <a:r>
              <a:rPr lang="it-IT" altLang="it-IT" sz="3000" b="1">
                <a:solidFill>
                  <a:srgbClr val="0000FF"/>
                </a:solidFill>
                <a:latin typeface="Times New Roman" panose="02020603050405020304" pitchFamily="18" charset="0"/>
              </a:rPr>
              <a:t>65 pt</a:t>
            </a:r>
          </a:p>
          <a:p>
            <a:pPr algn="ctr">
              <a:spcBef>
                <a:spcPts val="750"/>
              </a:spcBef>
              <a:buClrTx/>
              <a:buSzPct val="65000"/>
              <a:buFontTx/>
              <a:buNone/>
            </a:pPr>
            <a:r>
              <a:rPr lang="it-IT" altLang="it-IT" sz="3000" b="1">
                <a:solidFill>
                  <a:srgbClr val="0000FF"/>
                </a:solidFill>
                <a:latin typeface="Times New Roman" panose="02020603050405020304" pitchFamily="18" charset="0"/>
              </a:rPr>
              <a:t>RV</a:t>
            </a:r>
          </a:p>
          <a:p>
            <a:pPr algn="ctr">
              <a:spcBef>
                <a:spcPts val="750"/>
              </a:spcBef>
              <a:buClrTx/>
              <a:buSzPct val="65000"/>
              <a:buFontTx/>
              <a:buNone/>
            </a:pPr>
            <a:endParaRPr lang="it-IT" altLang="it-IT" sz="3000" b="1">
              <a:solidFill>
                <a:srgbClr val="0000FF"/>
              </a:solidFill>
              <a:latin typeface="Times New Roman" panose="02020603050405020304" pitchFamily="18" charset="0"/>
            </a:endParaRPr>
          </a:p>
        </p:txBody>
      </p:sp>
      <p:sp>
        <p:nvSpPr>
          <p:cNvPr id="31749" name="Line 5">
            <a:extLst>
              <a:ext uri="{FF2B5EF4-FFF2-40B4-BE49-F238E27FC236}">
                <a16:creationId xmlns:a16="http://schemas.microsoft.com/office/drawing/2014/main" id="{86C471DE-53CF-4C9E-8858-7C05F7088994}"/>
              </a:ext>
            </a:extLst>
          </p:cNvPr>
          <p:cNvSpPr>
            <a:spLocks noChangeShapeType="1"/>
          </p:cNvSpPr>
          <p:nvPr/>
        </p:nvSpPr>
        <p:spPr bwMode="auto">
          <a:xfrm flipH="1">
            <a:off x="2873375" y="2232025"/>
            <a:ext cx="1452563" cy="1079500"/>
          </a:xfrm>
          <a:prstGeom prst="line">
            <a:avLst/>
          </a:prstGeom>
          <a:noFill/>
          <a:ln w="36000" cap="sq">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1750" name="Line 6">
            <a:extLst>
              <a:ext uri="{FF2B5EF4-FFF2-40B4-BE49-F238E27FC236}">
                <a16:creationId xmlns:a16="http://schemas.microsoft.com/office/drawing/2014/main" id="{C495577F-EC55-416E-B38C-7604799615D1}"/>
              </a:ext>
            </a:extLst>
          </p:cNvPr>
          <p:cNvSpPr>
            <a:spLocks noChangeShapeType="1"/>
          </p:cNvSpPr>
          <p:nvPr/>
        </p:nvSpPr>
        <p:spPr bwMode="auto">
          <a:xfrm>
            <a:off x="4679950" y="2232025"/>
            <a:ext cx="1619250" cy="1260475"/>
          </a:xfrm>
          <a:prstGeom prst="line">
            <a:avLst/>
          </a:prstGeom>
          <a:noFill/>
          <a:ln w="72000"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F82AAA1C-81CD-49DB-B6BE-3F4C654A7D7D}"/>
              </a:ext>
            </a:extLst>
          </p:cNvPr>
          <p:cNvSpPr>
            <a:spLocks noGrp="1" noChangeArrowheads="1"/>
          </p:cNvSpPr>
          <p:nvPr>
            <p:ph type="body"/>
          </p:nvPr>
        </p:nvSpPr>
        <p:spPr>
          <a:xfrm>
            <a:off x="457200" y="1600200"/>
            <a:ext cx="8229600" cy="5003800"/>
          </a:xfrm>
          <a:ln/>
        </p:spPr>
        <p:txBody>
          <a:bodyPr/>
          <a:lstStyle/>
          <a:p>
            <a:endParaRPr lang="it-IT"/>
          </a:p>
        </p:txBody>
      </p:sp>
      <p:sp>
        <p:nvSpPr>
          <p:cNvPr id="32770" name="Text Box 2">
            <a:extLst>
              <a:ext uri="{FF2B5EF4-FFF2-40B4-BE49-F238E27FC236}">
                <a16:creationId xmlns:a16="http://schemas.microsoft.com/office/drawing/2014/main" id="{F4C918A6-A73B-4789-B0C2-6B133BE35D27}"/>
              </a:ext>
            </a:extLst>
          </p:cNvPr>
          <p:cNvSpPr txBox="1">
            <a:spLocks noChangeArrowheads="1"/>
          </p:cNvSpPr>
          <p:nvPr/>
        </p:nvSpPr>
        <p:spPr bwMode="auto">
          <a:xfrm>
            <a:off x="411163" y="206375"/>
            <a:ext cx="8229600"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200" b="1">
                <a:solidFill>
                  <a:srgbClr val="FF0000"/>
                </a:solidFill>
                <a:latin typeface="Times New Roman" panose="02020603050405020304" pitchFamily="18" charset="0"/>
              </a:rPr>
              <a:t>EMB RISK</a:t>
            </a:r>
          </a:p>
        </p:txBody>
      </p:sp>
      <p:pic>
        <p:nvPicPr>
          <p:cNvPr id="32771" name="Picture 3">
            <a:extLst>
              <a:ext uri="{FF2B5EF4-FFF2-40B4-BE49-F238E27FC236}">
                <a16:creationId xmlns:a16="http://schemas.microsoft.com/office/drawing/2014/main" id="{2E5C162B-86A0-4126-8862-B3128BAFADAE}"/>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l="20499" t="29828" r="49635" b="40182"/>
          <a:stretch>
            <a:fillRect/>
          </a:stretch>
        </p:blipFill>
        <p:spPr bwMode="auto">
          <a:xfrm>
            <a:off x="360363" y="1079500"/>
            <a:ext cx="8459787" cy="5248275"/>
          </a:xfrm>
          <a:prstGeom prst="rect">
            <a:avLst/>
          </a:prstGeom>
          <a:noFill/>
          <a:ln>
            <a:noFill/>
          </a:ln>
          <a:effectLst/>
          <a:extLst>
            <a:ext uri="{909E8E84-426E-40DD-AFC4-6F175D3DCCD1}">
              <a14:hiddenFill xmlns:a14="http://schemas.microsoft.com/office/drawing/2010/main">
                <a:blipFill dpi="0" rotWithShape="0">
                  <a:blip>
                    <a:lum bright="6000"/>
                  </a:blip>
                  <a:srcRect l="20499" t="29828" r="49635" b="4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DCBE91EF-7929-40E5-93C4-23F737DA664C}"/>
              </a:ext>
            </a:extLst>
          </p:cNvPr>
          <p:cNvSpPr>
            <a:spLocks noGrp="1" noChangeArrowheads="1"/>
          </p:cNvSpPr>
          <p:nvPr>
            <p:ph type="title" idx="4294967295"/>
          </p:nvPr>
        </p:nvSpPr>
        <p:spPr>
          <a:xfrm>
            <a:off x="457200" y="277813"/>
            <a:ext cx="8229600" cy="982662"/>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EMB SURGEON INDICATIONS</a:t>
            </a:r>
          </a:p>
        </p:txBody>
      </p:sp>
      <p:sp>
        <p:nvSpPr>
          <p:cNvPr id="6146" name="Text Box 2">
            <a:extLst>
              <a:ext uri="{FF2B5EF4-FFF2-40B4-BE49-F238E27FC236}">
                <a16:creationId xmlns:a16="http://schemas.microsoft.com/office/drawing/2014/main" id="{87239358-227C-4E0D-AEE3-5764498C8FDB}"/>
              </a:ext>
            </a:extLst>
          </p:cNvPr>
          <p:cNvSpPr txBox="1">
            <a:spLocks noChangeArrowheads="1"/>
          </p:cNvSpPr>
          <p:nvPr/>
        </p:nvSpPr>
        <p:spPr bwMode="auto">
          <a:xfrm>
            <a:off x="457200" y="1347788"/>
            <a:ext cx="8229600" cy="336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02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onstantia" panose="02030602050306030303" pitchFamily="18" charset="0"/>
                <a:ea typeface="SimSun" panose="02010600030101010101" pitchFamily="2" charset="-122"/>
              </a:defRPr>
            </a:lvl9pPr>
          </a:lstStyle>
          <a:p>
            <a:pPr>
              <a:lnSpc>
                <a:spcPct val="90000"/>
              </a:lnSpc>
              <a:spcBef>
                <a:spcPts val="425"/>
              </a:spcBef>
              <a:buClrTx/>
              <a:buFontTx/>
              <a:buNone/>
            </a:pPr>
            <a:endParaRPr lang="it-IT" altLang="it-IT" sz="1700" b="1">
              <a:latin typeface="Arial" panose="020B0604020202020204" pitchFamily="34" charset="0"/>
            </a:endParaRPr>
          </a:p>
          <a:p>
            <a:pPr algn="ctr">
              <a:lnSpc>
                <a:spcPct val="90000"/>
              </a:lnSpc>
              <a:spcBef>
                <a:spcPts val="800"/>
              </a:spcBef>
              <a:buClrTx/>
              <a:buFontTx/>
              <a:buNone/>
            </a:pPr>
            <a:r>
              <a:rPr lang="it-IT" altLang="it-IT" sz="2800" b="1">
                <a:solidFill>
                  <a:srgbClr val="FF0000"/>
                </a:solidFill>
                <a:latin typeface="Times New Roman" panose="02020603050405020304" pitchFamily="18" charset="0"/>
              </a:rPr>
              <a:t>Cardiac allograft rejection monitoring</a:t>
            </a:r>
          </a:p>
          <a:p>
            <a:pPr algn="ctr">
              <a:lnSpc>
                <a:spcPct val="90000"/>
              </a:lnSpc>
              <a:spcBef>
                <a:spcPts val="800"/>
              </a:spcBef>
              <a:buClrTx/>
              <a:buFontTx/>
              <a:buNone/>
            </a:pPr>
            <a:r>
              <a:rPr lang="it-IT" altLang="it-IT" sz="2800" b="1">
                <a:latin typeface="Times New Roman" panose="02020603050405020304" pitchFamily="18" charset="0"/>
              </a:rPr>
              <a:t>(to survey the sufficiency of immunosuppressive therapy after cardiac transplantation)</a:t>
            </a:r>
          </a:p>
          <a:p>
            <a:pPr algn="ctr">
              <a:lnSpc>
                <a:spcPct val="90000"/>
              </a:lnSpc>
              <a:spcBef>
                <a:spcPts val="800"/>
              </a:spcBef>
              <a:buClrTx/>
              <a:buFontTx/>
              <a:buNone/>
            </a:pPr>
            <a:endParaRPr lang="it-IT" altLang="it-IT" sz="2800" b="1">
              <a:latin typeface="Times New Roman" panose="02020603050405020304" pitchFamily="18" charset="0"/>
            </a:endParaRPr>
          </a:p>
          <a:p>
            <a:pPr algn="ctr">
              <a:lnSpc>
                <a:spcPct val="90000"/>
              </a:lnSpc>
              <a:spcBef>
                <a:spcPts val="800"/>
              </a:spcBef>
              <a:buClrTx/>
              <a:buFontTx/>
              <a:buNone/>
            </a:pPr>
            <a:r>
              <a:rPr lang="it-IT" altLang="it-IT" sz="2800" b="1">
                <a:latin typeface="Times New Roman" panose="02020603050405020304" pitchFamily="18" charset="0"/>
              </a:rPr>
              <a:t>Acute cellular rejection increase 6.7% of mortality during the first month and 12% during the first year after transplantation </a:t>
            </a:r>
          </a:p>
          <a:p>
            <a:pPr algn="ctr">
              <a:lnSpc>
                <a:spcPct val="90000"/>
              </a:lnSpc>
              <a:spcBef>
                <a:spcPts val="800"/>
              </a:spcBef>
              <a:buClrTx/>
              <a:buFontTx/>
              <a:buNone/>
            </a:pPr>
            <a:endParaRPr lang="it-IT" altLang="it-IT" sz="2800" b="1">
              <a:latin typeface="Times New Roman" panose="02020603050405020304" pitchFamily="18" charset="0"/>
            </a:endParaRPr>
          </a:p>
          <a:p>
            <a:pPr algn="ctr">
              <a:lnSpc>
                <a:spcPct val="90000"/>
              </a:lnSpc>
              <a:spcBef>
                <a:spcPts val="800"/>
              </a:spcBef>
              <a:buClrTx/>
              <a:buFontTx/>
              <a:buNone/>
            </a:pPr>
            <a:r>
              <a:rPr lang="it-IT" altLang="it-IT" sz="1600" b="1">
                <a:latin typeface="Times New Roman" panose="02020603050405020304" pitchFamily="18" charset="0"/>
              </a:rPr>
              <a:t>Registry Of The International Society For Heart And Lung Transplantation: twenty second official adult heart transplantation report-2005 </a:t>
            </a:r>
          </a:p>
          <a:p>
            <a:pPr marL="338138" algn="ctr">
              <a:lnSpc>
                <a:spcPct val="90000"/>
              </a:lnSpc>
              <a:spcBef>
                <a:spcPts val="800"/>
              </a:spcBef>
              <a:buClr>
                <a:srgbClr val="CC9900"/>
              </a:buClr>
              <a:buFont typeface="Wingdings" panose="05000000000000000000" pitchFamily="2" charset="2"/>
              <a:buChar char=""/>
            </a:pPr>
            <a:r>
              <a:rPr lang="it-IT" altLang="it-IT" sz="1600" b="1">
                <a:latin typeface="Times New Roman" panose="02020603050405020304" pitchFamily="18" charset="0"/>
              </a:rPr>
              <a:t>J.Heart Lung Transplant 2005 </a:t>
            </a:r>
          </a:p>
          <a:p>
            <a:pPr>
              <a:lnSpc>
                <a:spcPct val="90000"/>
              </a:lnSpc>
              <a:spcBef>
                <a:spcPts val="800"/>
              </a:spcBef>
              <a:buClrTx/>
              <a:buFontTx/>
              <a:buNone/>
            </a:pPr>
            <a:endParaRPr lang="it-IT" altLang="it-IT" sz="16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C819BE58-A6C7-4465-822E-E20C90372C16}"/>
              </a:ext>
            </a:extLst>
          </p:cNvPr>
          <p:cNvSpPr>
            <a:spLocks noGrp="1" noChangeArrowheads="1"/>
          </p:cNvSpPr>
          <p:nvPr>
            <p:ph type="body"/>
          </p:nvPr>
        </p:nvSpPr>
        <p:spPr>
          <a:xfrm>
            <a:off x="457200" y="1125538"/>
            <a:ext cx="8229600" cy="5548312"/>
          </a:xfrm>
          <a:ln/>
        </p:spPr>
        <p:txBody>
          <a:bodyPr/>
          <a:lstStyle/>
          <a:p>
            <a:pPr marL="487363" indent="-482600" algn="ctr">
              <a:spcBef>
                <a:spcPts val="750"/>
              </a:spcBef>
              <a:buClrTx/>
              <a:buSzPct val="65000"/>
              <a:buFontTx/>
              <a:buNone/>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00"/>
                </a:solidFill>
                <a:latin typeface="Times New Roman" panose="02020603050405020304" pitchFamily="18" charset="0"/>
              </a:rPr>
              <a:t>Total: 6,5% of pt</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FF"/>
                </a:solidFill>
                <a:latin typeface="Times New Roman" panose="02020603050405020304" pitchFamily="18" charset="0"/>
              </a:rPr>
              <a:t>PNX: 2/65</a:t>
            </a:r>
            <a:r>
              <a:rPr lang="it-IT" altLang="it-IT" sz="1600" b="1">
                <a:solidFill>
                  <a:srgbClr val="0000FF"/>
                </a:solidFill>
                <a:latin typeface="Times New Roman" panose="02020603050405020304" pitchFamily="18" charset="0"/>
              </a:rPr>
              <a:t>pt</a:t>
            </a:r>
            <a:r>
              <a:rPr lang="it-IT" altLang="it-IT" sz="3000" b="1">
                <a:solidFill>
                  <a:srgbClr val="0000FF"/>
                </a:solidFill>
                <a:latin typeface="Times New Roman" panose="02020603050405020304" pitchFamily="18" charset="0"/>
              </a:rPr>
              <a:t> </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FF"/>
                </a:solidFill>
                <a:latin typeface="Times New Roman" panose="02020603050405020304" pitchFamily="18" charset="0"/>
              </a:rPr>
              <a:t>Venous bloody: 1/65</a:t>
            </a:r>
            <a:r>
              <a:rPr lang="it-IT" altLang="it-IT" sz="1600" b="1">
                <a:solidFill>
                  <a:srgbClr val="0000FF"/>
                </a:solidFill>
                <a:latin typeface="Times New Roman" panose="02020603050405020304" pitchFamily="18" charset="0"/>
              </a:rPr>
              <a:t>pt</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FF"/>
                </a:solidFill>
                <a:latin typeface="Times New Roman" panose="02020603050405020304" pitchFamily="18" charset="0"/>
              </a:rPr>
              <a:t>Reversible conduction abnormalities: 2/65</a:t>
            </a:r>
            <a:r>
              <a:rPr lang="it-IT" altLang="it-IT" sz="1600" b="1">
                <a:solidFill>
                  <a:srgbClr val="0000FF"/>
                </a:solidFill>
                <a:latin typeface="Times New Roman" panose="02020603050405020304" pitchFamily="18" charset="0"/>
              </a:rPr>
              <a:t>pt (usually pre-existent LBB!)</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FF"/>
                </a:solidFill>
                <a:latin typeface="Times New Roman" panose="02020603050405020304" pitchFamily="18" charset="0"/>
              </a:rPr>
              <a:t>Vagal re</a:t>
            </a:r>
            <a:r>
              <a:rPr lang="it-IT" altLang="it-IT" sz="3000" b="1">
                <a:solidFill>
                  <a:srgbClr val="FF0000"/>
                </a:solidFill>
                <a:latin typeface="Times New Roman" panose="02020603050405020304" pitchFamily="18" charset="0"/>
              </a:rPr>
              <a:t>action: 2/65</a:t>
            </a:r>
            <a:r>
              <a:rPr lang="it-IT" altLang="it-IT" sz="1600" b="1">
                <a:solidFill>
                  <a:srgbClr val="FF0000"/>
                </a:solidFill>
                <a:latin typeface="Times New Roman" panose="02020603050405020304" pitchFamily="18" charset="0"/>
              </a:rPr>
              <a:t>pt</a:t>
            </a:r>
            <a:r>
              <a:rPr lang="it-IT" altLang="it-IT" sz="3000" b="1">
                <a:solidFill>
                  <a:srgbClr val="FF0000"/>
                </a:solidFill>
                <a:latin typeface="Times New Roman" panose="02020603050405020304" pitchFamily="18" charset="0"/>
              </a:rPr>
              <a:t>  </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FF0000"/>
                </a:solidFill>
                <a:latin typeface="Times New Roman" panose="02020603050405020304" pitchFamily="18" charset="0"/>
              </a:rPr>
              <a:t>Artery injury: 1/65</a:t>
            </a:r>
            <a:r>
              <a:rPr lang="it-IT" altLang="it-IT" sz="1600" b="1">
                <a:solidFill>
                  <a:srgbClr val="FF0000"/>
                </a:solidFill>
                <a:latin typeface="Times New Roman" panose="02020603050405020304" pitchFamily="18" charset="0"/>
              </a:rPr>
              <a:t>pt </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FF0000"/>
                </a:solidFill>
                <a:latin typeface="Times New Roman" panose="02020603050405020304" pitchFamily="18" charset="0"/>
              </a:rPr>
              <a:t>Tachi arrhitmias: 1/65</a:t>
            </a:r>
            <a:r>
              <a:rPr lang="it-IT" altLang="it-IT" sz="1600" b="1">
                <a:solidFill>
                  <a:srgbClr val="FF0000"/>
                </a:solidFill>
                <a:latin typeface="Times New Roman" panose="02020603050405020304" pitchFamily="18" charset="0"/>
              </a:rPr>
              <a:t>pt</a:t>
            </a: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FF0000"/>
                </a:solidFill>
                <a:latin typeface="Times New Roman" panose="02020603050405020304" pitchFamily="18" charset="0"/>
              </a:rPr>
              <a:t>Pain: 1/65</a:t>
            </a:r>
            <a:r>
              <a:rPr lang="it-IT" altLang="it-IT" sz="1600" b="1">
                <a:solidFill>
                  <a:srgbClr val="FF0000"/>
                </a:solidFill>
                <a:latin typeface="Times New Roman" panose="02020603050405020304" pitchFamily="18" charset="0"/>
              </a:rPr>
              <a:t>ptù</a:t>
            </a:r>
          </a:p>
          <a:p>
            <a:pPr marL="487363" indent="-482600">
              <a:spcBef>
                <a:spcPts val="750"/>
              </a:spcBef>
              <a:buClrTx/>
              <a:buSzPct val="65000"/>
              <a:buFontTx/>
              <a:buNone/>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endParaRPr lang="it-IT" altLang="it-IT" sz="1600" b="1">
              <a:solidFill>
                <a:srgbClr val="FF0000"/>
              </a:solidFill>
              <a:latin typeface="Times New Roman" panose="02020603050405020304" pitchFamily="18" charset="0"/>
            </a:endParaRPr>
          </a:p>
          <a:p>
            <a:pPr marL="484188" indent="-479425">
              <a:spcBef>
                <a:spcPts val="750"/>
              </a:spcBef>
              <a:buClr>
                <a:srgbClr val="CC9900"/>
              </a:buClr>
              <a:buSzPct val="65000"/>
              <a:buFont typeface="Wingdings" panose="05000000000000000000" pitchFamily="2" charset="2"/>
              <a:buChar char=""/>
              <a:tabLst>
                <a:tab pos="487363" algn="l"/>
                <a:tab pos="592138" algn="l"/>
                <a:tab pos="1041400" algn="l"/>
                <a:tab pos="1490663" algn="l"/>
                <a:tab pos="1939925" algn="l"/>
                <a:tab pos="2389188" algn="l"/>
                <a:tab pos="2838450" algn="l"/>
                <a:tab pos="3287713" algn="l"/>
                <a:tab pos="3736975" algn="l"/>
                <a:tab pos="4186238" algn="l"/>
                <a:tab pos="4635500" algn="l"/>
                <a:tab pos="5084763" algn="l"/>
                <a:tab pos="5534025" algn="l"/>
                <a:tab pos="5983288" algn="l"/>
                <a:tab pos="6432550" algn="l"/>
                <a:tab pos="6881813" algn="l"/>
                <a:tab pos="7331075" algn="l"/>
                <a:tab pos="7780338" algn="l"/>
                <a:tab pos="8229600" algn="l"/>
                <a:tab pos="8678863" algn="l"/>
                <a:tab pos="9128125" algn="l"/>
              </a:tabLst>
            </a:pPr>
            <a:r>
              <a:rPr lang="it-IT" altLang="it-IT" sz="3000" b="1">
                <a:solidFill>
                  <a:srgbClr val="000000"/>
                </a:solidFill>
                <a:latin typeface="Times New Roman" panose="02020603050405020304" pitchFamily="18" charset="0"/>
              </a:rPr>
              <a:t>Tamponation: 0/65</a:t>
            </a:r>
            <a:r>
              <a:rPr lang="it-IT" altLang="it-IT" sz="1600" b="1">
                <a:solidFill>
                  <a:srgbClr val="000000"/>
                </a:solidFill>
                <a:latin typeface="Times New Roman" panose="02020603050405020304" pitchFamily="18" charset="0"/>
              </a:rPr>
              <a:t>pt</a:t>
            </a:r>
          </a:p>
        </p:txBody>
      </p:sp>
      <p:sp>
        <p:nvSpPr>
          <p:cNvPr id="33794" name="Rectangle 2">
            <a:extLst>
              <a:ext uri="{FF2B5EF4-FFF2-40B4-BE49-F238E27FC236}">
                <a16:creationId xmlns:a16="http://schemas.microsoft.com/office/drawing/2014/main" id="{CF36CA02-989E-4424-91A6-DDB4C24F2407}"/>
              </a:ext>
            </a:extLst>
          </p:cNvPr>
          <p:cNvSpPr>
            <a:spLocks noGrp="1" noChangeArrowheads="1"/>
          </p:cNvSpPr>
          <p:nvPr>
            <p:ph type="title" idx="4294967295"/>
          </p:nvPr>
        </p:nvSpPr>
        <p:spPr>
          <a:xfrm>
            <a:off x="457200" y="277813"/>
            <a:ext cx="8223250" cy="7747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800" b="1">
                <a:solidFill>
                  <a:srgbClr val="FF0000"/>
                </a:solidFill>
              </a:rPr>
              <a:t>OUR EXPERIENCE: complications </a:t>
            </a:r>
          </a:p>
        </p:txBody>
      </p:sp>
      <p:sp>
        <p:nvSpPr>
          <p:cNvPr id="33795" name="Oval 3">
            <a:extLst>
              <a:ext uri="{FF2B5EF4-FFF2-40B4-BE49-F238E27FC236}">
                <a16:creationId xmlns:a16="http://schemas.microsoft.com/office/drawing/2014/main" id="{F369C931-3053-4CB9-A41C-F1E26C04EB22}"/>
              </a:ext>
            </a:extLst>
          </p:cNvPr>
          <p:cNvSpPr>
            <a:spLocks noChangeArrowheads="1"/>
          </p:cNvSpPr>
          <p:nvPr/>
        </p:nvSpPr>
        <p:spPr bwMode="auto">
          <a:xfrm>
            <a:off x="539750" y="6156325"/>
            <a:ext cx="4248150" cy="720725"/>
          </a:xfrm>
          <a:prstGeom prst="ellipse">
            <a:avLst/>
          </a:prstGeom>
          <a:noFill/>
          <a:ln w="3600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058024D3-7112-4E04-B0C6-94AF5688678C}"/>
              </a:ext>
            </a:extLst>
          </p:cNvPr>
          <p:cNvSpPr>
            <a:spLocks noGrp="1" noChangeArrowheads="1"/>
          </p:cNvSpPr>
          <p:nvPr>
            <p:ph type="body"/>
          </p:nvPr>
        </p:nvSpPr>
        <p:spPr>
          <a:xfrm>
            <a:off x="395288" y="1368425"/>
            <a:ext cx="8640762" cy="5805488"/>
          </a:xfrm>
          <a:ln/>
        </p:spPr>
        <p:txBody>
          <a:bodyPr/>
          <a:lstStyle/>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a:solidFill>
                  <a:srgbClr val="000000"/>
                </a:solidFill>
                <a:latin typeface="Times New Roman" panose="02020603050405020304" pitchFamily="18" charset="0"/>
              </a:rPr>
              <a:t>The guidelines have limitations</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a:solidFill>
                  <a:srgbClr val="000000"/>
                </a:solidFill>
                <a:latin typeface="Times New Roman" panose="02020603050405020304" pitchFamily="18" charset="0"/>
              </a:rPr>
              <a:t>The paradox is: more serius is the pt more indicated is EMB </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a:solidFill>
                  <a:srgbClr val="000000"/>
                </a:solidFill>
                <a:latin typeface="Times New Roman" panose="02020603050405020304" pitchFamily="18" charset="0"/>
              </a:rPr>
              <a:t>Must weigh each case </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u="sng">
                <a:solidFill>
                  <a:srgbClr val="000000"/>
                </a:solidFill>
                <a:latin typeface="Times New Roman" panose="02020603050405020304" pitchFamily="18" charset="0"/>
              </a:rPr>
              <a:t>Must identify the study target (appropriate method)</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u="sng">
                <a:solidFill>
                  <a:srgbClr val="000000"/>
                </a:solidFill>
                <a:latin typeface="Times New Roman" panose="02020603050405020304" pitchFamily="18" charset="0"/>
              </a:rPr>
              <a:t>Must take more samples for different study’s method</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u="sng">
                <a:solidFill>
                  <a:srgbClr val="000000"/>
                </a:solidFill>
                <a:latin typeface="Times New Roman" panose="02020603050405020304" pitchFamily="18" charset="0"/>
              </a:rPr>
              <a:t>EMB analisys are expansive and need expert laboratory</a:t>
            </a:r>
          </a:p>
          <a:p>
            <a:pPr marL="333375" indent="-330200">
              <a:spcBef>
                <a:spcPts val="650"/>
              </a:spcBef>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a:solidFill>
                <a:srgbClr val="000000"/>
              </a:solidFill>
              <a:latin typeface="Times New Roman" panose="02020603050405020304" pitchFamily="18" charset="0"/>
            </a:endParaRP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a:solidFill>
                  <a:srgbClr val="0066FF"/>
                </a:solidFill>
                <a:latin typeface="Times New Roman" panose="02020603050405020304" pitchFamily="18" charset="0"/>
              </a:rPr>
              <a:t>EMB is not technically hard to do (hard is the samples study!)</a:t>
            </a:r>
          </a:p>
          <a:p>
            <a:pPr marL="330200" indent="-330200">
              <a:spcBef>
                <a:spcPts val="650"/>
              </a:spcBef>
              <a:buClr>
                <a:srgbClr val="CC9900"/>
              </a:buClr>
              <a:buSzPct val="65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US" altLang="it-IT" sz="2400" b="1">
                <a:solidFill>
                  <a:srgbClr val="0066FF"/>
                </a:solidFill>
                <a:latin typeface="Times New Roman" panose="02020603050405020304" pitchFamily="18" charset="0"/>
              </a:rPr>
              <a:t>Complications are uncommon and related to the patient compromission rather than operator</a:t>
            </a:r>
          </a:p>
          <a:p>
            <a:pPr marL="333375" indent="-330200">
              <a:spcBef>
                <a:spcPts val="650"/>
              </a:spcBef>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US" altLang="it-IT" sz="2400" b="1">
              <a:solidFill>
                <a:srgbClr val="000000"/>
              </a:solidFill>
              <a:latin typeface="Times New Roman" panose="02020603050405020304" pitchFamily="18" charset="0"/>
            </a:endParaRPr>
          </a:p>
          <a:p>
            <a:pPr marL="333375" indent="-330200" algn="ctr">
              <a:spcBef>
                <a:spcPts val="650"/>
              </a:spcBef>
              <a:buClrTx/>
              <a:buSzPct val="6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a:solidFill>
                  <a:srgbClr val="FF0000"/>
                </a:solidFill>
                <a:latin typeface="Times New Roman" panose="02020603050405020304" pitchFamily="18" charset="0"/>
              </a:rPr>
              <a:t>WE RECCOMMEND USING EMB AS A RESEARCH TOOL</a:t>
            </a:r>
          </a:p>
        </p:txBody>
      </p:sp>
      <p:sp>
        <p:nvSpPr>
          <p:cNvPr id="34818" name="Rectangle 2">
            <a:extLst>
              <a:ext uri="{FF2B5EF4-FFF2-40B4-BE49-F238E27FC236}">
                <a16:creationId xmlns:a16="http://schemas.microsoft.com/office/drawing/2014/main" id="{50AA8A7B-5B75-4474-B0D3-35EF44751321}"/>
              </a:ext>
            </a:extLst>
          </p:cNvPr>
          <p:cNvSpPr>
            <a:spLocks noGrp="1" noChangeArrowheads="1"/>
          </p:cNvSpPr>
          <p:nvPr>
            <p:ph type="title" idx="4294967295"/>
          </p:nvPr>
        </p:nvSpPr>
        <p:spPr>
          <a:xfrm>
            <a:off x="457200" y="260350"/>
            <a:ext cx="8223250" cy="7747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rPr>
              <a:t>CONCLUSION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E64E02D6-08B9-4502-ABE8-92BD47712AF2}"/>
              </a:ext>
            </a:extLst>
          </p:cNvPr>
          <p:cNvSpPr txBox="1">
            <a:spLocks noChangeArrowheads="1"/>
          </p:cNvSpPr>
          <p:nvPr/>
        </p:nvSpPr>
        <p:spPr bwMode="auto">
          <a:xfrm>
            <a:off x="5768975" y="5903913"/>
            <a:ext cx="2684463" cy="630237"/>
          </a:xfrm>
          <a:prstGeom prst="rect">
            <a:avLst/>
          </a:prstGeom>
          <a:solidFill>
            <a:srgbClr val="FFFFFF"/>
          </a:solidFill>
          <a:ln w="7632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lnSpc>
                <a:spcPct val="80000"/>
              </a:lnSpc>
              <a:spcBef>
                <a:spcPts val="1500"/>
              </a:spcBef>
              <a:buClrTx/>
              <a:buFontTx/>
              <a:buNone/>
            </a:pPr>
            <a:r>
              <a:rPr lang="it-IT" altLang="it-IT" sz="4400" b="1" i="1">
                <a:solidFill>
                  <a:srgbClr val="FF0000"/>
                </a:solidFill>
                <a:latin typeface="Times New Roman" panose="02020603050405020304" pitchFamily="18" charset="0"/>
              </a:rPr>
              <a:t>Thank you</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813C3452-03BC-477A-AB89-7F7B5558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08063"/>
            <a:ext cx="8316912" cy="4868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Oval 2">
            <a:extLst>
              <a:ext uri="{FF2B5EF4-FFF2-40B4-BE49-F238E27FC236}">
                <a16:creationId xmlns:a16="http://schemas.microsoft.com/office/drawing/2014/main" id="{CFD236DB-78B9-4226-A48B-5D413A90CF66}"/>
              </a:ext>
            </a:extLst>
          </p:cNvPr>
          <p:cNvSpPr>
            <a:spLocks noChangeArrowheads="1"/>
          </p:cNvSpPr>
          <p:nvPr/>
        </p:nvSpPr>
        <p:spPr bwMode="auto">
          <a:xfrm>
            <a:off x="1260475" y="1260475"/>
            <a:ext cx="1979613" cy="539750"/>
          </a:xfrm>
          <a:prstGeom prst="ellipse">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1" name="Text Box 3">
            <a:extLst>
              <a:ext uri="{FF2B5EF4-FFF2-40B4-BE49-F238E27FC236}">
                <a16:creationId xmlns:a16="http://schemas.microsoft.com/office/drawing/2014/main" id="{72A10097-EDFF-43E8-B650-4269EA16C2CD}"/>
              </a:ext>
            </a:extLst>
          </p:cNvPr>
          <p:cNvSpPr txBox="1">
            <a:spLocks noChangeArrowheads="1"/>
          </p:cNvSpPr>
          <p:nvPr/>
        </p:nvSpPr>
        <p:spPr bwMode="auto">
          <a:xfrm>
            <a:off x="457200" y="277813"/>
            <a:ext cx="8229600"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200" b="1">
                <a:solidFill>
                  <a:srgbClr val="FF0000"/>
                </a:solidFill>
                <a:latin typeface="Times New Roman" panose="02020603050405020304" pitchFamily="18" charset="0"/>
              </a:rPr>
              <a:t>EMB INDICATIONS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BF1B8FBD-A57B-4344-B0D3-11F4D9FC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8450"/>
            <a:ext cx="6335712" cy="6154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Line 2">
            <a:extLst>
              <a:ext uri="{FF2B5EF4-FFF2-40B4-BE49-F238E27FC236}">
                <a16:creationId xmlns:a16="http://schemas.microsoft.com/office/drawing/2014/main" id="{4F11F08B-AE9B-4B35-9E91-BDB9A05E914C}"/>
              </a:ext>
            </a:extLst>
          </p:cNvPr>
          <p:cNvSpPr>
            <a:spLocks noChangeShapeType="1"/>
          </p:cNvSpPr>
          <p:nvPr/>
        </p:nvSpPr>
        <p:spPr bwMode="auto">
          <a:xfrm>
            <a:off x="2339975" y="5300663"/>
            <a:ext cx="1511300" cy="1587"/>
          </a:xfrm>
          <a:prstGeom prst="line">
            <a:avLst/>
          </a:prstGeom>
          <a:noFill/>
          <a:ln w="2844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8195" name="Line 3">
            <a:extLst>
              <a:ext uri="{FF2B5EF4-FFF2-40B4-BE49-F238E27FC236}">
                <a16:creationId xmlns:a16="http://schemas.microsoft.com/office/drawing/2014/main" id="{2A1F7FDF-0A15-4C63-BACD-4D8D16EA8684}"/>
              </a:ext>
            </a:extLst>
          </p:cNvPr>
          <p:cNvSpPr>
            <a:spLocks noChangeShapeType="1"/>
          </p:cNvSpPr>
          <p:nvPr/>
        </p:nvSpPr>
        <p:spPr bwMode="auto">
          <a:xfrm>
            <a:off x="1692275" y="4941888"/>
            <a:ext cx="2879725" cy="1587"/>
          </a:xfrm>
          <a:prstGeom prst="line">
            <a:avLst/>
          </a:prstGeom>
          <a:noFill/>
          <a:ln w="2844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8196" name="Oval 4">
            <a:extLst>
              <a:ext uri="{FF2B5EF4-FFF2-40B4-BE49-F238E27FC236}">
                <a16:creationId xmlns:a16="http://schemas.microsoft.com/office/drawing/2014/main" id="{229EFA12-B8AB-4B31-907A-35F95057360B}"/>
              </a:ext>
            </a:extLst>
          </p:cNvPr>
          <p:cNvSpPr>
            <a:spLocks noChangeArrowheads="1"/>
          </p:cNvSpPr>
          <p:nvPr/>
        </p:nvSpPr>
        <p:spPr bwMode="auto">
          <a:xfrm>
            <a:off x="971550" y="3862388"/>
            <a:ext cx="4897438" cy="2303462"/>
          </a:xfrm>
          <a:prstGeom prst="ellipse">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44845F2F-6470-4F8A-A530-D57B5FF50E51}"/>
              </a:ext>
            </a:extLst>
          </p:cNvPr>
          <p:cNvSpPr txBox="1">
            <a:spLocks noChangeArrowheads="1"/>
          </p:cNvSpPr>
          <p:nvPr/>
        </p:nvSpPr>
        <p:spPr bwMode="auto">
          <a:xfrm>
            <a:off x="1692275" y="2133600"/>
            <a:ext cx="5832475"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onstantia" panose="02030602050306030303" pitchFamily="18" charset="0"/>
                <a:ea typeface="SimSun" panose="02010600030101010101" pitchFamily="2" charset="-122"/>
              </a:defRPr>
            </a:lvl9pPr>
          </a:lstStyle>
          <a:p>
            <a:pPr algn="ctr">
              <a:buClrTx/>
              <a:buFontTx/>
              <a:buNone/>
            </a:pPr>
            <a:r>
              <a:rPr lang="it-IT" altLang="it-IT" sz="4000" b="1" i="1">
                <a:solidFill>
                  <a:srgbClr val="FF0000"/>
                </a:solidFill>
                <a:latin typeface="Times New Roman" panose="02020603050405020304" pitchFamily="18" charset="0"/>
              </a:rPr>
              <a:t>ARE RECCOMENDATION CLASS OR ADVICES?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262FE2A-93C2-4DF1-9104-F454C1DBEA90}"/>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EXPERIENCE BEFORE 2007</a:t>
            </a:r>
          </a:p>
        </p:txBody>
      </p:sp>
      <p:sp>
        <p:nvSpPr>
          <p:cNvPr id="10242" name="Rectangle 2">
            <a:extLst>
              <a:ext uri="{FF2B5EF4-FFF2-40B4-BE49-F238E27FC236}">
                <a16:creationId xmlns:a16="http://schemas.microsoft.com/office/drawing/2014/main" id="{60582900-DD6A-424C-AE53-BD0FFB7D5C3D}"/>
              </a:ext>
            </a:extLst>
          </p:cNvPr>
          <p:cNvSpPr>
            <a:spLocks noChangeArrowheads="1"/>
          </p:cNvSpPr>
          <p:nvPr/>
        </p:nvSpPr>
        <p:spPr bwMode="auto">
          <a:xfrm>
            <a:off x="684213" y="1512888"/>
            <a:ext cx="7632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0243" name="Picture 3">
            <a:extLst>
              <a:ext uri="{FF2B5EF4-FFF2-40B4-BE49-F238E27FC236}">
                <a16:creationId xmlns:a16="http://schemas.microsoft.com/office/drawing/2014/main" id="{7C613DB4-C04F-4AB0-B066-4EA6D953C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062038"/>
            <a:ext cx="6624638" cy="523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29630EF-BA6C-41D0-86EF-782722CF7A8F}"/>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latin typeface="Times New Roman" panose="02020603050405020304" pitchFamily="18" charset="0"/>
              </a:rPr>
              <a:t>EXPERIENCE BEFORE 2007</a:t>
            </a:r>
          </a:p>
        </p:txBody>
      </p:sp>
      <p:sp>
        <p:nvSpPr>
          <p:cNvPr id="11266" name="Rectangle 2">
            <a:extLst>
              <a:ext uri="{FF2B5EF4-FFF2-40B4-BE49-F238E27FC236}">
                <a16:creationId xmlns:a16="http://schemas.microsoft.com/office/drawing/2014/main" id="{B3B81203-2C8A-4A5B-8673-60B8E49BACAC}"/>
              </a:ext>
            </a:extLst>
          </p:cNvPr>
          <p:cNvSpPr>
            <a:spLocks noChangeArrowheads="1"/>
          </p:cNvSpPr>
          <p:nvPr/>
        </p:nvSpPr>
        <p:spPr bwMode="auto">
          <a:xfrm>
            <a:off x="684213" y="1512888"/>
            <a:ext cx="7632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1267" name="Picture 3">
            <a:extLst>
              <a:ext uri="{FF2B5EF4-FFF2-40B4-BE49-F238E27FC236}">
                <a16:creationId xmlns:a16="http://schemas.microsoft.com/office/drawing/2014/main" id="{0B99A957-5673-40DA-9273-5A07F1F7B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704138" cy="3763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5542E7F-88F3-4AFD-8B1B-0F43A5716C71}"/>
              </a:ext>
            </a:extLst>
          </p:cNvPr>
          <p:cNvSpPr>
            <a:spLocks noGrp="1" noChangeArrowheads="1"/>
          </p:cNvSpPr>
          <p:nvPr>
            <p:ph type="title" idx="4294967295"/>
          </p:nvPr>
        </p:nvSpPr>
        <p:spPr>
          <a:xfrm>
            <a:off x="457200" y="277813"/>
            <a:ext cx="8229600" cy="137795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FF0000"/>
                </a:solidFill>
              </a:rPr>
              <a:t>EMB INDICATIONS</a:t>
            </a:r>
          </a:p>
        </p:txBody>
      </p:sp>
      <p:pic>
        <p:nvPicPr>
          <p:cNvPr id="12290" name="Picture 2">
            <a:extLst>
              <a:ext uri="{FF2B5EF4-FFF2-40B4-BE49-F238E27FC236}">
                <a16:creationId xmlns:a16="http://schemas.microsoft.com/office/drawing/2014/main" id="{ECE533E6-3B42-4D9F-B884-47289A02F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98" t="10922" r="9245" b="16928"/>
          <a:stretch>
            <a:fillRect/>
          </a:stretch>
        </p:blipFill>
        <p:spPr bwMode="auto">
          <a:xfrm>
            <a:off x="179388" y="1079500"/>
            <a:ext cx="8856662" cy="5229225"/>
          </a:xfrm>
          <a:prstGeom prst="rect">
            <a:avLst/>
          </a:prstGeom>
          <a:noFill/>
          <a:ln>
            <a:noFill/>
          </a:ln>
          <a:effectLst/>
          <a:extLst>
            <a:ext uri="{909E8E84-426E-40DD-AFC4-6F175D3DCCD1}">
              <a14:hiddenFill xmlns:a14="http://schemas.microsoft.com/office/drawing/2010/main">
                <a:blipFill dpi="0" rotWithShape="0">
                  <a:blip/>
                  <a:srcRect l="10498" t="10922" r="9245" b="1692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Garamond"/>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onstantia" panose="02030602050306030303"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onstantia" panose="02030602050306030303"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Garamond"/>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onstantia" panose="02030602050306030303"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onstantia" panose="02030602050306030303"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TotalTime>
  <Words>1234</Words>
  <Application>Microsoft Office PowerPoint</Application>
  <PresentationFormat>Presentazione su schermo (4:3)</PresentationFormat>
  <Paragraphs>208</Paragraphs>
  <Slides>32</Slides>
  <Notes>32</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0</vt:i4>
      </vt:variant>
      <vt:variant>
        <vt:lpstr>Titoli diapositive</vt:lpstr>
      </vt:variant>
      <vt:variant>
        <vt:i4>32</vt:i4>
      </vt:variant>
    </vt:vector>
  </HeadingPairs>
  <TitlesOfParts>
    <vt:vector size="41" baseType="lpstr">
      <vt:lpstr>Arial</vt:lpstr>
      <vt:lpstr>Calibri</vt:lpstr>
      <vt:lpstr>Constantia</vt:lpstr>
      <vt:lpstr>Garamond</vt:lpstr>
      <vt:lpstr>Symbol</vt:lpstr>
      <vt:lpstr>Times New Roman</vt:lpstr>
      <vt:lpstr>Wingdings</vt:lpstr>
      <vt:lpstr>Tema di Office</vt:lpstr>
      <vt:lpstr>Tema di Office</vt:lpstr>
      <vt:lpstr>Presentazione standard di PowerPoint</vt:lpstr>
      <vt:lpstr>ENDOMYOCARDIAL BIOPSY</vt:lpstr>
      <vt:lpstr>EMB SURGEON INDICATIONS</vt:lpstr>
      <vt:lpstr>Presentazione standard di PowerPoint</vt:lpstr>
      <vt:lpstr>Presentazione standard di PowerPoint</vt:lpstr>
      <vt:lpstr>Presentazione standard di PowerPoint</vt:lpstr>
      <vt:lpstr>EXPERIENCE BEFORE 2007</vt:lpstr>
      <vt:lpstr>EXPERIENCE BEFORE 2007</vt:lpstr>
      <vt:lpstr>EMB INDICATIONS</vt:lpstr>
      <vt:lpstr>EMB INDICATIONS</vt:lpstr>
      <vt:lpstr>CLASS 1B: NEW ONSET HF </vt:lpstr>
      <vt:lpstr>Presentazione standard di PowerPoint</vt:lpstr>
      <vt:lpstr>Percutaneus access technique</vt:lpstr>
      <vt:lpstr>Right versus Left EMB</vt:lpstr>
      <vt:lpstr>Percutaneus access technique: the standard</vt:lpstr>
      <vt:lpstr>Percutaneus access technique: extra protection</vt:lpstr>
      <vt:lpstr>Presentazione standard di PowerPoint</vt:lpstr>
      <vt:lpstr>EMB RISK </vt:lpstr>
      <vt:lpstr>Presentazione standard di PowerPoint</vt:lpstr>
      <vt:lpstr>ANALYSIS OF EMB TISSUE</vt:lpstr>
      <vt:lpstr>IF YOU WANT TO DO HISTOLOGICAL INVESTIGATION YOU CAN NOT FROZEN THE SAMPLES</vt:lpstr>
      <vt:lpstr>IF YOU WANT TO DO GENOMA INVESTIGATIONS YOU CAN NOT FIX THE SAMPLES</vt:lpstr>
      <vt:lpstr>Presentazione standard di PowerPoint</vt:lpstr>
      <vt:lpstr>EMB AS RESEARCH TOOL</vt:lpstr>
      <vt:lpstr>Presentazione standard di PowerPoint</vt:lpstr>
      <vt:lpstr>Presentazione standard di PowerPoint</vt:lpstr>
      <vt:lpstr>Fibrosis Index   by histological colaration (picrosiruis red)</vt:lpstr>
      <vt:lpstr>OUR EXPERIENCE: 2003-2010 </vt:lpstr>
      <vt:lpstr>Presentazione standard di PowerPoint</vt:lpstr>
      <vt:lpstr>OUR EXPERIENCE: complications </vt:lpstr>
      <vt:lpstr>CONCLUSION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nunzia</dc:creator>
  <cp:lastModifiedBy>salvatore d’ascia</cp:lastModifiedBy>
  <cp:revision>237</cp:revision>
  <cp:lastPrinted>1601-01-01T00:00:00Z</cp:lastPrinted>
  <dcterms:created xsi:type="dcterms:W3CDTF">2010-09-30T18:08:49Z</dcterms:created>
  <dcterms:modified xsi:type="dcterms:W3CDTF">2019-04-13T17:13:11Z</dcterms:modified>
</cp:coreProperties>
</file>