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59" r:id="rId2"/>
    <p:sldId id="391" r:id="rId3"/>
    <p:sldId id="275" r:id="rId4"/>
    <p:sldId id="276" r:id="rId5"/>
    <p:sldId id="277" r:id="rId6"/>
    <p:sldId id="282" r:id="rId7"/>
    <p:sldId id="283" r:id="rId8"/>
    <p:sldId id="284" r:id="rId9"/>
    <p:sldId id="301" r:id="rId10"/>
    <p:sldId id="294" r:id="rId11"/>
    <p:sldId id="364" r:id="rId12"/>
    <p:sldId id="403" r:id="rId13"/>
    <p:sldId id="421" r:id="rId14"/>
    <p:sldId id="376" r:id="rId15"/>
    <p:sldId id="377" r:id="rId16"/>
    <p:sldId id="379" r:id="rId17"/>
    <p:sldId id="378" r:id="rId18"/>
    <p:sldId id="380" r:id="rId19"/>
    <p:sldId id="423" r:id="rId20"/>
    <p:sldId id="424" r:id="rId21"/>
    <p:sldId id="425" r:id="rId22"/>
    <p:sldId id="381" r:id="rId23"/>
    <p:sldId id="414" r:id="rId24"/>
    <p:sldId id="382" r:id="rId25"/>
    <p:sldId id="383" r:id="rId26"/>
    <p:sldId id="384" r:id="rId27"/>
    <p:sldId id="385" r:id="rId28"/>
    <p:sldId id="415" r:id="rId29"/>
    <p:sldId id="416" r:id="rId30"/>
    <p:sldId id="386" r:id="rId31"/>
    <p:sldId id="287" r:id="rId32"/>
    <p:sldId id="409" r:id="rId33"/>
    <p:sldId id="412" r:id="rId34"/>
    <p:sldId id="411" r:id="rId35"/>
    <p:sldId id="413" r:id="rId36"/>
    <p:sldId id="390" r:id="rId37"/>
    <p:sldId id="388" r:id="rId38"/>
    <p:sldId id="308" r:id="rId39"/>
    <p:sldId id="422" r:id="rId40"/>
    <p:sldId id="337" r:id="rId41"/>
    <p:sldId id="353" r:id="rId42"/>
    <p:sldId id="354" r:id="rId43"/>
    <p:sldId id="355" r:id="rId44"/>
    <p:sldId id="356" r:id="rId45"/>
    <p:sldId id="357" r:id="rId46"/>
    <p:sldId id="358" r:id="rId47"/>
    <p:sldId id="360" r:id="rId48"/>
    <p:sldId id="361" r:id="rId49"/>
    <p:sldId id="365" r:id="rId50"/>
    <p:sldId id="420" r:id="rId51"/>
    <p:sldId id="394" r:id="rId52"/>
    <p:sldId id="395" r:id="rId53"/>
    <p:sldId id="396" r:id="rId54"/>
    <p:sldId id="397" r:id="rId55"/>
    <p:sldId id="398" r:id="rId56"/>
    <p:sldId id="399" r:id="rId57"/>
    <p:sldId id="366" r:id="rId58"/>
    <p:sldId id="367" r:id="rId59"/>
    <p:sldId id="368" r:id="rId60"/>
    <p:sldId id="369" r:id="rId61"/>
    <p:sldId id="371" r:id="rId62"/>
    <p:sldId id="372" r:id="rId63"/>
    <p:sldId id="373" r:id="rId64"/>
    <p:sldId id="374" r:id="rId65"/>
    <p:sldId id="417" r:id="rId66"/>
    <p:sldId id="375" r:id="rId67"/>
    <p:sldId id="400" r:id="rId68"/>
    <p:sldId id="401" r:id="rId69"/>
    <p:sldId id="404" r:id="rId70"/>
    <p:sldId id="426" r:id="rId71"/>
    <p:sldId id="405" r:id="rId72"/>
    <p:sldId id="406" r:id="rId73"/>
    <p:sldId id="427" r:id="rId74"/>
    <p:sldId id="428" r:id="rId75"/>
    <p:sldId id="429" r:id="rId76"/>
    <p:sldId id="430" r:id="rId77"/>
    <p:sldId id="392" r:id="rId78"/>
    <p:sldId id="419" r:id="rId79"/>
    <p:sldId id="431" r:id="rId8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2535" autoAdjust="0"/>
  </p:normalViewPr>
  <p:slideViewPr>
    <p:cSldViewPr>
      <p:cViewPr varScale="1">
        <p:scale>
          <a:sx n="67" d="100"/>
          <a:sy n="67" d="100"/>
        </p:scale>
        <p:origin x="148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C7119416-85D4-44A2-BBDE-CE6AA89EB21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ltLang="it-IT"/>
          </a:p>
        </p:txBody>
      </p:sp>
      <p:sp>
        <p:nvSpPr>
          <p:cNvPr id="90115" name="Rectangle 3">
            <a:extLst>
              <a:ext uri="{FF2B5EF4-FFF2-40B4-BE49-F238E27FC236}">
                <a16:creationId xmlns:a16="http://schemas.microsoft.com/office/drawing/2014/main" id="{532DB3E7-2116-42FD-98A5-EA5004B4A32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ltLang="it-IT"/>
          </a:p>
        </p:txBody>
      </p:sp>
      <p:sp>
        <p:nvSpPr>
          <p:cNvPr id="90116" name="Rectangle 4">
            <a:extLst>
              <a:ext uri="{FF2B5EF4-FFF2-40B4-BE49-F238E27FC236}">
                <a16:creationId xmlns:a16="http://schemas.microsoft.com/office/drawing/2014/main" id="{EBFA2835-DEBD-4D84-808C-595B0C47CC3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7" name="Rectangle 5">
            <a:extLst>
              <a:ext uri="{FF2B5EF4-FFF2-40B4-BE49-F238E27FC236}">
                <a16:creationId xmlns:a16="http://schemas.microsoft.com/office/drawing/2014/main" id="{4251BD94-87C6-403F-B513-0C209DA28B2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90118" name="Rectangle 6">
            <a:extLst>
              <a:ext uri="{FF2B5EF4-FFF2-40B4-BE49-F238E27FC236}">
                <a16:creationId xmlns:a16="http://schemas.microsoft.com/office/drawing/2014/main" id="{972A55EF-FC10-4DA3-8567-FC8B6E90C71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ltLang="it-IT"/>
          </a:p>
        </p:txBody>
      </p:sp>
      <p:sp>
        <p:nvSpPr>
          <p:cNvPr id="90119" name="Rectangle 7">
            <a:extLst>
              <a:ext uri="{FF2B5EF4-FFF2-40B4-BE49-F238E27FC236}">
                <a16:creationId xmlns:a16="http://schemas.microsoft.com/office/drawing/2014/main" id="{56BB1FA3-C3D4-4507-8B7A-A1BA2688294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108053-9032-4EE3-9439-BB08AF45CCA0}"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AD331F-7EC3-4E54-8A5B-949C938B64A4}"/>
              </a:ext>
            </a:extLst>
          </p:cNvPr>
          <p:cNvSpPr>
            <a:spLocks noGrp="1" noChangeArrowheads="1"/>
          </p:cNvSpPr>
          <p:nvPr>
            <p:ph type="sldNum" sz="quarter" idx="5"/>
          </p:nvPr>
        </p:nvSpPr>
        <p:spPr>
          <a:ln/>
        </p:spPr>
        <p:txBody>
          <a:bodyPr/>
          <a:lstStyle/>
          <a:p>
            <a:fld id="{5013EF92-07FD-43F3-A64C-BE442EC0E878}" type="slidenum">
              <a:rPr lang="it-IT" altLang="it-IT"/>
              <a:pPr/>
              <a:t>1</a:t>
            </a:fld>
            <a:endParaRPr lang="it-IT" altLang="it-IT"/>
          </a:p>
        </p:txBody>
      </p:sp>
      <p:sp>
        <p:nvSpPr>
          <p:cNvPr id="192514" name="Rectangle 2">
            <a:extLst>
              <a:ext uri="{FF2B5EF4-FFF2-40B4-BE49-F238E27FC236}">
                <a16:creationId xmlns:a16="http://schemas.microsoft.com/office/drawing/2014/main" id="{F297BE2E-25A5-4344-BE52-0F356F2DA939}"/>
              </a:ext>
            </a:extLst>
          </p:cNvPr>
          <p:cNvSpPr>
            <a:spLocks noGrp="1" noRot="1" noChangeAspect="1" noChangeArrowheads="1" noTextEdit="1"/>
          </p:cNvSpPr>
          <p:nvPr>
            <p:ph type="sldImg"/>
          </p:nvPr>
        </p:nvSpPr>
        <p:spPr>
          <a:ln/>
        </p:spPr>
      </p:sp>
      <p:sp>
        <p:nvSpPr>
          <p:cNvPr id="192515" name="Rectangle 3">
            <a:extLst>
              <a:ext uri="{FF2B5EF4-FFF2-40B4-BE49-F238E27FC236}">
                <a16:creationId xmlns:a16="http://schemas.microsoft.com/office/drawing/2014/main" id="{37955756-6F70-4A25-8243-93A9C257D27D}"/>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F73433-56F6-4C98-A7E8-9581A075BC0B}"/>
              </a:ext>
            </a:extLst>
          </p:cNvPr>
          <p:cNvSpPr>
            <a:spLocks noGrp="1" noChangeArrowheads="1"/>
          </p:cNvSpPr>
          <p:nvPr>
            <p:ph type="sldNum" sz="quarter" idx="5"/>
          </p:nvPr>
        </p:nvSpPr>
        <p:spPr>
          <a:ln/>
        </p:spPr>
        <p:txBody>
          <a:bodyPr/>
          <a:lstStyle/>
          <a:p>
            <a:fld id="{F6373E4A-D504-48EA-81B3-A30656DAF291}" type="slidenum">
              <a:rPr lang="it-IT" altLang="it-IT"/>
              <a:pPr/>
              <a:t>25</a:t>
            </a:fld>
            <a:endParaRPr lang="it-IT" altLang="it-IT"/>
          </a:p>
        </p:txBody>
      </p:sp>
      <p:sp>
        <p:nvSpPr>
          <p:cNvPr id="237570" name="Rectangle 2">
            <a:extLst>
              <a:ext uri="{FF2B5EF4-FFF2-40B4-BE49-F238E27FC236}">
                <a16:creationId xmlns:a16="http://schemas.microsoft.com/office/drawing/2014/main" id="{3DDE605E-CF97-4C8F-A48C-F26AF7D11599}"/>
              </a:ext>
            </a:extLst>
          </p:cNvPr>
          <p:cNvSpPr>
            <a:spLocks noGrp="1" noRot="1" noChangeAspect="1" noChangeArrowheads="1" noTextEdit="1"/>
          </p:cNvSpPr>
          <p:nvPr>
            <p:ph type="sldImg"/>
          </p:nvPr>
        </p:nvSpPr>
        <p:spPr>
          <a:ln/>
        </p:spPr>
      </p:sp>
      <p:sp>
        <p:nvSpPr>
          <p:cNvPr id="237571" name="Rectangle 3">
            <a:extLst>
              <a:ext uri="{FF2B5EF4-FFF2-40B4-BE49-F238E27FC236}">
                <a16:creationId xmlns:a16="http://schemas.microsoft.com/office/drawing/2014/main" id="{C0EBC288-2FEC-40A0-A664-5CF11E804658}"/>
              </a:ext>
            </a:extLst>
          </p:cNvPr>
          <p:cNvSpPr>
            <a:spLocks noGrp="1" noChangeArrowheads="1"/>
          </p:cNvSpPr>
          <p:nvPr>
            <p:ph type="body" idx="1"/>
          </p:nvPr>
        </p:nvSpPr>
        <p:spPr/>
        <p:txBody>
          <a:bodyPr/>
          <a:lstStyle/>
          <a:p>
            <a:r>
              <a:rPr lang="it-IT" altLang="it-IT"/>
              <a:t>Characteristic of SP conduction after successful AVNRT ablation – Klein 2006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57BCDEC-A234-4388-BDDB-F6675AA92D3A}"/>
              </a:ext>
            </a:extLst>
          </p:cNvPr>
          <p:cNvSpPr>
            <a:spLocks noGrp="1" noChangeArrowheads="1"/>
          </p:cNvSpPr>
          <p:nvPr>
            <p:ph type="sldNum" sz="quarter" idx="5"/>
          </p:nvPr>
        </p:nvSpPr>
        <p:spPr>
          <a:ln/>
        </p:spPr>
        <p:txBody>
          <a:bodyPr/>
          <a:lstStyle/>
          <a:p>
            <a:fld id="{A6B0938B-DA87-4032-870B-80D2972392CB}" type="slidenum">
              <a:rPr lang="it-IT" altLang="it-IT"/>
              <a:pPr/>
              <a:t>26</a:t>
            </a:fld>
            <a:endParaRPr lang="it-IT" altLang="it-IT"/>
          </a:p>
        </p:txBody>
      </p:sp>
      <p:sp>
        <p:nvSpPr>
          <p:cNvPr id="239618" name="Rectangle 2">
            <a:extLst>
              <a:ext uri="{FF2B5EF4-FFF2-40B4-BE49-F238E27FC236}">
                <a16:creationId xmlns:a16="http://schemas.microsoft.com/office/drawing/2014/main" id="{79FE09A8-97DC-4E04-ADB7-F21897D5732E}"/>
              </a:ext>
            </a:extLst>
          </p:cNvPr>
          <p:cNvSpPr>
            <a:spLocks noGrp="1" noRot="1" noChangeAspect="1" noChangeArrowheads="1" noTextEdit="1"/>
          </p:cNvSpPr>
          <p:nvPr>
            <p:ph type="sldImg"/>
          </p:nvPr>
        </p:nvSpPr>
        <p:spPr>
          <a:ln/>
        </p:spPr>
      </p:sp>
      <p:sp>
        <p:nvSpPr>
          <p:cNvPr id="239619" name="Rectangle 3">
            <a:extLst>
              <a:ext uri="{FF2B5EF4-FFF2-40B4-BE49-F238E27FC236}">
                <a16:creationId xmlns:a16="http://schemas.microsoft.com/office/drawing/2014/main" id="{1CE850D5-BDB2-479E-9BEA-D59FCE72ED8C}"/>
              </a:ext>
            </a:extLst>
          </p:cNvPr>
          <p:cNvSpPr>
            <a:spLocks noGrp="1" noChangeArrowheads="1"/>
          </p:cNvSpPr>
          <p:nvPr>
            <p:ph type="body" idx="1"/>
          </p:nvPr>
        </p:nvSpPr>
        <p:spPr/>
        <p:txBody>
          <a:bodyPr/>
          <a:lstStyle/>
          <a:p>
            <a:r>
              <a:rPr lang="it-IT" altLang="it-IT"/>
              <a:t>Characteristic of SP conduction after successful AVNRT ablation – Klein 2006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C04C73-CD8D-4322-99C2-983DCAE909BB}"/>
              </a:ext>
            </a:extLst>
          </p:cNvPr>
          <p:cNvSpPr>
            <a:spLocks noGrp="1" noChangeArrowheads="1"/>
          </p:cNvSpPr>
          <p:nvPr>
            <p:ph type="sldNum" sz="quarter" idx="5"/>
          </p:nvPr>
        </p:nvSpPr>
        <p:spPr>
          <a:ln/>
        </p:spPr>
        <p:txBody>
          <a:bodyPr/>
          <a:lstStyle/>
          <a:p>
            <a:fld id="{5C5133DF-5EFB-48A4-9233-5FE4B1D11AAC}" type="slidenum">
              <a:rPr lang="it-IT" altLang="it-IT"/>
              <a:pPr/>
              <a:t>31</a:t>
            </a:fld>
            <a:endParaRPr lang="it-IT" altLang="it-IT"/>
          </a:p>
        </p:txBody>
      </p:sp>
      <p:sp>
        <p:nvSpPr>
          <p:cNvPr id="95234" name="Rectangle 2">
            <a:extLst>
              <a:ext uri="{FF2B5EF4-FFF2-40B4-BE49-F238E27FC236}">
                <a16:creationId xmlns:a16="http://schemas.microsoft.com/office/drawing/2014/main" id="{541C5F88-E6C3-4C6D-9CAE-E04E4699F753}"/>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7E2CF755-C40B-44B9-981F-F2479958A79A}"/>
              </a:ext>
            </a:extLst>
          </p:cNvPr>
          <p:cNvSpPr>
            <a:spLocks noGrp="1" noChangeArrowheads="1"/>
          </p:cNvSpPr>
          <p:nvPr>
            <p:ph type="body" idx="1"/>
          </p:nvPr>
        </p:nvSpPr>
        <p:spPr/>
        <p:txBody>
          <a:bodyPr/>
          <a:lstStyle/>
          <a:p>
            <a:r>
              <a:rPr lang="it-IT" altLang="it-IT"/>
              <a:t>“VA” linking upon cessation of atrial enytrainment of the same tachycardia with 1:1 AV conduction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E5EF0D-81BC-4F6D-9BB8-FA386EAB4F8A}"/>
              </a:ext>
            </a:extLst>
          </p:cNvPr>
          <p:cNvSpPr>
            <a:spLocks noGrp="1" noChangeArrowheads="1"/>
          </p:cNvSpPr>
          <p:nvPr>
            <p:ph type="sldNum" sz="quarter" idx="5"/>
          </p:nvPr>
        </p:nvSpPr>
        <p:spPr>
          <a:ln/>
        </p:spPr>
        <p:txBody>
          <a:bodyPr/>
          <a:lstStyle/>
          <a:p>
            <a:fld id="{0C80353D-0142-4C25-9E6A-1572565C6FE9}" type="slidenum">
              <a:rPr lang="it-IT" altLang="it-IT"/>
              <a:pPr/>
              <a:t>38</a:t>
            </a:fld>
            <a:endParaRPr lang="it-IT" altLang="it-IT"/>
          </a:p>
        </p:txBody>
      </p:sp>
      <p:sp>
        <p:nvSpPr>
          <p:cNvPr id="295938" name="Rectangle 2">
            <a:extLst>
              <a:ext uri="{FF2B5EF4-FFF2-40B4-BE49-F238E27FC236}">
                <a16:creationId xmlns:a16="http://schemas.microsoft.com/office/drawing/2014/main" id="{D97714ED-723B-4C1C-866F-4B780B69B67F}"/>
              </a:ext>
            </a:extLst>
          </p:cNvPr>
          <p:cNvSpPr>
            <a:spLocks noGrp="1" noRot="1" noChangeAspect="1" noChangeArrowheads="1" noTextEdit="1"/>
          </p:cNvSpPr>
          <p:nvPr>
            <p:ph type="sldImg"/>
          </p:nvPr>
        </p:nvSpPr>
        <p:spPr>
          <a:ln/>
        </p:spPr>
      </p:sp>
      <p:sp>
        <p:nvSpPr>
          <p:cNvPr id="295939" name="Rectangle 3">
            <a:extLst>
              <a:ext uri="{FF2B5EF4-FFF2-40B4-BE49-F238E27FC236}">
                <a16:creationId xmlns:a16="http://schemas.microsoft.com/office/drawing/2014/main" id="{9A6D7290-91E1-4C07-A79D-AC132837BE83}"/>
              </a:ext>
            </a:extLst>
          </p:cNvPr>
          <p:cNvSpPr>
            <a:spLocks noGrp="1" noChangeArrowheads="1"/>
          </p:cNvSpPr>
          <p:nvPr>
            <p:ph type="body" idx="1"/>
          </p:nvPr>
        </p:nvSpPr>
        <p:spPr/>
        <p:txBody>
          <a:bodyPr/>
          <a:lstStyle/>
          <a:p>
            <a:r>
              <a:rPr lang="it-IT" altLang="it-IT"/>
              <a:t>Koch’s triangle – Ueng - 1996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8786F5-66CF-4DF0-A536-4FECB46EC945}"/>
              </a:ext>
            </a:extLst>
          </p:cNvPr>
          <p:cNvSpPr>
            <a:spLocks noGrp="1" noChangeArrowheads="1"/>
          </p:cNvSpPr>
          <p:nvPr>
            <p:ph type="sldNum" sz="quarter" idx="5"/>
          </p:nvPr>
        </p:nvSpPr>
        <p:spPr>
          <a:ln/>
        </p:spPr>
        <p:txBody>
          <a:bodyPr/>
          <a:lstStyle/>
          <a:p>
            <a:fld id="{43792BB1-0D07-4A9B-98FE-0712B5E95410}" type="slidenum">
              <a:rPr lang="it-IT" altLang="it-IT"/>
              <a:pPr/>
              <a:t>41</a:t>
            </a:fld>
            <a:endParaRPr lang="it-IT" altLang="it-IT"/>
          </a:p>
        </p:txBody>
      </p:sp>
      <p:sp>
        <p:nvSpPr>
          <p:cNvPr id="180226" name="Rectangle 2">
            <a:extLst>
              <a:ext uri="{FF2B5EF4-FFF2-40B4-BE49-F238E27FC236}">
                <a16:creationId xmlns:a16="http://schemas.microsoft.com/office/drawing/2014/main" id="{5A7C7C3C-291A-479F-B282-2ACFD56CB362}"/>
              </a:ext>
            </a:extLst>
          </p:cNvPr>
          <p:cNvSpPr>
            <a:spLocks noGrp="1" noRot="1" noChangeAspect="1" noChangeArrowheads="1" noTextEdit="1"/>
          </p:cNvSpPr>
          <p:nvPr>
            <p:ph type="sldImg"/>
          </p:nvPr>
        </p:nvSpPr>
        <p:spPr>
          <a:ln/>
        </p:spPr>
      </p:sp>
      <p:sp>
        <p:nvSpPr>
          <p:cNvPr id="180227" name="Rectangle 3">
            <a:extLst>
              <a:ext uri="{FF2B5EF4-FFF2-40B4-BE49-F238E27FC236}">
                <a16:creationId xmlns:a16="http://schemas.microsoft.com/office/drawing/2014/main" id="{E656A4AC-007A-4EA8-A1ED-A049C421BD2E}"/>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0433D6-7493-4F40-83FE-9E08510D8079}"/>
              </a:ext>
            </a:extLst>
          </p:cNvPr>
          <p:cNvSpPr>
            <a:spLocks noGrp="1" noChangeArrowheads="1"/>
          </p:cNvSpPr>
          <p:nvPr>
            <p:ph type="sldNum" sz="quarter" idx="5"/>
          </p:nvPr>
        </p:nvSpPr>
        <p:spPr>
          <a:ln/>
        </p:spPr>
        <p:txBody>
          <a:bodyPr/>
          <a:lstStyle/>
          <a:p>
            <a:fld id="{8B7342C8-1957-4687-8844-119BD64672BB}" type="slidenum">
              <a:rPr lang="it-IT" altLang="it-IT"/>
              <a:pPr/>
              <a:t>42</a:t>
            </a:fld>
            <a:endParaRPr lang="it-IT" altLang="it-IT"/>
          </a:p>
        </p:txBody>
      </p:sp>
      <p:sp>
        <p:nvSpPr>
          <p:cNvPr id="182274" name="Rectangle 2">
            <a:extLst>
              <a:ext uri="{FF2B5EF4-FFF2-40B4-BE49-F238E27FC236}">
                <a16:creationId xmlns:a16="http://schemas.microsoft.com/office/drawing/2014/main" id="{E5A75F43-1884-49E7-8B66-0A87322A0186}"/>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id="{7A79CF3D-26A1-4E87-AFA3-DE919FAE7E4A}"/>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310E1A-D078-48A3-8DE1-7B664FD7EF36}"/>
              </a:ext>
            </a:extLst>
          </p:cNvPr>
          <p:cNvSpPr>
            <a:spLocks noGrp="1" noChangeArrowheads="1"/>
          </p:cNvSpPr>
          <p:nvPr>
            <p:ph type="sldNum" sz="quarter" idx="5"/>
          </p:nvPr>
        </p:nvSpPr>
        <p:spPr>
          <a:ln/>
        </p:spPr>
        <p:txBody>
          <a:bodyPr/>
          <a:lstStyle/>
          <a:p>
            <a:fld id="{84F5C849-AEDD-42AB-873E-4666B73EB259}" type="slidenum">
              <a:rPr lang="it-IT" altLang="it-IT"/>
              <a:pPr/>
              <a:t>43</a:t>
            </a:fld>
            <a:endParaRPr lang="it-IT" altLang="it-IT"/>
          </a:p>
        </p:txBody>
      </p:sp>
      <p:sp>
        <p:nvSpPr>
          <p:cNvPr id="184322" name="Rectangle 2">
            <a:extLst>
              <a:ext uri="{FF2B5EF4-FFF2-40B4-BE49-F238E27FC236}">
                <a16:creationId xmlns:a16="http://schemas.microsoft.com/office/drawing/2014/main" id="{6E2FA10B-C10D-4392-B50C-94036C5D47F3}"/>
              </a:ext>
            </a:extLst>
          </p:cNvPr>
          <p:cNvSpPr>
            <a:spLocks noGrp="1" noRot="1" noChangeAspect="1" noChangeArrowheads="1" noTextEdit="1"/>
          </p:cNvSpPr>
          <p:nvPr>
            <p:ph type="sldImg"/>
          </p:nvPr>
        </p:nvSpPr>
        <p:spPr>
          <a:ln/>
        </p:spPr>
      </p:sp>
      <p:sp>
        <p:nvSpPr>
          <p:cNvPr id="184323" name="Rectangle 3">
            <a:extLst>
              <a:ext uri="{FF2B5EF4-FFF2-40B4-BE49-F238E27FC236}">
                <a16:creationId xmlns:a16="http://schemas.microsoft.com/office/drawing/2014/main" id="{572BD8C8-4284-4CA9-AF33-B38F146A8530}"/>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D7F5B6-9AEE-4F64-85A7-66AEA37F2965}"/>
              </a:ext>
            </a:extLst>
          </p:cNvPr>
          <p:cNvSpPr>
            <a:spLocks noGrp="1" noChangeArrowheads="1"/>
          </p:cNvSpPr>
          <p:nvPr>
            <p:ph type="sldNum" sz="quarter" idx="5"/>
          </p:nvPr>
        </p:nvSpPr>
        <p:spPr>
          <a:ln/>
        </p:spPr>
        <p:txBody>
          <a:bodyPr/>
          <a:lstStyle/>
          <a:p>
            <a:fld id="{90B100B4-6419-401B-834A-FA19C83BF8D5}" type="slidenum">
              <a:rPr lang="it-IT" altLang="it-IT"/>
              <a:pPr/>
              <a:t>44</a:t>
            </a:fld>
            <a:endParaRPr lang="it-IT" altLang="it-IT"/>
          </a:p>
        </p:txBody>
      </p:sp>
      <p:sp>
        <p:nvSpPr>
          <p:cNvPr id="186370" name="Rectangle 2">
            <a:extLst>
              <a:ext uri="{FF2B5EF4-FFF2-40B4-BE49-F238E27FC236}">
                <a16:creationId xmlns:a16="http://schemas.microsoft.com/office/drawing/2014/main" id="{4363F256-0C67-4FF0-A38F-2E7F6AD2568E}"/>
              </a:ext>
            </a:extLst>
          </p:cNvPr>
          <p:cNvSpPr>
            <a:spLocks noGrp="1" noRot="1" noChangeAspect="1" noChangeArrowheads="1" noTextEdit="1"/>
          </p:cNvSpPr>
          <p:nvPr>
            <p:ph type="sldImg"/>
          </p:nvPr>
        </p:nvSpPr>
        <p:spPr>
          <a:ln/>
        </p:spPr>
      </p:sp>
      <p:sp>
        <p:nvSpPr>
          <p:cNvPr id="186371" name="Rectangle 3">
            <a:extLst>
              <a:ext uri="{FF2B5EF4-FFF2-40B4-BE49-F238E27FC236}">
                <a16:creationId xmlns:a16="http://schemas.microsoft.com/office/drawing/2014/main" id="{440B8760-D804-4B21-990B-8C732B152DC2}"/>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8A68E8-01E2-4D7E-88E7-A845893A2C4C}"/>
              </a:ext>
            </a:extLst>
          </p:cNvPr>
          <p:cNvSpPr>
            <a:spLocks noGrp="1" noChangeArrowheads="1"/>
          </p:cNvSpPr>
          <p:nvPr>
            <p:ph type="sldNum" sz="quarter" idx="5"/>
          </p:nvPr>
        </p:nvSpPr>
        <p:spPr>
          <a:ln/>
        </p:spPr>
        <p:txBody>
          <a:bodyPr/>
          <a:lstStyle/>
          <a:p>
            <a:fld id="{73ABBAD0-6C0E-4333-BB0B-1DF95E95F344}" type="slidenum">
              <a:rPr lang="it-IT" altLang="it-IT"/>
              <a:pPr/>
              <a:t>45</a:t>
            </a:fld>
            <a:endParaRPr lang="it-IT" altLang="it-IT"/>
          </a:p>
        </p:txBody>
      </p:sp>
      <p:sp>
        <p:nvSpPr>
          <p:cNvPr id="188418" name="Rectangle 2">
            <a:extLst>
              <a:ext uri="{FF2B5EF4-FFF2-40B4-BE49-F238E27FC236}">
                <a16:creationId xmlns:a16="http://schemas.microsoft.com/office/drawing/2014/main" id="{7A455781-F7C9-43ED-9849-1C21694B1F59}"/>
              </a:ext>
            </a:extLst>
          </p:cNvPr>
          <p:cNvSpPr>
            <a:spLocks noGrp="1" noRot="1" noChangeAspect="1" noChangeArrowheads="1" noTextEdit="1"/>
          </p:cNvSpPr>
          <p:nvPr>
            <p:ph type="sldImg"/>
          </p:nvPr>
        </p:nvSpPr>
        <p:spPr>
          <a:ln/>
        </p:spPr>
      </p:sp>
      <p:sp>
        <p:nvSpPr>
          <p:cNvPr id="188419" name="Rectangle 3">
            <a:extLst>
              <a:ext uri="{FF2B5EF4-FFF2-40B4-BE49-F238E27FC236}">
                <a16:creationId xmlns:a16="http://schemas.microsoft.com/office/drawing/2014/main" id="{E7867761-7BEE-4A8F-BB0B-0351B05B0A33}"/>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3D87BA-B8AF-4B21-B640-0E36ED8AE7CE}"/>
              </a:ext>
            </a:extLst>
          </p:cNvPr>
          <p:cNvSpPr>
            <a:spLocks noGrp="1" noChangeArrowheads="1"/>
          </p:cNvSpPr>
          <p:nvPr>
            <p:ph type="sldNum" sz="quarter" idx="5"/>
          </p:nvPr>
        </p:nvSpPr>
        <p:spPr>
          <a:ln/>
        </p:spPr>
        <p:txBody>
          <a:bodyPr/>
          <a:lstStyle/>
          <a:p>
            <a:fld id="{B00A383A-2907-4894-A664-A13711462723}" type="slidenum">
              <a:rPr lang="it-IT" altLang="it-IT"/>
              <a:pPr/>
              <a:t>46</a:t>
            </a:fld>
            <a:endParaRPr lang="it-IT" altLang="it-IT"/>
          </a:p>
        </p:txBody>
      </p:sp>
      <p:sp>
        <p:nvSpPr>
          <p:cNvPr id="190466" name="Rectangle 2">
            <a:extLst>
              <a:ext uri="{FF2B5EF4-FFF2-40B4-BE49-F238E27FC236}">
                <a16:creationId xmlns:a16="http://schemas.microsoft.com/office/drawing/2014/main" id="{5F8E77EE-3495-44D7-A842-0A2CC73D5F7E}"/>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id="{7BC843CE-AC34-445A-8E92-43314E8C4D68}"/>
              </a:ext>
            </a:extLst>
          </p:cNvPr>
          <p:cNvSpPr>
            <a:spLocks noGrp="1" noChangeArrowheads="1"/>
          </p:cNvSpPr>
          <p:nvPr>
            <p:ph type="body" idx="1"/>
          </p:nvPr>
        </p:nvSpPr>
        <p:spPr/>
        <p:txBody>
          <a:bodyPr/>
          <a:lstStyle/>
          <a:p>
            <a:r>
              <a:rPr lang="it-IT" altLang="it-IT"/>
              <a:t>Santini- Ital Heart J – 2003 / Fitzpatrick 2001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F54BB6-5098-4D98-8E4C-7DB190D5BF5B}"/>
              </a:ext>
            </a:extLst>
          </p:cNvPr>
          <p:cNvSpPr>
            <a:spLocks noGrp="1" noChangeArrowheads="1"/>
          </p:cNvSpPr>
          <p:nvPr>
            <p:ph type="sldNum" sz="quarter" idx="5"/>
          </p:nvPr>
        </p:nvSpPr>
        <p:spPr>
          <a:ln/>
        </p:spPr>
        <p:txBody>
          <a:bodyPr/>
          <a:lstStyle/>
          <a:p>
            <a:fld id="{42B52F2E-C5D8-467F-A6AE-DBEED2F13C90}" type="slidenum">
              <a:rPr lang="it-IT" altLang="it-IT"/>
              <a:pPr/>
              <a:t>10</a:t>
            </a:fld>
            <a:endParaRPr lang="it-IT" altLang="it-IT"/>
          </a:p>
        </p:txBody>
      </p:sp>
      <p:sp>
        <p:nvSpPr>
          <p:cNvPr id="226306" name="Rectangle 2">
            <a:extLst>
              <a:ext uri="{FF2B5EF4-FFF2-40B4-BE49-F238E27FC236}">
                <a16:creationId xmlns:a16="http://schemas.microsoft.com/office/drawing/2014/main" id="{E9C43886-7DFE-4990-B562-792ED0C121C7}"/>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F464278D-889D-42DA-8B67-16B004DDED10}"/>
              </a:ext>
            </a:extLst>
          </p:cNvPr>
          <p:cNvSpPr>
            <a:spLocks noGrp="1" noChangeArrowheads="1"/>
          </p:cNvSpPr>
          <p:nvPr>
            <p:ph type="body" idx="1"/>
          </p:nvPr>
        </p:nvSpPr>
        <p:spPr/>
        <p:txBody>
          <a:bodyPr/>
          <a:lstStyle/>
          <a:p>
            <a:r>
              <a:rPr lang="it-IT" altLang="it-IT"/>
              <a:t>Santini – 2003</a:t>
            </a:r>
          </a:p>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09ADE0-DBCE-48AD-AF15-E4CC1E83739E}"/>
              </a:ext>
            </a:extLst>
          </p:cNvPr>
          <p:cNvSpPr>
            <a:spLocks noGrp="1" noChangeArrowheads="1"/>
          </p:cNvSpPr>
          <p:nvPr>
            <p:ph type="sldNum" sz="quarter" idx="5"/>
          </p:nvPr>
        </p:nvSpPr>
        <p:spPr>
          <a:ln/>
        </p:spPr>
        <p:txBody>
          <a:bodyPr/>
          <a:lstStyle/>
          <a:p>
            <a:fld id="{3EB1DDD0-B751-4DBC-BB27-81B55840828E}" type="slidenum">
              <a:rPr lang="it-IT" altLang="it-IT"/>
              <a:pPr/>
              <a:t>47</a:t>
            </a:fld>
            <a:endParaRPr lang="it-IT" altLang="it-IT"/>
          </a:p>
        </p:txBody>
      </p:sp>
      <p:sp>
        <p:nvSpPr>
          <p:cNvPr id="194562" name="Rectangle 2">
            <a:extLst>
              <a:ext uri="{FF2B5EF4-FFF2-40B4-BE49-F238E27FC236}">
                <a16:creationId xmlns:a16="http://schemas.microsoft.com/office/drawing/2014/main" id="{3D440A82-47AF-48AA-9196-096A7A2A5FA8}"/>
              </a:ext>
            </a:extLst>
          </p:cNvPr>
          <p:cNvSpPr>
            <a:spLocks noGrp="1" noRot="1" noChangeAspect="1" noChangeArrowheads="1" noTextEdit="1"/>
          </p:cNvSpPr>
          <p:nvPr>
            <p:ph type="sldImg"/>
          </p:nvPr>
        </p:nvSpPr>
        <p:spPr>
          <a:ln/>
        </p:spPr>
      </p:sp>
      <p:sp>
        <p:nvSpPr>
          <p:cNvPr id="194563" name="Rectangle 3">
            <a:extLst>
              <a:ext uri="{FF2B5EF4-FFF2-40B4-BE49-F238E27FC236}">
                <a16:creationId xmlns:a16="http://schemas.microsoft.com/office/drawing/2014/main" id="{FB9A7674-02D6-49DE-82C2-0D27B739F6ED}"/>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B6C4DAB-9BFC-4BD1-B05D-9BDA2D78B524}"/>
              </a:ext>
            </a:extLst>
          </p:cNvPr>
          <p:cNvSpPr>
            <a:spLocks noGrp="1" noChangeArrowheads="1"/>
          </p:cNvSpPr>
          <p:nvPr>
            <p:ph type="sldNum" sz="quarter" idx="5"/>
          </p:nvPr>
        </p:nvSpPr>
        <p:spPr>
          <a:ln/>
        </p:spPr>
        <p:txBody>
          <a:bodyPr/>
          <a:lstStyle/>
          <a:p>
            <a:fld id="{94E14136-F467-41E1-9BF6-A73F0480C281}" type="slidenum">
              <a:rPr lang="it-IT" altLang="it-IT"/>
              <a:pPr/>
              <a:t>48</a:t>
            </a:fld>
            <a:endParaRPr lang="it-IT" altLang="it-IT"/>
          </a:p>
        </p:txBody>
      </p:sp>
      <p:sp>
        <p:nvSpPr>
          <p:cNvPr id="196610" name="Rectangle 2">
            <a:extLst>
              <a:ext uri="{FF2B5EF4-FFF2-40B4-BE49-F238E27FC236}">
                <a16:creationId xmlns:a16="http://schemas.microsoft.com/office/drawing/2014/main" id="{05DE6839-460A-4F44-AE2D-342B31B57805}"/>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8B416D3F-C193-480D-9777-ED9A77ADB96E}"/>
              </a:ext>
            </a:extLst>
          </p:cNvPr>
          <p:cNvSpPr>
            <a:spLocks noGrp="1" noChangeArrowheads="1"/>
          </p:cNvSpPr>
          <p:nvPr>
            <p:ph type="body" idx="1"/>
          </p:nvPr>
        </p:nvSpPr>
        <p:spPr/>
        <p:txBody>
          <a:bodyPr/>
          <a:lstStyle/>
          <a:p>
            <a:r>
              <a:rPr lang="it-IT" altLang="it-IT"/>
              <a:t>Santini- Ital Heart J - 2003</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C3D67C-4C71-4F14-9547-2651EBD42092}"/>
              </a:ext>
            </a:extLst>
          </p:cNvPr>
          <p:cNvSpPr>
            <a:spLocks noGrp="1" noChangeArrowheads="1"/>
          </p:cNvSpPr>
          <p:nvPr>
            <p:ph type="sldNum" sz="quarter" idx="5"/>
          </p:nvPr>
        </p:nvSpPr>
        <p:spPr>
          <a:ln/>
        </p:spPr>
        <p:txBody>
          <a:bodyPr/>
          <a:lstStyle/>
          <a:p>
            <a:fld id="{CF003AD9-33B2-4DCC-A269-D0109B36B4C2}" type="slidenum">
              <a:rPr lang="it-IT" altLang="it-IT"/>
              <a:pPr/>
              <a:t>49</a:t>
            </a:fld>
            <a:endParaRPr lang="it-IT" altLang="it-IT"/>
          </a:p>
        </p:txBody>
      </p:sp>
      <p:sp>
        <p:nvSpPr>
          <p:cNvPr id="204802" name="Rectangle 2">
            <a:extLst>
              <a:ext uri="{FF2B5EF4-FFF2-40B4-BE49-F238E27FC236}">
                <a16:creationId xmlns:a16="http://schemas.microsoft.com/office/drawing/2014/main" id="{B22DE1E8-2C7C-4CC0-91F1-B152F5196B01}"/>
              </a:ext>
            </a:extLst>
          </p:cNvPr>
          <p:cNvSpPr>
            <a:spLocks noGrp="1" noRot="1" noChangeAspect="1" noChangeArrowheads="1" noTextEdit="1"/>
          </p:cNvSpPr>
          <p:nvPr>
            <p:ph type="sldImg"/>
          </p:nvPr>
        </p:nvSpPr>
        <p:spPr>
          <a:ln/>
        </p:spPr>
      </p:sp>
      <p:sp>
        <p:nvSpPr>
          <p:cNvPr id="204803" name="Rectangle 3">
            <a:extLst>
              <a:ext uri="{FF2B5EF4-FFF2-40B4-BE49-F238E27FC236}">
                <a16:creationId xmlns:a16="http://schemas.microsoft.com/office/drawing/2014/main" id="{F6E7A378-652A-47FC-BABD-63FB34788F05}"/>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CAC6F3-DF03-4B62-9359-A46DA53C0AAB}"/>
              </a:ext>
            </a:extLst>
          </p:cNvPr>
          <p:cNvSpPr>
            <a:spLocks noGrp="1" noChangeArrowheads="1"/>
          </p:cNvSpPr>
          <p:nvPr>
            <p:ph type="sldNum" sz="quarter" idx="5"/>
          </p:nvPr>
        </p:nvSpPr>
        <p:spPr>
          <a:ln/>
        </p:spPr>
        <p:txBody>
          <a:bodyPr/>
          <a:lstStyle/>
          <a:p>
            <a:fld id="{58173214-0671-4DD9-8908-AE09A3A8677C}" type="slidenum">
              <a:rPr lang="it-IT" altLang="it-IT"/>
              <a:pPr/>
              <a:t>51</a:t>
            </a:fld>
            <a:endParaRPr lang="it-IT" altLang="it-IT"/>
          </a:p>
        </p:txBody>
      </p:sp>
      <p:sp>
        <p:nvSpPr>
          <p:cNvPr id="251906" name="Rectangle 2">
            <a:extLst>
              <a:ext uri="{FF2B5EF4-FFF2-40B4-BE49-F238E27FC236}">
                <a16:creationId xmlns:a16="http://schemas.microsoft.com/office/drawing/2014/main" id="{62D3299E-6EA3-4EF3-A3BC-96F3F8FA43A0}"/>
              </a:ext>
            </a:extLst>
          </p:cNvPr>
          <p:cNvSpPr>
            <a:spLocks noGrp="1" noRot="1" noChangeAspect="1" noChangeArrowheads="1" noTextEdit="1"/>
          </p:cNvSpPr>
          <p:nvPr>
            <p:ph type="sldImg"/>
          </p:nvPr>
        </p:nvSpPr>
        <p:spPr>
          <a:ln/>
        </p:spPr>
      </p:sp>
      <p:sp>
        <p:nvSpPr>
          <p:cNvPr id="251907" name="Rectangle 3">
            <a:extLst>
              <a:ext uri="{FF2B5EF4-FFF2-40B4-BE49-F238E27FC236}">
                <a16:creationId xmlns:a16="http://schemas.microsoft.com/office/drawing/2014/main" id="{DC6F2E86-F49E-4E5A-AA73-D462BA326D41}"/>
              </a:ext>
            </a:extLst>
          </p:cNvPr>
          <p:cNvSpPr>
            <a:spLocks noGrp="1" noChangeArrowheads="1"/>
          </p:cNvSpPr>
          <p:nvPr>
            <p:ph type="body" idx="1"/>
          </p:nvPr>
        </p:nvSpPr>
        <p:spPr/>
        <p:txBody>
          <a:bodyPr/>
          <a:lstStyle/>
          <a:p>
            <a:r>
              <a:rPr lang="it-IT" altLang="it-IT"/>
              <a:t>JR- Morady</a:t>
            </a:r>
          </a:p>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A88C30-AB2F-40B8-AFF1-A8FE16A34C7C}"/>
              </a:ext>
            </a:extLst>
          </p:cNvPr>
          <p:cNvSpPr>
            <a:spLocks noGrp="1" noChangeArrowheads="1"/>
          </p:cNvSpPr>
          <p:nvPr>
            <p:ph type="sldNum" sz="quarter" idx="5"/>
          </p:nvPr>
        </p:nvSpPr>
        <p:spPr>
          <a:ln/>
        </p:spPr>
        <p:txBody>
          <a:bodyPr/>
          <a:lstStyle/>
          <a:p>
            <a:fld id="{2017F67B-EE29-4D46-8D5A-771B251EA66F}" type="slidenum">
              <a:rPr lang="it-IT" altLang="it-IT"/>
              <a:pPr/>
              <a:t>52</a:t>
            </a:fld>
            <a:endParaRPr lang="it-IT" altLang="it-IT"/>
          </a:p>
        </p:txBody>
      </p:sp>
      <p:sp>
        <p:nvSpPr>
          <p:cNvPr id="253954" name="Rectangle 2">
            <a:extLst>
              <a:ext uri="{FF2B5EF4-FFF2-40B4-BE49-F238E27FC236}">
                <a16:creationId xmlns:a16="http://schemas.microsoft.com/office/drawing/2014/main" id="{95C6F220-EEDD-4955-BB67-E181F75970C5}"/>
              </a:ext>
            </a:extLst>
          </p:cNvPr>
          <p:cNvSpPr>
            <a:spLocks noGrp="1" noRot="1" noChangeAspect="1" noChangeArrowheads="1" noTextEdit="1"/>
          </p:cNvSpPr>
          <p:nvPr>
            <p:ph type="sldImg"/>
          </p:nvPr>
        </p:nvSpPr>
        <p:spPr>
          <a:ln/>
        </p:spPr>
      </p:sp>
      <p:sp>
        <p:nvSpPr>
          <p:cNvPr id="253955" name="Rectangle 3">
            <a:extLst>
              <a:ext uri="{FF2B5EF4-FFF2-40B4-BE49-F238E27FC236}">
                <a16:creationId xmlns:a16="http://schemas.microsoft.com/office/drawing/2014/main" id="{7237EE02-958E-4FCF-8855-34A1F3063DCB}"/>
              </a:ext>
            </a:extLst>
          </p:cNvPr>
          <p:cNvSpPr>
            <a:spLocks noGrp="1" noChangeArrowheads="1"/>
          </p:cNvSpPr>
          <p:nvPr>
            <p:ph type="body" idx="1"/>
          </p:nvPr>
        </p:nvSpPr>
        <p:spPr/>
        <p:txBody>
          <a:bodyPr/>
          <a:lstStyle/>
          <a:p>
            <a:r>
              <a:rPr lang="it-IT" altLang="it-IT"/>
              <a:t>JR- Morady</a:t>
            </a:r>
          </a:p>
          <a:p>
            <a:r>
              <a:rPr lang="it-IT" altLang="it-IT"/>
              <a:t>HARBINGER = messaggero</a:t>
            </a:r>
          </a:p>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B744E3-FEB5-4DE5-932E-6E2768634404}"/>
              </a:ext>
            </a:extLst>
          </p:cNvPr>
          <p:cNvSpPr>
            <a:spLocks noGrp="1" noChangeArrowheads="1"/>
          </p:cNvSpPr>
          <p:nvPr>
            <p:ph type="sldNum" sz="quarter" idx="5"/>
          </p:nvPr>
        </p:nvSpPr>
        <p:spPr>
          <a:ln/>
        </p:spPr>
        <p:txBody>
          <a:bodyPr/>
          <a:lstStyle/>
          <a:p>
            <a:fld id="{861EB72B-7026-4360-9885-F68556EE08E8}" type="slidenum">
              <a:rPr lang="it-IT" altLang="it-IT"/>
              <a:pPr/>
              <a:t>53</a:t>
            </a:fld>
            <a:endParaRPr lang="it-IT" altLang="it-IT"/>
          </a:p>
        </p:txBody>
      </p:sp>
      <p:sp>
        <p:nvSpPr>
          <p:cNvPr id="256002" name="Rectangle 2">
            <a:extLst>
              <a:ext uri="{FF2B5EF4-FFF2-40B4-BE49-F238E27FC236}">
                <a16:creationId xmlns:a16="http://schemas.microsoft.com/office/drawing/2014/main" id="{9226E969-6351-49CE-94C4-580DD4A05E6E}"/>
              </a:ext>
            </a:extLst>
          </p:cNvPr>
          <p:cNvSpPr>
            <a:spLocks noGrp="1" noRot="1" noChangeAspect="1" noChangeArrowheads="1" noTextEdit="1"/>
          </p:cNvSpPr>
          <p:nvPr>
            <p:ph type="sldImg"/>
          </p:nvPr>
        </p:nvSpPr>
        <p:spPr>
          <a:ln/>
        </p:spPr>
      </p:sp>
      <p:sp>
        <p:nvSpPr>
          <p:cNvPr id="256003" name="Rectangle 3">
            <a:extLst>
              <a:ext uri="{FF2B5EF4-FFF2-40B4-BE49-F238E27FC236}">
                <a16:creationId xmlns:a16="http://schemas.microsoft.com/office/drawing/2014/main" id="{B116BFAE-C22C-4360-857D-4B1D39BCAFC5}"/>
              </a:ext>
            </a:extLst>
          </p:cNvPr>
          <p:cNvSpPr>
            <a:spLocks noGrp="1" noChangeArrowheads="1"/>
          </p:cNvSpPr>
          <p:nvPr>
            <p:ph type="body" idx="1"/>
          </p:nvPr>
        </p:nvSpPr>
        <p:spPr/>
        <p:txBody>
          <a:bodyPr/>
          <a:lstStyle/>
          <a:p>
            <a:r>
              <a:rPr lang="it-IT" altLang="it-IT"/>
              <a:t>JR- Morady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1B1F22-4147-414F-A756-C0CD239D61B9}"/>
              </a:ext>
            </a:extLst>
          </p:cNvPr>
          <p:cNvSpPr>
            <a:spLocks noGrp="1" noChangeArrowheads="1"/>
          </p:cNvSpPr>
          <p:nvPr>
            <p:ph type="sldNum" sz="quarter" idx="5"/>
          </p:nvPr>
        </p:nvSpPr>
        <p:spPr>
          <a:ln/>
        </p:spPr>
        <p:txBody>
          <a:bodyPr/>
          <a:lstStyle/>
          <a:p>
            <a:fld id="{9020E682-DEF6-47DE-85B5-469FC69E5466}" type="slidenum">
              <a:rPr lang="it-IT" altLang="it-IT"/>
              <a:pPr/>
              <a:t>54</a:t>
            </a:fld>
            <a:endParaRPr lang="it-IT" altLang="it-IT"/>
          </a:p>
        </p:txBody>
      </p:sp>
      <p:sp>
        <p:nvSpPr>
          <p:cNvPr id="258050" name="Rectangle 2">
            <a:extLst>
              <a:ext uri="{FF2B5EF4-FFF2-40B4-BE49-F238E27FC236}">
                <a16:creationId xmlns:a16="http://schemas.microsoft.com/office/drawing/2014/main" id="{A5D721F2-C43A-484E-A267-F1833C26501C}"/>
              </a:ext>
            </a:extLst>
          </p:cNvPr>
          <p:cNvSpPr>
            <a:spLocks noGrp="1" noRot="1" noChangeAspect="1" noChangeArrowheads="1" noTextEdit="1"/>
          </p:cNvSpPr>
          <p:nvPr>
            <p:ph type="sldImg"/>
          </p:nvPr>
        </p:nvSpPr>
        <p:spPr>
          <a:ln/>
        </p:spPr>
      </p:sp>
      <p:sp>
        <p:nvSpPr>
          <p:cNvPr id="258051" name="Rectangle 3">
            <a:extLst>
              <a:ext uri="{FF2B5EF4-FFF2-40B4-BE49-F238E27FC236}">
                <a16:creationId xmlns:a16="http://schemas.microsoft.com/office/drawing/2014/main" id="{9FCA5661-A7C6-4CE3-B42F-C1FBBC0B0D9D}"/>
              </a:ext>
            </a:extLst>
          </p:cNvPr>
          <p:cNvSpPr>
            <a:spLocks noGrp="1" noChangeArrowheads="1"/>
          </p:cNvSpPr>
          <p:nvPr>
            <p:ph type="body" idx="1"/>
          </p:nvPr>
        </p:nvSpPr>
        <p:spPr/>
        <p:txBody>
          <a:bodyPr/>
          <a:lstStyle/>
          <a:p>
            <a:r>
              <a:rPr lang="it-IT" altLang="it-IT"/>
              <a:t>JR- Morady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48399F-F060-4AD0-BE86-A6860F46E650}"/>
              </a:ext>
            </a:extLst>
          </p:cNvPr>
          <p:cNvSpPr>
            <a:spLocks noGrp="1" noChangeArrowheads="1"/>
          </p:cNvSpPr>
          <p:nvPr>
            <p:ph type="sldNum" sz="quarter" idx="5"/>
          </p:nvPr>
        </p:nvSpPr>
        <p:spPr>
          <a:ln/>
        </p:spPr>
        <p:txBody>
          <a:bodyPr/>
          <a:lstStyle/>
          <a:p>
            <a:fld id="{65A16BFC-B071-4205-9CF1-39982B07AA3C}" type="slidenum">
              <a:rPr lang="it-IT" altLang="it-IT"/>
              <a:pPr/>
              <a:t>55</a:t>
            </a:fld>
            <a:endParaRPr lang="it-IT" altLang="it-IT"/>
          </a:p>
        </p:txBody>
      </p:sp>
      <p:sp>
        <p:nvSpPr>
          <p:cNvPr id="260098" name="Rectangle 2">
            <a:extLst>
              <a:ext uri="{FF2B5EF4-FFF2-40B4-BE49-F238E27FC236}">
                <a16:creationId xmlns:a16="http://schemas.microsoft.com/office/drawing/2014/main" id="{9C63DC0F-7C11-49DC-9FB6-5BCB7DF58167}"/>
              </a:ext>
            </a:extLst>
          </p:cNvPr>
          <p:cNvSpPr>
            <a:spLocks noGrp="1" noRot="1" noChangeAspect="1" noChangeArrowheads="1" noTextEdit="1"/>
          </p:cNvSpPr>
          <p:nvPr>
            <p:ph type="sldImg"/>
          </p:nvPr>
        </p:nvSpPr>
        <p:spPr>
          <a:ln/>
        </p:spPr>
      </p:sp>
      <p:sp>
        <p:nvSpPr>
          <p:cNvPr id="260099" name="Rectangle 3">
            <a:extLst>
              <a:ext uri="{FF2B5EF4-FFF2-40B4-BE49-F238E27FC236}">
                <a16:creationId xmlns:a16="http://schemas.microsoft.com/office/drawing/2014/main" id="{6986D7CC-EE89-4F7C-B45F-3D0E5EEF8D6F}"/>
              </a:ext>
            </a:extLst>
          </p:cNvPr>
          <p:cNvSpPr>
            <a:spLocks noGrp="1" noChangeArrowheads="1"/>
          </p:cNvSpPr>
          <p:nvPr>
            <p:ph type="body" idx="1"/>
          </p:nvPr>
        </p:nvSpPr>
        <p:spPr/>
        <p:txBody>
          <a:bodyPr/>
          <a:lstStyle/>
          <a:p>
            <a:r>
              <a:rPr lang="it-IT" altLang="it-IT"/>
              <a:t>JR- Morady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A55A4C-F7F8-4F10-9359-9C49CACF2274}"/>
              </a:ext>
            </a:extLst>
          </p:cNvPr>
          <p:cNvSpPr>
            <a:spLocks noGrp="1" noChangeArrowheads="1"/>
          </p:cNvSpPr>
          <p:nvPr>
            <p:ph type="sldNum" sz="quarter" idx="5"/>
          </p:nvPr>
        </p:nvSpPr>
        <p:spPr>
          <a:ln/>
        </p:spPr>
        <p:txBody>
          <a:bodyPr/>
          <a:lstStyle/>
          <a:p>
            <a:fld id="{2ADB8827-95A3-4CD3-B303-A856688694EB}" type="slidenum">
              <a:rPr lang="it-IT" altLang="it-IT"/>
              <a:pPr/>
              <a:t>56</a:t>
            </a:fld>
            <a:endParaRPr lang="it-IT" altLang="it-IT"/>
          </a:p>
        </p:txBody>
      </p:sp>
      <p:sp>
        <p:nvSpPr>
          <p:cNvPr id="262146" name="Rectangle 2">
            <a:extLst>
              <a:ext uri="{FF2B5EF4-FFF2-40B4-BE49-F238E27FC236}">
                <a16:creationId xmlns:a16="http://schemas.microsoft.com/office/drawing/2014/main" id="{02961C77-6CA3-44A4-9C06-BFC009472E17}"/>
              </a:ext>
            </a:extLst>
          </p:cNvPr>
          <p:cNvSpPr>
            <a:spLocks noGrp="1" noRot="1" noChangeAspect="1" noChangeArrowheads="1" noTextEdit="1"/>
          </p:cNvSpPr>
          <p:nvPr>
            <p:ph type="sldImg"/>
          </p:nvPr>
        </p:nvSpPr>
        <p:spPr>
          <a:ln/>
        </p:spPr>
      </p:sp>
      <p:sp>
        <p:nvSpPr>
          <p:cNvPr id="262147" name="Rectangle 3">
            <a:extLst>
              <a:ext uri="{FF2B5EF4-FFF2-40B4-BE49-F238E27FC236}">
                <a16:creationId xmlns:a16="http://schemas.microsoft.com/office/drawing/2014/main" id="{499CB489-33D1-4CA5-A6CA-F0E5E54C8FE7}"/>
              </a:ext>
            </a:extLst>
          </p:cNvPr>
          <p:cNvSpPr>
            <a:spLocks noGrp="1" noChangeArrowheads="1"/>
          </p:cNvSpPr>
          <p:nvPr>
            <p:ph type="body" idx="1"/>
          </p:nvPr>
        </p:nvSpPr>
        <p:spPr/>
        <p:txBody>
          <a:bodyPr/>
          <a:lstStyle/>
          <a:p>
            <a:r>
              <a:rPr lang="it-IT" altLang="it-IT"/>
              <a:t>JR- Morady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D64CB1-A8DB-4DB6-A8A3-230BB5E4B9C5}"/>
              </a:ext>
            </a:extLst>
          </p:cNvPr>
          <p:cNvSpPr>
            <a:spLocks noGrp="1" noChangeArrowheads="1"/>
          </p:cNvSpPr>
          <p:nvPr>
            <p:ph type="sldNum" sz="quarter" idx="5"/>
          </p:nvPr>
        </p:nvSpPr>
        <p:spPr>
          <a:ln/>
        </p:spPr>
        <p:txBody>
          <a:bodyPr/>
          <a:lstStyle/>
          <a:p>
            <a:fld id="{F4474888-6791-473D-80EE-0F6B64F4D46B}" type="slidenum">
              <a:rPr lang="it-IT" altLang="it-IT"/>
              <a:pPr/>
              <a:t>57</a:t>
            </a:fld>
            <a:endParaRPr lang="it-IT" altLang="it-IT"/>
          </a:p>
        </p:txBody>
      </p:sp>
      <p:sp>
        <p:nvSpPr>
          <p:cNvPr id="206850" name="Rectangle 2">
            <a:extLst>
              <a:ext uri="{FF2B5EF4-FFF2-40B4-BE49-F238E27FC236}">
                <a16:creationId xmlns:a16="http://schemas.microsoft.com/office/drawing/2014/main" id="{1BFC0B5E-030A-4DFF-ABB9-5B4CB2004F3B}"/>
              </a:ext>
            </a:extLst>
          </p:cNvPr>
          <p:cNvSpPr>
            <a:spLocks noGrp="1" noRot="1" noChangeAspect="1" noChangeArrowheads="1" noTextEdit="1"/>
          </p:cNvSpPr>
          <p:nvPr>
            <p:ph type="sldImg"/>
          </p:nvPr>
        </p:nvSpPr>
        <p:spPr>
          <a:ln/>
        </p:spPr>
      </p:sp>
      <p:sp>
        <p:nvSpPr>
          <p:cNvPr id="206851" name="Rectangle 3">
            <a:extLst>
              <a:ext uri="{FF2B5EF4-FFF2-40B4-BE49-F238E27FC236}">
                <a16:creationId xmlns:a16="http://schemas.microsoft.com/office/drawing/2014/main" id="{BAE605E3-5CE0-4D53-A2BD-F24B0FD0E11F}"/>
              </a:ext>
            </a:extLst>
          </p:cNvPr>
          <p:cNvSpPr>
            <a:spLocks noGrp="1" noChangeArrowheads="1"/>
          </p:cNvSpPr>
          <p:nvPr>
            <p:ph type="body" idx="1"/>
          </p:nvPr>
        </p:nvSpPr>
        <p:spPr/>
        <p:txBody>
          <a:bodyPr/>
          <a:lstStyle/>
          <a:p>
            <a:r>
              <a:rPr lang="it-IT" altLang="it-IT"/>
              <a:t>Electrophysiologic characteristics of JR – Chen 2005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26192D-B972-4A71-B586-C6F85448B6BF}"/>
              </a:ext>
            </a:extLst>
          </p:cNvPr>
          <p:cNvSpPr>
            <a:spLocks noGrp="1" noChangeArrowheads="1"/>
          </p:cNvSpPr>
          <p:nvPr>
            <p:ph type="sldNum" sz="quarter" idx="5"/>
          </p:nvPr>
        </p:nvSpPr>
        <p:spPr>
          <a:ln/>
        </p:spPr>
        <p:txBody>
          <a:bodyPr/>
          <a:lstStyle/>
          <a:p>
            <a:fld id="{FBD6DFD5-FA9A-495B-9E53-2B3BFAA7A00B}" type="slidenum">
              <a:rPr lang="it-IT" altLang="it-IT"/>
              <a:pPr/>
              <a:t>11</a:t>
            </a:fld>
            <a:endParaRPr lang="it-IT" altLang="it-IT"/>
          </a:p>
        </p:txBody>
      </p:sp>
      <p:sp>
        <p:nvSpPr>
          <p:cNvPr id="200706" name="Rectangle 2">
            <a:extLst>
              <a:ext uri="{FF2B5EF4-FFF2-40B4-BE49-F238E27FC236}">
                <a16:creationId xmlns:a16="http://schemas.microsoft.com/office/drawing/2014/main" id="{13B030E6-7667-4DAF-AB78-7D6E76FB8E3C}"/>
              </a:ext>
            </a:extLst>
          </p:cNvPr>
          <p:cNvSpPr>
            <a:spLocks noGrp="1" noRot="1" noChangeAspect="1" noChangeArrowheads="1" noTextEdit="1"/>
          </p:cNvSpPr>
          <p:nvPr>
            <p:ph type="sldImg"/>
          </p:nvPr>
        </p:nvSpPr>
        <p:spPr>
          <a:ln/>
        </p:spPr>
      </p:sp>
      <p:sp>
        <p:nvSpPr>
          <p:cNvPr id="200707" name="Rectangle 3">
            <a:extLst>
              <a:ext uri="{FF2B5EF4-FFF2-40B4-BE49-F238E27FC236}">
                <a16:creationId xmlns:a16="http://schemas.microsoft.com/office/drawing/2014/main" id="{1D9CAC4E-71B3-48BA-B2BF-60458DDCE41D}"/>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3AC708-A957-49BB-9488-2D1909AE2EA2}"/>
              </a:ext>
            </a:extLst>
          </p:cNvPr>
          <p:cNvSpPr>
            <a:spLocks noGrp="1" noChangeArrowheads="1"/>
          </p:cNvSpPr>
          <p:nvPr>
            <p:ph type="sldNum" sz="quarter" idx="5"/>
          </p:nvPr>
        </p:nvSpPr>
        <p:spPr>
          <a:ln/>
        </p:spPr>
        <p:txBody>
          <a:bodyPr/>
          <a:lstStyle/>
          <a:p>
            <a:fld id="{A14763A9-79C9-4D25-BB2C-B63BD547AF48}" type="slidenum">
              <a:rPr lang="it-IT" altLang="it-IT"/>
              <a:pPr/>
              <a:t>58</a:t>
            </a:fld>
            <a:endParaRPr lang="it-IT" altLang="it-IT"/>
          </a:p>
        </p:txBody>
      </p:sp>
      <p:sp>
        <p:nvSpPr>
          <p:cNvPr id="208898" name="Rectangle 2">
            <a:extLst>
              <a:ext uri="{FF2B5EF4-FFF2-40B4-BE49-F238E27FC236}">
                <a16:creationId xmlns:a16="http://schemas.microsoft.com/office/drawing/2014/main" id="{ECFE7B4C-3817-414B-81F0-6C75C21AFBEF}"/>
              </a:ext>
            </a:extLst>
          </p:cNvPr>
          <p:cNvSpPr>
            <a:spLocks noGrp="1" noRot="1" noChangeAspect="1" noChangeArrowheads="1" noTextEdit="1"/>
          </p:cNvSpPr>
          <p:nvPr>
            <p:ph type="sldImg"/>
          </p:nvPr>
        </p:nvSpPr>
        <p:spPr>
          <a:ln/>
        </p:spPr>
      </p:sp>
      <p:sp>
        <p:nvSpPr>
          <p:cNvPr id="208899" name="Rectangle 3">
            <a:extLst>
              <a:ext uri="{FF2B5EF4-FFF2-40B4-BE49-F238E27FC236}">
                <a16:creationId xmlns:a16="http://schemas.microsoft.com/office/drawing/2014/main" id="{1F17E6F8-0BBF-4495-8DE1-5942665E1B3D}"/>
              </a:ext>
            </a:extLst>
          </p:cNvPr>
          <p:cNvSpPr>
            <a:spLocks noGrp="1" noChangeArrowheads="1"/>
          </p:cNvSpPr>
          <p:nvPr>
            <p:ph type="body" idx="1"/>
          </p:nvPr>
        </p:nvSpPr>
        <p:spPr/>
        <p:txBody>
          <a:bodyPr/>
          <a:lstStyle/>
          <a:p>
            <a:r>
              <a:rPr lang="it-IT" altLang="it-IT"/>
              <a:t>Electrophysiologic characteristics of JR – Chen 2005</a:t>
            </a:r>
          </a:p>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41C670-B57F-413D-957C-B0F22F887C8E}"/>
              </a:ext>
            </a:extLst>
          </p:cNvPr>
          <p:cNvSpPr>
            <a:spLocks noGrp="1" noChangeArrowheads="1"/>
          </p:cNvSpPr>
          <p:nvPr>
            <p:ph type="sldNum" sz="quarter" idx="5"/>
          </p:nvPr>
        </p:nvSpPr>
        <p:spPr>
          <a:ln/>
        </p:spPr>
        <p:txBody>
          <a:bodyPr/>
          <a:lstStyle/>
          <a:p>
            <a:fld id="{1600B5BD-EFB6-4813-BDBE-C2CD77197D90}" type="slidenum">
              <a:rPr lang="it-IT" altLang="it-IT"/>
              <a:pPr/>
              <a:t>59</a:t>
            </a:fld>
            <a:endParaRPr lang="it-IT" altLang="it-IT"/>
          </a:p>
        </p:txBody>
      </p:sp>
      <p:sp>
        <p:nvSpPr>
          <p:cNvPr id="210946" name="Rectangle 2">
            <a:extLst>
              <a:ext uri="{FF2B5EF4-FFF2-40B4-BE49-F238E27FC236}">
                <a16:creationId xmlns:a16="http://schemas.microsoft.com/office/drawing/2014/main" id="{03FA2480-F05E-469B-AD26-7532B66A178C}"/>
              </a:ext>
            </a:extLst>
          </p:cNvPr>
          <p:cNvSpPr>
            <a:spLocks noGrp="1" noRot="1" noChangeAspect="1" noChangeArrowheads="1" noTextEdit="1"/>
          </p:cNvSpPr>
          <p:nvPr>
            <p:ph type="sldImg"/>
          </p:nvPr>
        </p:nvSpPr>
        <p:spPr>
          <a:ln/>
        </p:spPr>
      </p:sp>
      <p:sp>
        <p:nvSpPr>
          <p:cNvPr id="210947" name="Rectangle 3">
            <a:extLst>
              <a:ext uri="{FF2B5EF4-FFF2-40B4-BE49-F238E27FC236}">
                <a16:creationId xmlns:a16="http://schemas.microsoft.com/office/drawing/2014/main" id="{DB323494-5F74-4C3C-AB68-C147C13A8BC5}"/>
              </a:ext>
            </a:extLst>
          </p:cNvPr>
          <p:cNvSpPr>
            <a:spLocks noGrp="1" noChangeArrowheads="1"/>
          </p:cNvSpPr>
          <p:nvPr>
            <p:ph type="body" idx="1"/>
          </p:nvPr>
        </p:nvSpPr>
        <p:spPr/>
        <p:txBody>
          <a:bodyPr/>
          <a:lstStyle/>
          <a:p>
            <a:r>
              <a:rPr lang="it-IT" altLang="it-IT"/>
              <a:t>Electrophysiologic characteristics of JR – Chen 2005</a:t>
            </a:r>
          </a:p>
          <a:p>
            <a:endParaRPr lang="it-IT" alt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1EB0CF-AEF1-467A-9596-D0555253B552}"/>
              </a:ext>
            </a:extLst>
          </p:cNvPr>
          <p:cNvSpPr>
            <a:spLocks noGrp="1" noChangeArrowheads="1"/>
          </p:cNvSpPr>
          <p:nvPr>
            <p:ph type="sldNum" sz="quarter" idx="5"/>
          </p:nvPr>
        </p:nvSpPr>
        <p:spPr>
          <a:ln/>
        </p:spPr>
        <p:txBody>
          <a:bodyPr/>
          <a:lstStyle/>
          <a:p>
            <a:fld id="{1BBEC316-426C-45B9-A483-1C979F519CE6}" type="slidenum">
              <a:rPr lang="it-IT" altLang="it-IT"/>
              <a:pPr/>
              <a:t>60</a:t>
            </a:fld>
            <a:endParaRPr lang="it-IT" altLang="it-IT"/>
          </a:p>
        </p:txBody>
      </p:sp>
      <p:sp>
        <p:nvSpPr>
          <p:cNvPr id="212994" name="Rectangle 2">
            <a:extLst>
              <a:ext uri="{FF2B5EF4-FFF2-40B4-BE49-F238E27FC236}">
                <a16:creationId xmlns:a16="http://schemas.microsoft.com/office/drawing/2014/main" id="{0569FEE7-0A3A-4C78-BA70-44E4288DF261}"/>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2FCB590A-1CCF-4976-B6E4-AAC08891D751}"/>
              </a:ext>
            </a:extLst>
          </p:cNvPr>
          <p:cNvSpPr>
            <a:spLocks noGrp="1" noChangeArrowheads="1"/>
          </p:cNvSpPr>
          <p:nvPr>
            <p:ph type="body" idx="1"/>
          </p:nvPr>
        </p:nvSpPr>
        <p:spPr/>
        <p:txBody>
          <a:bodyPr/>
          <a:lstStyle/>
          <a:p>
            <a:r>
              <a:rPr lang="it-IT" altLang="it-IT"/>
              <a:t>Origin of JR – Josephson – 1997 </a:t>
            </a:r>
          </a:p>
          <a:p>
            <a:r>
              <a:rPr lang="it-IT" altLang="it-IT"/>
              <a:t>UNCOUPLING = disinnestare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7FC7BA-28B6-4011-B747-F5270272E1EF}"/>
              </a:ext>
            </a:extLst>
          </p:cNvPr>
          <p:cNvSpPr>
            <a:spLocks noGrp="1" noChangeArrowheads="1"/>
          </p:cNvSpPr>
          <p:nvPr>
            <p:ph type="sldNum" sz="quarter" idx="5"/>
          </p:nvPr>
        </p:nvSpPr>
        <p:spPr>
          <a:ln/>
        </p:spPr>
        <p:txBody>
          <a:bodyPr/>
          <a:lstStyle/>
          <a:p>
            <a:fld id="{825A2CDF-D2FF-4F85-BFD9-BDDAFFD71622}" type="slidenum">
              <a:rPr lang="it-IT" altLang="it-IT"/>
              <a:pPr/>
              <a:t>61</a:t>
            </a:fld>
            <a:endParaRPr lang="it-IT" altLang="it-IT"/>
          </a:p>
        </p:txBody>
      </p:sp>
      <p:sp>
        <p:nvSpPr>
          <p:cNvPr id="217090" name="Rectangle 2">
            <a:extLst>
              <a:ext uri="{FF2B5EF4-FFF2-40B4-BE49-F238E27FC236}">
                <a16:creationId xmlns:a16="http://schemas.microsoft.com/office/drawing/2014/main" id="{AE910B9A-52C0-4CD3-B817-5C73C28411F5}"/>
              </a:ext>
            </a:extLst>
          </p:cNvPr>
          <p:cNvSpPr>
            <a:spLocks noGrp="1" noRot="1" noChangeAspect="1" noChangeArrowheads="1" noTextEdit="1"/>
          </p:cNvSpPr>
          <p:nvPr>
            <p:ph type="sldImg"/>
          </p:nvPr>
        </p:nvSpPr>
        <p:spPr>
          <a:ln/>
        </p:spPr>
      </p:sp>
      <p:sp>
        <p:nvSpPr>
          <p:cNvPr id="217091" name="Rectangle 3">
            <a:extLst>
              <a:ext uri="{FF2B5EF4-FFF2-40B4-BE49-F238E27FC236}">
                <a16:creationId xmlns:a16="http://schemas.microsoft.com/office/drawing/2014/main" id="{BDA82F33-0058-4E47-BA73-EADD25ECA967}"/>
              </a:ext>
            </a:extLst>
          </p:cNvPr>
          <p:cNvSpPr>
            <a:spLocks noGrp="1" noChangeArrowheads="1"/>
          </p:cNvSpPr>
          <p:nvPr>
            <p:ph type="body" idx="1"/>
          </p:nvPr>
        </p:nvSpPr>
        <p:spPr/>
        <p:txBody>
          <a:bodyPr/>
          <a:lstStyle/>
          <a:p>
            <a:endParaRPr lang="it-IT" alt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57B8EC-88A5-4BF7-98AA-31F55CF2E028}"/>
              </a:ext>
            </a:extLst>
          </p:cNvPr>
          <p:cNvSpPr>
            <a:spLocks noGrp="1" noChangeArrowheads="1"/>
          </p:cNvSpPr>
          <p:nvPr>
            <p:ph type="sldNum" sz="quarter" idx="5"/>
          </p:nvPr>
        </p:nvSpPr>
        <p:spPr>
          <a:ln/>
        </p:spPr>
        <p:txBody>
          <a:bodyPr/>
          <a:lstStyle/>
          <a:p>
            <a:fld id="{837A2712-B548-45D5-872E-CAB388AD4692}" type="slidenum">
              <a:rPr lang="it-IT" altLang="it-IT"/>
              <a:pPr/>
              <a:t>62</a:t>
            </a:fld>
            <a:endParaRPr lang="it-IT" altLang="it-IT"/>
          </a:p>
        </p:txBody>
      </p:sp>
      <p:sp>
        <p:nvSpPr>
          <p:cNvPr id="219138" name="Rectangle 2">
            <a:extLst>
              <a:ext uri="{FF2B5EF4-FFF2-40B4-BE49-F238E27FC236}">
                <a16:creationId xmlns:a16="http://schemas.microsoft.com/office/drawing/2014/main" id="{83BE9A57-B5EE-4801-B220-FECA78E9F390}"/>
              </a:ext>
            </a:extLst>
          </p:cNvPr>
          <p:cNvSpPr>
            <a:spLocks noGrp="1" noRot="1" noChangeAspect="1" noChangeArrowheads="1" noTextEdit="1"/>
          </p:cNvSpPr>
          <p:nvPr>
            <p:ph type="sldImg"/>
          </p:nvPr>
        </p:nvSpPr>
        <p:spPr>
          <a:ln/>
        </p:spPr>
      </p:sp>
      <p:sp>
        <p:nvSpPr>
          <p:cNvPr id="219139" name="Rectangle 3">
            <a:extLst>
              <a:ext uri="{FF2B5EF4-FFF2-40B4-BE49-F238E27FC236}">
                <a16:creationId xmlns:a16="http://schemas.microsoft.com/office/drawing/2014/main" id="{D4FD812E-101F-4A9B-BCB8-B0A02732EC13}"/>
              </a:ext>
            </a:extLst>
          </p:cNvPr>
          <p:cNvSpPr>
            <a:spLocks noGrp="1" noChangeArrowheads="1"/>
          </p:cNvSpPr>
          <p:nvPr>
            <p:ph type="body" idx="1"/>
          </p:nvPr>
        </p:nvSpPr>
        <p:spPr/>
        <p:txBody>
          <a:bodyPr/>
          <a:lstStyle/>
          <a:p>
            <a:r>
              <a:rPr lang="it-IT" altLang="it-IT"/>
              <a:t>Uncommon AVNRT – Ooie - 2003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EF6A9F-2D33-452E-B013-5BA5BF95C53C}"/>
              </a:ext>
            </a:extLst>
          </p:cNvPr>
          <p:cNvSpPr>
            <a:spLocks noGrp="1" noChangeArrowheads="1"/>
          </p:cNvSpPr>
          <p:nvPr>
            <p:ph type="sldNum" sz="quarter" idx="5"/>
          </p:nvPr>
        </p:nvSpPr>
        <p:spPr>
          <a:ln/>
        </p:spPr>
        <p:txBody>
          <a:bodyPr/>
          <a:lstStyle/>
          <a:p>
            <a:fld id="{B04A7F53-1E80-4F78-8EEF-24A50D55F5E1}" type="slidenum">
              <a:rPr lang="it-IT" altLang="it-IT"/>
              <a:pPr/>
              <a:t>63</a:t>
            </a:fld>
            <a:endParaRPr lang="it-IT" altLang="it-IT"/>
          </a:p>
        </p:txBody>
      </p:sp>
      <p:sp>
        <p:nvSpPr>
          <p:cNvPr id="221186" name="Rectangle 2">
            <a:extLst>
              <a:ext uri="{FF2B5EF4-FFF2-40B4-BE49-F238E27FC236}">
                <a16:creationId xmlns:a16="http://schemas.microsoft.com/office/drawing/2014/main" id="{10E86499-99F0-4A34-A71E-0E7CF0D1D5DD}"/>
              </a:ext>
            </a:extLst>
          </p:cNvPr>
          <p:cNvSpPr>
            <a:spLocks noGrp="1" noRot="1" noChangeAspect="1" noChangeArrowheads="1" noTextEdit="1"/>
          </p:cNvSpPr>
          <p:nvPr>
            <p:ph type="sldImg"/>
          </p:nvPr>
        </p:nvSpPr>
        <p:spPr>
          <a:ln/>
        </p:spPr>
      </p:sp>
      <p:sp>
        <p:nvSpPr>
          <p:cNvPr id="221187" name="Rectangle 3">
            <a:extLst>
              <a:ext uri="{FF2B5EF4-FFF2-40B4-BE49-F238E27FC236}">
                <a16:creationId xmlns:a16="http://schemas.microsoft.com/office/drawing/2014/main" id="{88D5F8EB-9471-47E7-969D-77CC33E16EDE}"/>
              </a:ext>
            </a:extLst>
          </p:cNvPr>
          <p:cNvSpPr>
            <a:spLocks noGrp="1" noChangeArrowheads="1"/>
          </p:cNvSpPr>
          <p:nvPr>
            <p:ph type="body" idx="1"/>
          </p:nvPr>
        </p:nvSpPr>
        <p:spPr/>
        <p:txBody>
          <a:bodyPr/>
          <a:lstStyle/>
          <a:p>
            <a:r>
              <a:rPr lang="it-IT" altLang="it-IT"/>
              <a:t>Uncommon AVNRT – Ooie - 2003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B26F12-C82A-4625-AADF-BD75B9A2FD3E}"/>
              </a:ext>
            </a:extLst>
          </p:cNvPr>
          <p:cNvSpPr>
            <a:spLocks noGrp="1" noChangeArrowheads="1"/>
          </p:cNvSpPr>
          <p:nvPr>
            <p:ph type="sldNum" sz="quarter" idx="5"/>
          </p:nvPr>
        </p:nvSpPr>
        <p:spPr>
          <a:ln/>
        </p:spPr>
        <p:txBody>
          <a:bodyPr/>
          <a:lstStyle/>
          <a:p>
            <a:fld id="{D196524E-54D8-4813-8DAE-DF36AD85BFD5}" type="slidenum">
              <a:rPr lang="it-IT" altLang="it-IT"/>
              <a:pPr/>
              <a:t>64</a:t>
            </a:fld>
            <a:endParaRPr lang="it-IT" altLang="it-IT"/>
          </a:p>
        </p:txBody>
      </p:sp>
      <p:sp>
        <p:nvSpPr>
          <p:cNvPr id="223234" name="Rectangle 2">
            <a:extLst>
              <a:ext uri="{FF2B5EF4-FFF2-40B4-BE49-F238E27FC236}">
                <a16:creationId xmlns:a16="http://schemas.microsoft.com/office/drawing/2014/main" id="{0118E3EB-AA05-41BD-8F25-52D2BE09C965}"/>
              </a:ext>
            </a:extLst>
          </p:cNvPr>
          <p:cNvSpPr>
            <a:spLocks noGrp="1" noRot="1" noChangeAspect="1" noChangeArrowheads="1" noTextEdit="1"/>
          </p:cNvSpPr>
          <p:nvPr>
            <p:ph type="sldImg"/>
          </p:nvPr>
        </p:nvSpPr>
        <p:spPr>
          <a:ln/>
        </p:spPr>
      </p:sp>
      <p:sp>
        <p:nvSpPr>
          <p:cNvPr id="223235" name="Rectangle 3">
            <a:extLst>
              <a:ext uri="{FF2B5EF4-FFF2-40B4-BE49-F238E27FC236}">
                <a16:creationId xmlns:a16="http://schemas.microsoft.com/office/drawing/2014/main" id="{20CB3BB3-8D96-451D-8864-DDFDDBD35959}"/>
              </a:ext>
            </a:extLst>
          </p:cNvPr>
          <p:cNvSpPr>
            <a:spLocks noGrp="1" noChangeArrowheads="1"/>
          </p:cNvSpPr>
          <p:nvPr>
            <p:ph type="body" idx="1"/>
          </p:nvPr>
        </p:nvSpPr>
        <p:spPr/>
        <p:txBody>
          <a:bodyPr/>
          <a:lstStyle/>
          <a:p>
            <a:r>
              <a:rPr lang="it-IT" altLang="it-IT"/>
              <a:t>Rostock- 2005</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A47AD5-6945-462F-BEE0-44A3D816DE9F}"/>
              </a:ext>
            </a:extLst>
          </p:cNvPr>
          <p:cNvSpPr>
            <a:spLocks noGrp="1" noChangeArrowheads="1"/>
          </p:cNvSpPr>
          <p:nvPr>
            <p:ph type="sldNum" sz="quarter" idx="5"/>
          </p:nvPr>
        </p:nvSpPr>
        <p:spPr>
          <a:ln/>
        </p:spPr>
        <p:txBody>
          <a:bodyPr/>
          <a:lstStyle/>
          <a:p>
            <a:fld id="{EC74E103-B881-429E-8DE3-05C316D14E70}" type="slidenum">
              <a:rPr lang="it-IT" altLang="it-IT"/>
              <a:pPr/>
              <a:t>65</a:t>
            </a:fld>
            <a:endParaRPr lang="it-IT" altLang="it-IT"/>
          </a:p>
        </p:txBody>
      </p:sp>
      <p:sp>
        <p:nvSpPr>
          <p:cNvPr id="288770" name="Rectangle 2">
            <a:extLst>
              <a:ext uri="{FF2B5EF4-FFF2-40B4-BE49-F238E27FC236}">
                <a16:creationId xmlns:a16="http://schemas.microsoft.com/office/drawing/2014/main" id="{8C7953A6-D698-4F23-A7C7-E0731EBD77FC}"/>
              </a:ext>
            </a:extLst>
          </p:cNvPr>
          <p:cNvSpPr>
            <a:spLocks noGrp="1" noRot="1" noChangeAspect="1" noChangeArrowheads="1" noTextEdit="1"/>
          </p:cNvSpPr>
          <p:nvPr>
            <p:ph type="sldImg"/>
          </p:nvPr>
        </p:nvSpPr>
        <p:spPr>
          <a:ln/>
        </p:spPr>
      </p:sp>
      <p:sp>
        <p:nvSpPr>
          <p:cNvPr id="288771" name="Rectangle 3">
            <a:extLst>
              <a:ext uri="{FF2B5EF4-FFF2-40B4-BE49-F238E27FC236}">
                <a16:creationId xmlns:a16="http://schemas.microsoft.com/office/drawing/2014/main" id="{5800D6C1-CAA9-4028-86D3-E7102EFCBCC5}"/>
              </a:ext>
            </a:extLst>
          </p:cNvPr>
          <p:cNvSpPr>
            <a:spLocks noGrp="1" noChangeArrowheads="1"/>
          </p:cNvSpPr>
          <p:nvPr>
            <p:ph type="body" idx="1"/>
          </p:nvPr>
        </p:nvSpPr>
        <p:spPr/>
        <p:txBody>
          <a:bodyPr/>
          <a:lstStyle/>
          <a:p>
            <a:r>
              <a:rPr lang="it-IT" altLang="it-IT"/>
              <a:t>Rostock- 2005</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78EC28-3FF9-40C5-8567-E602B73C7450}"/>
              </a:ext>
            </a:extLst>
          </p:cNvPr>
          <p:cNvSpPr>
            <a:spLocks noGrp="1" noChangeArrowheads="1"/>
          </p:cNvSpPr>
          <p:nvPr>
            <p:ph type="sldNum" sz="quarter" idx="5"/>
          </p:nvPr>
        </p:nvSpPr>
        <p:spPr>
          <a:ln/>
        </p:spPr>
        <p:txBody>
          <a:bodyPr/>
          <a:lstStyle/>
          <a:p>
            <a:fld id="{DDBE8476-1439-44D4-A30F-2A33D5A172F2}" type="slidenum">
              <a:rPr lang="it-IT" altLang="it-IT"/>
              <a:pPr/>
              <a:t>66</a:t>
            </a:fld>
            <a:endParaRPr lang="it-IT" altLang="it-IT"/>
          </a:p>
        </p:txBody>
      </p:sp>
      <p:sp>
        <p:nvSpPr>
          <p:cNvPr id="225282" name="Rectangle 2">
            <a:extLst>
              <a:ext uri="{FF2B5EF4-FFF2-40B4-BE49-F238E27FC236}">
                <a16:creationId xmlns:a16="http://schemas.microsoft.com/office/drawing/2014/main" id="{E4099CBB-82A6-47F6-8608-A76E6711BC2E}"/>
              </a:ext>
            </a:extLst>
          </p:cNvPr>
          <p:cNvSpPr>
            <a:spLocks noGrp="1" noRot="1" noChangeAspect="1" noChangeArrowheads="1" noTextEdit="1"/>
          </p:cNvSpPr>
          <p:nvPr>
            <p:ph type="sldImg"/>
          </p:nvPr>
        </p:nvSpPr>
        <p:spPr>
          <a:ln/>
        </p:spPr>
      </p:sp>
      <p:sp>
        <p:nvSpPr>
          <p:cNvPr id="225283" name="Rectangle 3">
            <a:extLst>
              <a:ext uri="{FF2B5EF4-FFF2-40B4-BE49-F238E27FC236}">
                <a16:creationId xmlns:a16="http://schemas.microsoft.com/office/drawing/2014/main" id="{D55DD39B-37C9-41F2-B7F8-79A0E315EA90}"/>
              </a:ext>
            </a:extLst>
          </p:cNvPr>
          <p:cNvSpPr>
            <a:spLocks noGrp="1" noChangeArrowheads="1"/>
          </p:cNvSpPr>
          <p:nvPr>
            <p:ph type="body" idx="1"/>
          </p:nvPr>
        </p:nvSpPr>
        <p:spPr/>
        <p:txBody>
          <a:bodyPr/>
          <a:lstStyle/>
          <a:p>
            <a:r>
              <a:rPr lang="it-IT" altLang="it-IT"/>
              <a:t>Reithmann &amp; Steinbeck + Editorial Comment of Markowitz 2006</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3EF3AC-5E31-434C-9C78-9014672DCF46}"/>
              </a:ext>
            </a:extLst>
          </p:cNvPr>
          <p:cNvSpPr>
            <a:spLocks noGrp="1" noChangeArrowheads="1"/>
          </p:cNvSpPr>
          <p:nvPr>
            <p:ph type="sldNum" sz="quarter" idx="5"/>
          </p:nvPr>
        </p:nvSpPr>
        <p:spPr>
          <a:ln/>
        </p:spPr>
        <p:txBody>
          <a:bodyPr/>
          <a:lstStyle/>
          <a:p>
            <a:fld id="{B1D253A1-EA98-4ED0-BBF3-4376E6040207}" type="slidenum">
              <a:rPr lang="it-IT" altLang="it-IT"/>
              <a:pPr/>
              <a:t>67</a:t>
            </a:fld>
            <a:endParaRPr lang="it-IT" altLang="it-IT"/>
          </a:p>
        </p:txBody>
      </p:sp>
      <p:sp>
        <p:nvSpPr>
          <p:cNvPr id="264194" name="Rectangle 2">
            <a:extLst>
              <a:ext uri="{FF2B5EF4-FFF2-40B4-BE49-F238E27FC236}">
                <a16:creationId xmlns:a16="http://schemas.microsoft.com/office/drawing/2014/main" id="{2EAC486D-95D1-4A69-BCF4-D43FC86A333C}"/>
              </a:ext>
            </a:extLst>
          </p:cNvPr>
          <p:cNvSpPr>
            <a:spLocks noGrp="1" noRot="1" noChangeAspect="1" noChangeArrowheads="1" noTextEdit="1"/>
          </p:cNvSpPr>
          <p:nvPr>
            <p:ph type="sldImg"/>
          </p:nvPr>
        </p:nvSpPr>
        <p:spPr>
          <a:ln/>
        </p:spPr>
      </p:sp>
      <p:sp>
        <p:nvSpPr>
          <p:cNvPr id="264195" name="Rectangle 3">
            <a:extLst>
              <a:ext uri="{FF2B5EF4-FFF2-40B4-BE49-F238E27FC236}">
                <a16:creationId xmlns:a16="http://schemas.microsoft.com/office/drawing/2014/main" id="{4EE0CCB5-4FA1-4785-B560-70C7B6BC4517}"/>
              </a:ext>
            </a:extLst>
          </p:cNvPr>
          <p:cNvSpPr>
            <a:spLocks noGrp="1" noChangeArrowheads="1"/>
          </p:cNvSpPr>
          <p:nvPr>
            <p:ph type="body" idx="1"/>
          </p:nvPr>
        </p:nvSpPr>
        <p:spPr/>
        <p:txBody>
          <a:bodyPr/>
          <a:lstStyle/>
          <a:p>
            <a:r>
              <a:rPr lang="it-IT" altLang="it-IT"/>
              <a:t>Long term FU – Borggrefe - 2001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46E516-331A-41D6-A31C-24ADE28FDEC2}"/>
              </a:ext>
            </a:extLst>
          </p:cNvPr>
          <p:cNvSpPr>
            <a:spLocks noGrp="1" noChangeArrowheads="1"/>
          </p:cNvSpPr>
          <p:nvPr>
            <p:ph type="sldNum" sz="quarter" idx="5"/>
          </p:nvPr>
        </p:nvSpPr>
        <p:spPr>
          <a:ln/>
        </p:spPr>
        <p:txBody>
          <a:bodyPr/>
          <a:lstStyle/>
          <a:p>
            <a:fld id="{5D283C88-A415-4994-82DD-E223E307E433}" type="slidenum">
              <a:rPr lang="it-IT" altLang="it-IT"/>
              <a:pPr/>
              <a:t>12</a:t>
            </a:fld>
            <a:endParaRPr lang="it-IT" altLang="it-IT"/>
          </a:p>
        </p:txBody>
      </p:sp>
      <p:sp>
        <p:nvSpPr>
          <p:cNvPr id="270338" name="Rectangle 2">
            <a:extLst>
              <a:ext uri="{FF2B5EF4-FFF2-40B4-BE49-F238E27FC236}">
                <a16:creationId xmlns:a16="http://schemas.microsoft.com/office/drawing/2014/main" id="{C44BD80D-15A0-4338-A1A9-9AA2E5017087}"/>
              </a:ext>
            </a:extLst>
          </p:cNvPr>
          <p:cNvSpPr>
            <a:spLocks noGrp="1" noRot="1" noChangeAspect="1" noChangeArrowheads="1" noTextEdit="1"/>
          </p:cNvSpPr>
          <p:nvPr>
            <p:ph type="sldImg"/>
          </p:nvPr>
        </p:nvSpPr>
        <p:spPr>
          <a:ln/>
        </p:spPr>
      </p:sp>
      <p:sp>
        <p:nvSpPr>
          <p:cNvPr id="270339" name="Rectangle 3">
            <a:extLst>
              <a:ext uri="{FF2B5EF4-FFF2-40B4-BE49-F238E27FC236}">
                <a16:creationId xmlns:a16="http://schemas.microsoft.com/office/drawing/2014/main" id="{3778303A-3B2E-453F-B275-DB0D6C871819}"/>
              </a:ext>
            </a:extLst>
          </p:cNvPr>
          <p:cNvSpPr>
            <a:spLocks noGrp="1" noChangeArrowheads="1"/>
          </p:cNvSpPr>
          <p:nvPr>
            <p:ph type="body" idx="1"/>
          </p:nvPr>
        </p:nvSpPr>
        <p:spPr/>
        <p:txBody>
          <a:bodyPr/>
          <a:lstStyle/>
          <a:p>
            <a:r>
              <a:rPr lang="it-IT" altLang="it-IT"/>
              <a:t>To avoid the risk of AV block – Calkins -2004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B34D55-B401-4BD2-A055-E0FA8ECA93C4}"/>
              </a:ext>
            </a:extLst>
          </p:cNvPr>
          <p:cNvSpPr>
            <a:spLocks noGrp="1" noChangeArrowheads="1"/>
          </p:cNvSpPr>
          <p:nvPr>
            <p:ph type="sldNum" sz="quarter" idx="5"/>
          </p:nvPr>
        </p:nvSpPr>
        <p:spPr>
          <a:ln/>
        </p:spPr>
        <p:txBody>
          <a:bodyPr/>
          <a:lstStyle/>
          <a:p>
            <a:fld id="{61525071-BE9F-410E-A09A-3460A5FC42CA}" type="slidenum">
              <a:rPr lang="it-IT" altLang="it-IT"/>
              <a:pPr/>
              <a:t>68</a:t>
            </a:fld>
            <a:endParaRPr lang="it-IT" altLang="it-IT"/>
          </a:p>
        </p:txBody>
      </p:sp>
      <p:sp>
        <p:nvSpPr>
          <p:cNvPr id="266242" name="Rectangle 2">
            <a:extLst>
              <a:ext uri="{FF2B5EF4-FFF2-40B4-BE49-F238E27FC236}">
                <a16:creationId xmlns:a16="http://schemas.microsoft.com/office/drawing/2014/main" id="{A6F7D8CE-CCB8-4706-81FC-B81A50F7EDEA}"/>
              </a:ext>
            </a:extLst>
          </p:cNvPr>
          <p:cNvSpPr>
            <a:spLocks noGrp="1" noRot="1" noChangeAspect="1" noChangeArrowheads="1" noTextEdit="1"/>
          </p:cNvSpPr>
          <p:nvPr>
            <p:ph type="sldImg"/>
          </p:nvPr>
        </p:nvSpPr>
        <p:spPr>
          <a:ln/>
        </p:spPr>
      </p:sp>
      <p:sp>
        <p:nvSpPr>
          <p:cNvPr id="266243" name="Rectangle 3">
            <a:extLst>
              <a:ext uri="{FF2B5EF4-FFF2-40B4-BE49-F238E27FC236}">
                <a16:creationId xmlns:a16="http://schemas.microsoft.com/office/drawing/2014/main" id="{BF8CFAC0-8C5F-445B-8657-FF2C5A000780}"/>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8E8E4F-6827-418F-92AF-242B2A45AFAD}"/>
              </a:ext>
            </a:extLst>
          </p:cNvPr>
          <p:cNvSpPr>
            <a:spLocks noGrp="1" noChangeArrowheads="1"/>
          </p:cNvSpPr>
          <p:nvPr>
            <p:ph type="sldNum" sz="quarter" idx="5"/>
          </p:nvPr>
        </p:nvSpPr>
        <p:spPr>
          <a:ln/>
        </p:spPr>
        <p:txBody>
          <a:bodyPr/>
          <a:lstStyle/>
          <a:p>
            <a:fld id="{637DDD07-63DF-4A6A-9236-52EA737DC1CC}" type="slidenum">
              <a:rPr lang="it-IT" altLang="it-IT"/>
              <a:pPr/>
              <a:t>69</a:t>
            </a:fld>
            <a:endParaRPr lang="it-IT" altLang="it-IT"/>
          </a:p>
        </p:txBody>
      </p:sp>
      <p:sp>
        <p:nvSpPr>
          <p:cNvPr id="274434" name="Rectangle 2">
            <a:extLst>
              <a:ext uri="{FF2B5EF4-FFF2-40B4-BE49-F238E27FC236}">
                <a16:creationId xmlns:a16="http://schemas.microsoft.com/office/drawing/2014/main" id="{A3060B8B-3BFA-46B4-ABF7-B9D0B6637F77}"/>
              </a:ext>
            </a:extLst>
          </p:cNvPr>
          <p:cNvSpPr>
            <a:spLocks noGrp="1" noRot="1" noChangeAspect="1" noChangeArrowheads="1" noTextEdit="1"/>
          </p:cNvSpPr>
          <p:nvPr>
            <p:ph type="sldImg"/>
          </p:nvPr>
        </p:nvSpPr>
        <p:spPr>
          <a:ln/>
        </p:spPr>
      </p:sp>
      <p:sp>
        <p:nvSpPr>
          <p:cNvPr id="274435" name="Rectangle 3">
            <a:extLst>
              <a:ext uri="{FF2B5EF4-FFF2-40B4-BE49-F238E27FC236}">
                <a16:creationId xmlns:a16="http://schemas.microsoft.com/office/drawing/2014/main" id="{B6AB8F3B-A551-4053-B57E-C4F429D57E89}"/>
              </a:ext>
            </a:extLst>
          </p:cNvPr>
          <p:cNvSpPr>
            <a:spLocks noGrp="1" noChangeArrowheads="1"/>
          </p:cNvSpPr>
          <p:nvPr>
            <p:ph type="body" idx="1"/>
          </p:nvPr>
        </p:nvSpPr>
        <p:spPr/>
        <p:txBody>
          <a:bodyPr/>
          <a:lstStyle/>
          <a:p>
            <a:r>
              <a:rPr lang="it-IT" altLang="it-IT"/>
              <a:t>RF again? – Field 2006</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2385CB-2E9C-4BBA-88B0-B2C6569EA0D1}"/>
              </a:ext>
            </a:extLst>
          </p:cNvPr>
          <p:cNvSpPr>
            <a:spLocks noGrp="1" noChangeArrowheads="1"/>
          </p:cNvSpPr>
          <p:nvPr>
            <p:ph type="sldNum" sz="quarter" idx="5"/>
          </p:nvPr>
        </p:nvSpPr>
        <p:spPr>
          <a:ln/>
        </p:spPr>
        <p:txBody>
          <a:bodyPr/>
          <a:lstStyle/>
          <a:p>
            <a:fld id="{21D6ECBC-C131-4B48-8856-1A9D0CCB8230}" type="slidenum">
              <a:rPr lang="it-IT" altLang="it-IT"/>
              <a:pPr/>
              <a:t>70</a:t>
            </a:fld>
            <a:endParaRPr lang="it-IT" altLang="it-IT"/>
          </a:p>
        </p:txBody>
      </p:sp>
      <p:sp>
        <p:nvSpPr>
          <p:cNvPr id="304130" name="Rectangle 2">
            <a:extLst>
              <a:ext uri="{FF2B5EF4-FFF2-40B4-BE49-F238E27FC236}">
                <a16:creationId xmlns:a16="http://schemas.microsoft.com/office/drawing/2014/main" id="{0255EB8B-152A-4A8D-8B00-677C5C555862}"/>
              </a:ext>
            </a:extLst>
          </p:cNvPr>
          <p:cNvSpPr>
            <a:spLocks noGrp="1" noRot="1" noChangeAspect="1" noChangeArrowheads="1" noTextEdit="1"/>
          </p:cNvSpPr>
          <p:nvPr>
            <p:ph type="sldImg"/>
          </p:nvPr>
        </p:nvSpPr>
        <p:spPr>
          <a:ln/>
        </p:spPr>
      </p:sp>
      <p:sp>
        <p:nvSpPr>
          <p:cNvPr id="304131" name="Rectangle 3">
            <a:extLst>
              <a:ext uri="{FF2B5EF4-FFF2-40B4-BE49-F238E27FC236}">
                <a16:creationId xmlns:a16="http://schemas.microsoft.com/office/drawing/2014/main" id="{74B58982-9D32-4BA0-A2D3-6758FD02CD24}"/>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CB35C7-1CB3-4F39-BFDD-475CF7C8E3CF}"/>
              </a:ext>
            </a:extLst>
          </p:cNvPr>
          <p:cNvSpPr>
            <a:spLocks noGrp="1" noChangeArrowheads="1"/>
          </p:cNvSpPr>
          <p:nvPr>
            <p:ph type="sldNum" sz="quarter" idx="5"/>
          </p:nvPr>
        </p:nvSpPr>
        <p:spPr>
          <a:ln/>
        </p:spPr>
        <p:txBody>
          <a:bodyPr/>
          <a:lstStyle/>
          <a:p>
            <a:fld id="{C6FEA447-0019-4105-BB65-5B0DCDE56E93}" type="slidenum">
              <a:rPr lang="it-IT" altLang="it-IT"/>
              <a:pPr/>
              <a:t>71</a:t>
            </a:fld>
            <a:endParaRPr lang="it-IT" altLang="it-IT"/>
          </a:p>
        </p:txBody>
      </p:sp>
      <p:sp>
        <p:nvSpPr>
          <p:cNvPr id="275458" name="Rectangle 2">
            <a:extLst>
              <a:ext uri="{FF2B5EF4-FFF2-40B4-BE49-F238E27FC236}">
                <a16:creationId xmlns:a16="http://schemas.microsoft.com/office/drawing/2014/main" id="{BCEB3C2E-5FF9-4566-BD5D-9182BBF8BF8C}"/>
              </a:ext>
            </a:extLst>
          </p:cNvPr>
          <p:cNvSpPr>
            <a:spLocks noGrp="1" noRot="1" noChangeAspect="1" noChangeArrowheads="1" noTextEdit="1"/>
          </p:cNvSpPr>
          <p:nvPr>
            <p:ph type="sldImg"/>
          </p:nvPr>
        </p:nvSpPr>
        <p:spPr>
          <a:ln/>
        </p:spPr>
      </p:sp>
      <p:sp>
        <p:nvSpPr>
          <p:cNvPr id="275459" name="Rectangle 3">
            <a:extLst>
              <a:ext uri="{FF2B5EF4-FFF2-40B4-BE49-F238E27FC236}">
                <a16:creationId xmlns:a16="http://schemas.microsoft.com/office/drawing/2014/main" id="{2B4B6A54-BAEC-4EB4-9F95-9BB54D18F68E}"/>
              </a:ext>
            </a:extLst>
          </p:cNvPr>
          <p:cNvSpPr>
            <a:spLocks noGrp="1" noChangeArrowheads="1"/>
          </p:cNvSpPr>
          <p:nvPr>
            <p:ph type="body" idx="1"/>
          </p:nvPr>
        </p:nvSpPr>
        <p:spPr/>
        <p:txBody>
          <a:bodyPr/>
          <a:lstStyle/>
          <a:p>
            <a:r>
              <a:rPr lang="it-IT" altLang="it-IT"/>
              <a:t>RF again? – Field 2006</a:t>
            </a:r>
          </a:p>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27F143-B044-461F-B7EE-8ED227E889E4}"/>
              </a:ext>
            </a:extLst>
          </p:cNvPr>
          <p:cNvSpPr>
            <a:spLocks noGrp="1" noChangeArrowheads="1"/>
          </p:cNvSpPr>
          <p:nvPr>
            <p:ph type="sldNum" sz="quarter" idx="5"/>
          </p:nvPr>
        </p:nvSpPr>
        <p:spPr>
          <a:ln/>
        </p:spPr>
        <p:txBody>
          <a:bodyPr/>
          <a:lstStyle/>
          <a:p>
            <a:fld id="{01CE0CD3-7274-4238-AEA1-E587D6987812}" type="slidenum">
              <a:rPr lang="it-IT" altLang="it-IT"/>
              <a:pPr/>
              <a:t>72</a:t>
            </a:fld>
            <a:endParaRPr lang="it-IT" altLang="it-IT"/>
          </a:p>
        </p:txBody>
      </p:sp>
      <p:sp>
        <p:nvSpPr>
          <p:cNvPr id="276482" name="Rectangle 2">
            <a:extLst>
              <a:ext uri="{FF2B5EF4-FFF2-40B4-BE49-F238E27FC236}">
                <a16:creationId xmlns:a16="http://schemas.microsoft.com/office/drawing/2014/main" id="{BFA1E5F1-F627-422E-A48F-A8D79FD62276}"/>
              </a:ext>
            </a:extLst>
          </p:cNvPr>
          <p:cNvSpPr>
            <a:spLocks noGrp="1" noRot="1" noChangeAspect="1" noChangeArrowheads="1" noTextEdit="1"/>
          </p:cNvSpPr>
          <p:nvPr>
            <p:ph type="sldImg"/>
          </p:nvPr>
        </p:nvSpPr>
        <p:spPr>
          <a:ln/>
        </p:spPr>
      </p:sp>
      <p:sp>
        <p:nvSpPr>
          <p:cNvPr id="276483" name="Rectangle 3">
            <a:extLst>
              <a:ext uri="{FF2B5EF4-FFF2-40B4-BE49-F238E27FC236}">
                <a16:creationId xmlns:a16="http://schemas.microsoft.com/office/drawing/2014/main" id="{9D81309B-AFC3-4604-9A5C-C9D4ADEFA2FF}"/>
              </a:ext>
            </a:extLst>
          </p:cNvPr>
          <p:cNvSpPr>
            <a:spLocks noGrp="1" noChangeArrowheads="1"/>
          </p:cNvSpPr>
          <p:nvPr>
            <p:ph type="body" idx="1"/>
          </p:nvPr>
        </p:nvSpPr>
        <p:spPr/>
        <p:txBody>
          <a:bodyPr/>
          <a:lstStyle/>
          <a:p>
            <a:r>
              <a:rPr lang="it-IT" altLang="it-IT"/>
              <a:t>RF again? – Field 2006</a:t>
            </a:r>
          </a:p>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CD2DCA-31D8-4D44-B66D-26A0A7818E19}"/>
              </a:ext>
            </a:extLst>
          </p:cNvPr>
          <p:cNvSpPr>
            <a:spLocks noGrp="1" noChangeArrowheads="1"/>
          </p:cNvSpPr>
          <p:nvPr>
            <p:ph type="sldNum" sz="quarter" idx="5"/>
          </p:nvPr>
        </p:nvSpPr>
        <p:spPr>
          <a:ln/>
        </p:spPr>
        <p:txBody>
          <a:bodyPr/>
          <a:lstStyle/>
          <a:p>
            <a:fld id="{37234432-00FB-40AF-B397-CB5383C8F816}" type="slidenum">
              <a:rPr lang="it-IT" altLang="it-IT"/>
              <a:pPr/>
              <a:t>73</a:t>
            </a:fld>
            <a:endParaRPr lang="it-IT" altLang="it-IT"/>
          </a:p>
        </p:txBody>
      </p:sp>
      <p:sp>
        <p:nvSpPr>
          <p:cNvPr id="306178" name="Rectangle 2">
            <a:extLst>
              <a:ext uri="{FF2B5EF4-FFF2-40B4-BE49-F238E27FC236}">
                <a16:creationId xmlns:a16="http://schemas.microsoft.com/office/drawing/2014/main" id="{69380616-6C05-4463-B224-2463E5B3D9E5}"/>
              </a:ext>
            </a:extLst>
          </p:cNvPr>
          <p:cNvSpPr>
            <a:spLocks noGrp="1" noRot="1" noChangeAspect="1" noChangeArrowheads="1" noTextEdit="1"/>
          </p:cNvSpPr>
          <p:nvPr>
            <p:ph type="sldImg"/>
          </p:nvPr>
        </p:nvSpPr>
        <p:spPr>
          <a:ln/>
        </p:spPr>
      </p:sp>
      <p:sp>
        <p:nvSpPr>
          <p:cNvPr id="306179" name="Rectangle 3">
            <a:extLst>
              <a:ext uri="{FF2B5EF4-FFF2-40B4-BE49-F238E27FC236}">
                <a16:creationId xmlns:a16="http://schemas.microsoft.com/office/drawing/2014/main" id="{1CF90083-723C-42B6-8E42-79253905747E}"/>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54DFD2-D707-4B91-BB91-21935DAB21E1}"/>
              </a:ext>
            </a:extLst>
          </p:cNvPr>
          <p:cNvSpPr>
            <a:spLocks noGrp="1" noChangeArrowheads="1"/>
          </p:cNvSpPr>
          <p:nvPr>
            <p:ph type="sldNum" sz="quarter" idx="5"/>
          </p:nvPr>
        </p:nvSpPr>
        <p:spPr>
          <a:ln/>
        </p:spPr>
        <p:txBody>
          <a:bodyPr/>
          <a:lstStyle/>
          <a:p>
            <a:fld id="{7C72EA4B-968B-4037-AB56-99A592B8B221}" type="slidenum">
              <a:rPr lang="it-IT" altLang="it-IT"/>
              <a:pPr/>
              <a:t>74</a:t>
            </a:fld>
            <a:endParaRPr lang="it-IT" altLang="it-IT"/>
          </a:p>
        </p:txBody>
      </p:sp>
      <p:sp>
        <p:nvSpPr>
          <p:cNvPr id="308226" name="Rectangle 2">
            <a:extLst>
              <a:ext uri="{FF2B5EF4-FFF2-40B4-BE49-F238E27FC236}">
                <a16:creationId xmlns:a16="http://schemas.microsoft.com/office/drawing/2014/main" id="{A0849EF4-615C-4189-8D9B-A9036DEA37D6}"/>
              </a:ext>
            </a:extLst>
          </p:cNvPr>
          <p:cNvSpPr>
            <a:spLocks noGrp="1" noRot="1" noChangeAspect="1" noChangeArrowheads="1" noTextEdit="1"/>
          </p:cNvSpPr>
          <p:nvPr>
            <p:ph type="sldImg"/>
          </p:nvPr>
        </p:nvSpPr>
        <p:spPr>
          <a:ln/>
        </p:spPr>
      </p:sp>
      <p:sp>
        <p:nvSpPr>
          <p:cNvPr id="308227" name="Rectangle 3">
            <a:extLst>
              <a:ext uri="{FF2B5EF4-FFF2-40B4-BE49-F238E27FC236}">
                <a16:creationId xmlns:a16="http://schemas.microsoft.com/office/drawing/2014/main" id="{B00C6159-A043-4506-84FB-49423DA147A5}"/>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23344F-3C7A-448B-A047-1B39464246CB}"/>
              </a:ext>
            </a:extLst>
          </p:cNvPr>
          <p:cNvSpPr>
            <a:spLocks noGrp="1" noChangeArrowheads="1"/>
          </p:cNvSpPr>
          <p:nvPr>
            <p:ph type="sldNum" sz="quarter" idx="5"/>
          </p:nvPr>
        </p:nvSpPr>
        <p:spPr>
          <a:ln/>
        </p:spPr>
        <p:txBody>
          <a:bodyPr/>
          <a:lstStyle/>
          <a:p>
            <a:fld id="{C7AE116C-0F22-4FCE-9F5F-79FB8B673CCF}" type="slidenum">
              <a:rPr lang="it-IT" altLang="it-IT"/>
              <a:pPr/>
              <a:t>75</a:t>
            </a:fld>
            <a:endParaRPr lang="it-IT" altLang="it-IT"/>
          </a:p>
        </p:txBody>
      </p:sp>
      <p:sp>
        <p:nvSpPr>
          <p:cNvPr id="310274" name="Rectangle 2">
            <a:extLst>
              <a:ext uri="{FF2B5EF4-FFF2-40B4-BE49-F238E27FC236}">
                <a16:creationId xmlns:a16="http://schemas.microsoft.com/office/drawing/2014/main" id="{1501F788-60C5-4508-BF11-ED8AD07A9362}"/>
              </a:ext>
            </a:extLst>
          </p:cNvPr>
          <p:cNvSpPr>
            <a:spLocks noGrp="1" noRot="1" noChangeAspect="1" noChangeArrowheads="1" noTextEdit="1"/>
          </p:cNvSpPr>
          <p:nvPr>
            <p:ph type="sldImg"/>
          </p:nvPr>
        </p:nvSpPr>
        <p:spPr>
          <a:ln/>
        </p:spPr>
      </p:sp>
      <p:sp>
        <p:nvSpPr>
          <p:cNvPr id="310275" name="Rectangle 3">
            <a:extLst>
              <a:ext uri="{FF2B5EF4-FFF2-40B4-BE49-F238E27FC236}">
                <a16:creationId xmlns:a16="http://schemas.microsoft.com/office/drawing/2014/main" id="{10D8EBC5-7EE6-4716-9B01-BB4B5F9855F6}"/>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233B70-EA2C-41FD-8A4D-C0155885A3CF}"/>
              </a:ext>
            </a:extLst>
          </p:cNvPr>
          <p:cNvSpPr>
            <a:spLocks noGrp="1" noChangeArrowheads="1"/>
          </p:cNvSpPr>
          <p:nvPr>
            <p:ph type="sldNum" sz="quarter" idx="5"/>
          </p:nvPr>
        </p:nvSpPr>
        <p:spPr>
          <a:ln/>
        </p:spPr>
        <p:txBody>
          <a:bodyPr/>
          <a:lstStyle/>
          <a:p>
            <a:fld id="{F58B9B9C-1271-4308-9954-4B02C6378036}" type="slidenum">
              <a:rPr lang="it-IT" altLang="it-IT"/>
              <a:pPr/>
              <a:t>76</a:t>
            </a:fld>
            <a:endParaRPr lang="it-IT" altLang="it-IT"/>
          </a:p>
        </p:txBody>
      </p:sp>
      <p:sp>
        <p:nvSpPr>
          <p:cNvPr id="312322" name="Rectangle 2">
            <a:extLst>
              <a:ext uri="{FF2B5EF4-FFF2-40B4-BE49-F238E27FC236}">
                <a16:creationId xmlns:a16="http://schemas.microsoft.com/office/drawing/2014/main" id="{43244B19-0177-412B-BC73-E7266E284B10}"/>
              </a:ext>
            </a:extLst>
          </p:cNvPr>
          <p:cNvSpPr>
            <a:spLocks noGrp="1" noRot="1" noChangeAspect="1" noChangeArrowheads="1" noTextEdit="1"/>
          </p:cNvSpPr>
          <p:nvPr>
            <p:ph type="sldImg"/>
          </p:nvPr>
        </p:nvSpPr>
        <p:spPr>
          <a:ln/>
        </p:spPr>
      </p:sp>
      <p:sp>
        <p:nvSpPr>
          <p:cNvPr id="312323" name="Rectangle 3">
            <a:extLst>
              <a:ext uri="{FF2B5EF4-FFF2-40B4-BE49-F238E27FC236}">
                <a16:creationId xmlns:a16="http://schemas.microsoft.com/office/drawing/2014/main" id="{B04437D9-87E7-4EF1-AD4E-ED9553EF49F4}"/>
              </a:ext>
            </a:extLst>
          </p:cNvPr>
          <p:cNvSpPr>
            <a:spLocks noGrp="1" noChangeArrowheads="1"/>
          </p:cNvSpPr>
          <p:nvPr>
            <p:ph type="body" idx="1"/>
          </p:nvPr>
        </p:nvSpPr>
        <p:spPr/>
        <p:txBody>
          <a:bodyPr/>
          <a:lstStyle/>
          <a:p>
            <a:r>
              <a:rPr lang="it-IT" altLang="it-IT"/>
              <a:t>Hohnloser – 2001</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2892AD-A303-4C60-8528-F4634BFE0AEA}"/>
              </a:ext>
            </a:extLst>
          </p:cNvPr>
          <p:cNvSpPr>
            <a:spLocks noGrp="1" noChangeArrowheads="1"/>
          </p:cNvSpPr>
          <p:nvPr>
            <p:ph type="sldNum" sz="quarter" idx="5"/>
          </p:nvPr>
        </p:nvSpPr>
        <p:spPr>
          <a:ln/>
        </p:spPr>
        <p:txBody>
          <a:bodyPr/>
          <a:lstStyle/>
          <a:p>
            <a:fld id="{6E4900B7-9A65-41ED-9AD3-E30DA9BBF9FE}" type="slidenum">
              <a:rPr lang="it-IT" altLang="it-IT"/>
              <a:pPr/>
              <a:t>77</a:t>
            </a:fld>
            <a:endParaRPr lang="it-IT" altLang="it-IT"/>
          </a:p>
        </p:txBody>
      </p:sp>
      <p:sp>
        <p:nvSpPr>
          <p:cNvPr id="248834" name="Rectangle 2">
            <a:extLst>
              <a:ext uri="{FF2B5EF4-FFF2-40B4-BE49-F238E27FC236}">
                <a16:creationId xmlns:a16="http://schemas.microsoft.com/office/drawing/2014/main" id="{C36A1A14-645D-4767-8385-B1C9F6C64822}"/>
              </a:ext>
            </a:extLst>
          </p:cNvPr>
          <p:cNvSpPr>
            <a:spLocks noGrp="1" noRot="1" noChangeAspect="1" noChangeArrowheads="1" noTextEdit="1"/>
          </p:cNvSpPr>
          <p:nvPr>
            <p:ph type="sldImg"/>
          </p:nvPr>
        </p:nvSpPr>
        <p:spPr>
          <a:ln/>
        </p:spPr>
      </p:sp>
      <p:sp>
        <p:nvSpPr>
          <p:cNvPr id="248835" name="Rectangle 3">
            <a:extLst>
              <a:ext uri="{FF2B5EF4-FFF2-40B4-BE49-F238E27FC236}">
                <a16:creationId xmlns:a16="http://schemas.microsoft.com/office/drawing/2014/main" id="{7EDBDAFD-B167-434A-884C-E781AE2ACA72}"/>
              </a:ext>
            </a:extLst>
          </p:cNvPr>
          <p:cNvSpPr>
            <a:spLocks noGrp="1" noChangeArrowheads="1"/>
          </p:cNvSpPr>
          <p:nvPr>
            <p:ph type="body" idx="1"/>
          </p:nvPr>
        </p:nvSpPr>
        <p:spPr/>
        <p:txBody>
          <a:bodyPr/>
          <a:lstStyle/>
          <a:p>
            <a:r>
              <a:rPr lang="it-IT" altLang="it-IT"/>
              <a:t>Fitzpatrick - 2001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09DC4A-2911-4E9F-B8EA-37F861FA629D}"/>
              </a:ext>
            </a:extLst>
          </p:cNvPr>
          <p:cNvSpPr>
            <a:spLocks noGrp="1" noChangeArrowheads="1"/>
          </p:cNvSpPr>
          <p:nvPr>
            <p:ph type="sldNum" sz="quarter" idx="5"/>
          </p:nvPr>
        </p:nvSpPr>
        <p:spPr>
          <a:ln/>
        </p:spPr>
        <p:txBody>
          <a:bodyPr/>
          <a:lstStyle/>
          <a:p>
            <a:fld id="{A6C932DA-B2D0-4283-806B-698474B76F67}" type="slidenum">
              <a:rPr lang="it-IT" altLang="it-IT"/>
              <a:pPr/>
              <a:t>13</a:t>
            </a:fld>
            <a:endParaRPr lang="it-IT" altLang="it-IT"/>
          </a:p>
        </p:txBody>
      </p:sp>
      <p:sp>
        <p:nvSpPr>
          <p:cNvPr id="293890" name="Rectangle 2">
            <a:extLst>
              <a:ext uri="{FF2B5EF4-FFF2-40B4-BE49-F238E27FC236}">
                <a16:creationId xmlns:a16="http://schemas.microsoft.com/office/drawing/2014/main" id="{749AF160-0ED7-4AB4-9C17-8AAA14240E0C}"/>
              </a:ext>
            </a:extLst>
          </p:cNvPr>
          <p:cNvSpPr>
            <a:spLocks noGrp="1" noRot="1" noChangeAspect="1" noChangeArrowheads="1" noTextEdit="1"/>
          </p:cNvSpPr>
          <p:nvPr>
            <p:ph type="sldImg"/>
          </p:nvPr>
        </p:nvSpPr>
        <p:spPr>
          <a:ln/>
        </p:spPr>
      </p:sp>
      <p:sp>
        <p:nvSpPr>
          <p:cNvPr id="293891" name="Rectangle 3">
            <a:extLst>
              <a:ext uri="{FF2B5EF4-FFF2-40B4-BE49-F238E27FC236}">
                <a16:creationId xmlns:a16="http://schemas.microsoft.com/office/drawing/2014/main" id="{08AA007C-A7B6-4194-9137-FC9472AD4825}"/>
              </a:ext>
            </a:extLst>
          </p:cNvPr>
          <p:cNvSpPr>
            <a:spLocks noGrp="1" noChangeArrowheads="1"/>
          </p:cNvSpPr>
          <p:nvPr>
            <p:ph type="body" idx="1"/>
          </p:nvPr>
        </p:nvSpPr>
        <p:spPr/>
        <p:txBody>
          <a:bodyPr/>
          <a:lstStyle/>
          <a:p>
            <a:r>
              <a:rPr lang="it-IT" altLang="it-IT"/>
              <a:t>Koch’s triangle – Naito 2000</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F17068-10D1-496B-9830-5364C3A4F50A}"/>
              </a:ext>
            </a:extLst>
          </p:cNvPr>
          <p:cNvSpPr>
            <a:spLocks noGrp="1" noChangeArrowheads="1"/>
          </p:cNvSpPr>
          <p:nvPr>
            <p:ph type="sldNum" sz="quarter" idx="5"/>
          </p:nvPr>
        </p:nvSpPr>
        <p:spPr>
          <a:ln/>
        </p:spPr>
        <p:txBody>
          <a:bodyPr/>
          <a:lstStyle/>
          <a:p>
            <a:fld id="{25F2A1A4-710E-4845-A267-A4A14293850E}" type="slidenum">
              <a:rPr lang="it-IT" altLang="it-IT"/>
              <a:pPr/>
              <a:t>79</a:t>
            </a:fld>
            <a:endParaRPr lang="it-IT" altLang="it-IT"/>
          </a:p>
        </p:txBody>
      </p:sp>
      <p:sp>
        <p:nvSpPr>
          <p:cNvPr id="314370" name="Rectangle 2">
            <a:extLst>
              <a:ext uri="{FF2B5EF4-FFF2-40B4-BE49-F238E27FC236}">
                <a16:creationId xmlns:a16="http://schemas.microsoft.com/office/drawing/2014/main" id="{C9D26AA7-FE0A-4E92-8447-DF86F26FC9F5}"/>
              </a:ext>
            </a:extLst>
          </p:cNvPr>
          <p:cNvSpPr>
            <a:spLocks noGrp="1" noRot="1" noChangeAspect="1" noChangeArrowheads="1" noTextEdit="1"/>
          </p:cNvSpPr>
          <p:nvPr>
            <p:ph type="sldImg"/>
          </p:nvPr>
        </p:nvSpPr>
        <p:spPr>
          <a:ln/>
        </p:spPr>
      </p:sp>
      <p:sp>
        <p:nvSpPr>
          <p:cNvPr id="314371" name="Rectangle 3">
            <a:extLst>
              <a:ext uri="{FF2B5EF4-FFF2-40B4-BE49-F238E27FC236}">
                <a16:creationId xmlns:a16="http://schemas.microsoft.com/office/drawing/2014/main" id="{3E0B561D-DE1B-4FF6-BCE7-1C1FD2C30E51}"/>
              </a:ext>
            </a:extLst>
          </p:cNvPr>
          <p:cNvSpPr>
            <a:spLocks noGrp="1" noChangeArrowheads="1"/>
          </p:cNvSpPr>
          <p:nvPr>
            <p:ph type="body" idx="1"/>
          </p:nvPr>
        </p:nvSpPr>
        <p:spPr>
          <a:xfrm>
            <a:off x="914400" y="4343400"/>
            <a:ext cx="5029200" cy="4114800"/>
          </a:xfrm>
        </p:spPr>
        <p:txBody>
          <a:bodyPr/>
          <a:lstStyle/>
          <a:p>
            <a:r>
              <a:rPr lang="it-IT" altLang="it-IT"/>
              <a:t>Katsivas- 2006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3E62F8-49A4-4B9F-80CA-AE7FECBD0D25}"/>
              </a:ext>
            </a:extLst>
          </p:cNvPr>
          <p:cNvSpPr>
            <a:spLocks noGrp="1" noChangeArrowheads="1"/>
          </p:cNvSpPr>
          <p:nvPr>
            <p:ph type="sldNum" sz="quarter" idx="5"/>
          </p:nvPr>
        </p:nvSpPr>
        <p:spPr>
          <a:ln/>
        </p:spPr>
        <p:txBody>
          <a:bodyPr/>
          <a:lstStyle/>
          <a:p>
            <a:fld id="{5158760D-1A05-42DA-BCDA-E57FCC728C19}" type="slidenum">
              <a:rPr lang="it-IT" altLang="it-IT"/>
              <a:pPr/>
              <a:t>19</a:t>
            </a:fld>
            <a:endParaRPr lang="it-IT" altLang="it-IT"/>
          </a:p>
        </p:txBody>
      </p:sp>
      <p:sp>
        <p:nvSpPr>
          <p:cNvPr id="297986" name="Rectangle 2">
            <a:extLst>
              <a:ext uri="{FF2B5EF4-FFF2-40B4-BE49-F238E27FC236}">
                <a16:creationId xmlns:a16="http://schemas.microsoft.com/office/drawing/2014/main" id="{D0C37638-F156-4916-B6B3-32627B815D3C}"/>
              </a:ext>
            </a:extLst>
          </p:cNvPr>
          <p:cNvSpPr>
            <a:spLocks noGrp="1" noRot="1" noChangeAspect="1" noChangeArrowheads="1" noTextEdit="1"/>
          </p:cNvSpPr>
          <p:nvPr>
            <p:ph type="sldImg"/>
          </p:nvPr>
        </p:nvSpPr>
        <p:spPr>
          <a:ln/>
        </p:spPr>
      </p:sp>
      <p:sp>
        <p:nvSpPr>
          <p:cNvPr id="297987" name="Rectangle 3">
            <a:extLst>
              <a:ext uri="{FF2B5EF4-FFF2-40B4-BE49-F238E27FC236}">
                <a16:creationId xmlns:a16="http://schemas.microsoft.com/office/drawing/2014/main" id="{53B8F296-DE87-4CAC-9978-257A81FE5FA8}"/>
              </a:ext>
            </a:extLst>
          </p:cNvPr>
          <p:cNvSpPr>
            <a:spLocks noGrp="1" noChangeArrowheads="1"/>
          </p:cNvSpPr>
          <p:nvPr>
            <p:ph type="body" idx="1"/>
          </p:nvPr>
        </p:nvSpPr>
        <p:spPr/>
        <p:txBody>
          <a:bodyPr/>
          <a:lstStyle/>
          <a:p>
            <a:r>
              <a:rPr lang="it-IT" altLang="it-IT"/>
              <a:t>Morady 2004</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B741A3-695B-4DE7-B029-BB1890C5D8CF}"/>
              </a:ext>
            </a:extLst>
          </p:cNvPr>
          <p:cNvSpPr>
            <a:spLocks noGrp="1" noChangeArrowheads="1"/>
          </p:cNvSpPr>
          <p:nvPr>
            <p:ph type="sldNum" sz="quarter" idx="5"/>
          </p:nvPr>
        </p:nvSpPr>
        <p:spPr>
          <a:ln/>
        </p:spPr>
        <p:txBody>
          <a:bodyPr/>
          <a:lstStyle/>
          <a:p>
            <a:fld id="{5E1D61BF-4BFC-42F3-B0E7-DDAD3426BA7F}" type="slidenum">
              <a:rPr lang="it-IT" altLang="it-IT"/>
              <a:pPr/>
              <a:t>20</a:t>
            </a:fld>
            <a:endParaRPr lang="it-IT" altLang="it-IT"/>
          </a:p>
        </p:txBody>
      </p:sp>
      <p:sp>
        <p:nvSpPr>
          <p:cNvPr id="300034" name="Rectangle 2">
            <a:extLst>
              <a:ext uri="{FF2B5EF4-FFF2-40B4-BE49-F238E27FC236}">
                <a16:creationId xmlns:a16="http://schemas.microsoft.com/office/drawing/2014/main" id="{C37349A5-0207-4B7B-B686-56EA53DD1097}"/>
              </a:ext>
            </a:extLst>
          </p:cNvPr>
          <p:cNvSpPr>
            <a:spLocks noGrp="1" noRot="1" noChangeAspect="1" noChangeArrowheads="1" noTextEdit="1"/>
          </p:cNvSpPr>
          <p:nvPr>
            <p:ph type="sldImg"/>
          </p:nvPr>
        </p:nvSpPr>
        <p:spPr>
          <a:ln/>
        </p:spPr>
      </p:sp>
      <p:sp>
        <p:nvSpPr>
          <p:cNvPr id="300035" name="Rectangle 3">
            <a:extLst>
              <a:ext uri="{FF2B5EF4-FFF2-40B4-BE49-F238E27FC236}">
                <a16:creationId xmlns:a16="http://schemas.microsoft.com/office/drawing/2014/main" id="{413B6088-B369-434F-B301-63CC5F46FCAE}"/>
              </a:ext>
            </a:extLst>
          </p:cNvPr>
          <p:cNvSpPr>
            <a:spLocks noGrp="1" noChangeArrowheads="1"/>
          </p:cNvSpPr>
          <p:nvPr>
            <p:ph type="body" idx="1"/>
          </p:nvPr>
        </p:nvSpPr>
        <p:spPr/>
        <p:txBody>
          <a:bodyPr/>
          <a:lstStyle/>
          <a:p>
            <a:r>
              <a:rPr lang="it-IT" altLang="it-IT"/>
              <a:t>Enjoji - 1999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18E1329-11A1-42E3-A196-94F3EB7803E7}"/>
              </a:ext>
            </a:extLst>
          </p:cNvPr>
          <p:cNvSpPr>
            <a:spLocks noGrp="1" noChangeArrowheads="1"/>
          </p:cNvSpPr>
          <p:nvPr>
            <p:ph type="sldNum" sz="quarter" idx="5"/>
          </p:nvPr>
        </p:nvSpPr>
        <p:spPr>
          <a:ln/>
        </p:spPr>
        <p:txBody>
          <a:bodyPr/>
          <a:lstStyle/>
          <a:p>
            <a:fld id="{4B56AEFB-E9D4-4E76-92A4-9F748AB4FD23}" type="slidenum">
              <a:rPr lang="it-IT" altLang="it-IT"/>
              <a:pPr/>
              <a:t>21</a:t>
            </a:fld>
            <a:endParaRPr lang="it-IT" altLang="it-IT"/>
          </a:p>
        </p:txBody>
      </p:sp>
      <p:sp>
        <p:nvSpPr>
          <p:cNvPr id="302082" name="Rectangle 2">
            <a:extLst>
              <a:ext uri="{FF2B5EF4-FFF2-40B4-BE49-F238E27FC236}">
                <a16:creationId xmlns:a16="http://schemas.microsoft.com/office/drawing/2014/main" id="{922DEEAD-A741-499F-8606-7A483C4DC203}"/>
              </a:ext>
            </a:extLst>
          </p:cNvPr>
          <p:cNvSpPr>
            <a:spLocks noGrp="1" noRot="1" noChangeAspect="1" noChangeArrowheads="1" noTextEdit="1"/>
          </p:cNvSpPr>
          <p:nvPr>
            <p:ph type="sldImg"/>
          </p:nvPr>
        </p:nvSpPr>
        <p:spPr>
          <a:ln/>
        </p:spPr>
      </p:sp>
      <p:sp>
        <p:nvSpPr>
          <p:cNvPr id="302083" name="Rectangle 3">
            <a:extLst>
              <a:ext uri="{FF2B5EF4-FFF2-40B4-BE49-F238E27FC236}">
                <a16:creationId xmlns:a16="http://schemas.microsoft.com/office/drawing/2014/main" id="{5F9994F9-E4E1-422C-A12C-5B9E2BD98D8A}"/>
              </a:ext>
            </a:extLst>
          </p:cNvPr>
          <p:cNvSpPr>
            <a:spLocks noGrp="1" noChangeArrowheads="1"/>
          </p:cNvSpPr>
          <p:nvPr>
            <p:ph type="body" idx="1"/>
          </p:nvPr>
        </p:nvSpPr>
        <p:spPr/>
        <p:txBody>
          <a:bodyPr/>
          <a:lstStyle/>
          <a:p>
            <a:r>
              <a:rPr lang="it-IT" altLang="it-IT"/>
              <a:t>Enjoji - 1999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87EE015-6A40-4A6D-BAA9-E6944D7CA082}"/>
              </a:ext>
            </a:extLst>
          </p:cNvPr>
          <p:cNvSpPr>
            <a:spLocks noGrp="1" noChangeArrowheads="1"/>
          </p:cNvSpPr>
          <p:nvPr>
            <p:ph type="sldNum" sz="quarter" idx="5"/>
          </p:nvPr>
        </p:nvSpPr>
        <p:spPr>
          <a:ln/>
        </p:spPr>
        <p:txBody>
          <a:bodyPr/>
          <a:lstStyle/>
          <a:p>
            <a:fld id="{A19AE946-C253-4709-BE5D-24F6287AB6A9}" type="slidenum">
              <a:rPr lang="it-IT" altLang="it-IT"/>
              <a:pPr/>
              <a:t>24</a:t>
            </a:fld>
            <a:endParaRPr lang="it-IT" altLang="it-IT"/>
          </a:p>
        </p:txBody>
      </p:sp>
      <p:sp>
        <p:nvSpPr>
          <p:cNvPr id="235522" name="Rectangle 2">
            <a:extLst>
              <a:ext uri="{FF2B5EF4-FFF2-40B4-BE49-F238E27FC236}">
                <a16:creationId xmlns:a16="http://schemas.microsoft.com/office/drawing/2014/main" id="{2664ABD5-D063-449D-A2BC-67ADCF2B27B9}"/>
              </a:ext>
            </a:extLst>
          </p:cNvPr>
          <p:cNvSpPr>
            <a:spLocks noGrp="1" noRot="1" noChangeAspect="1" noChangeArrowheads="1" noTextEdit="1"/>
          </p:cNvSpPr>
          <p:nvPr>
            <p:ph type="sldImg"/>
          </p:nvPr>
        </p:nvSpPr>
        <p:spPr>
          <a:ln/>
        </p:spPr>
      </p:sp>
      <p:sp>
        <p:nvSpPr>
          <p:cNvPr id="235523" name="Rectangle 3">
            <a:extLst>
              <a:ext uri="{FF2B5EF4-FFF2-40B4-BE49-F238E27FC236}">
                <a16:creationId xmlns:a16="http://schemas.microsoft.com/office/drawing/2014/main" id="{B952655D-11E3-4771-9B35-3B570C819FF7}"/>
              </a:ext>
            </a:extLst>
          </p:cNvPr>
          <p:cNvSpPr>
            <a:spLocks noGrp="1" noChangeArrowheads="1"/>
          </p:cNvSpPr>
          <p:nvPr>
            <p:ph type="body" idx="1"/>
          </p:nvPr>
        </p:nvSpPr>
        <p:spPr/>
        <p:txBody>
          <a:bodyPr/>
          <a:lstStyle/>
          <a:p>
            <a:r>
              <a:rPr lang="it-IT" altLang="it-IT"/>
              <a:t>Characteristic of SP conduction after successful AVNRT ablation – Klein 2006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6A7F5-042D-41FC-8CE1-03AF5A803942}"/>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74C2385-DE8E-47CB-A798-8ED631238CA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8C578CC-C78B-40D5-A712-B92F3D40C077}"/>
              </a:ext>
            </a:extLst>
          </p:cNvPr>
          <p:cNvSpPr>
            <a:spLocks noGrp="1"/>
          </p:cNvSpPr>
          <p:nvPr>
            <p:ph type="dt" sz="half"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7F67081F-991D-4D3F-AB7A-A4BDCD9BB538}"/>
              </a:ext>
            </a:extLst>
          </p:cNvPr>
          <p:cNvSpPr>
            <a:spLocks noGrp="1"/>
          </p:cNvSpPr>
          <p:nvPr>
            <p:ph type="ftr" sz="quarte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84AD6265-6FB0-41E2-9A7F-E5EA4BBE5D2B}"/>
              </a:ext>
            </a:extLst>
          </p:cNvPr>
          <p:cNvSpPr>
            <a:spLocks noGrp="1"/>
          </p:cNvSpPr>
          <p:nvPr>
            <p:ph type="sldNum" sz="quarter" idx="12"/>
          </p:nvPr>
        </p:nvSpPr>
        <p:spPr/>
        <p:txBody>
          <a:bodyPr/>
          <a:lstStyle>
            <a:lvl1pPr>
              <a:defRPr/>
            </a:lvl1pPr>
          </a:lstStyle>
          <a:p>
            <a:fld id="{05A0CD8C-7ED2-4939-954A-6CA9A48F39AC}" type="slidenum">
              <a:rPr lang="it-IT" altLang="it-IT"/>
              <a:pPr/>
              <a:t>‹N›</a:t>
            </a:fld>
            <a:endParaRPr lang="it-IT" altLang="it-IT"/>
          </a:p>
        </p:txBody>
      </p:sp>
    </p:spTree>
    <p:extLst>
      <p:ext uri="{BB962C8B-B14F-4D97-AF65-F5344CB8AC3E}">
        <p14:creationId xmlns:p14="http://schemas.microsoft.com/office/powerpoint/2010/main" val="102401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F53DE-BE26-4114-9C10-9881E1DC672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956FD2-63C2-4CEE-B85D-3C340D12492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A9F3D0-8699-4781-9D9D-5596F49F9BEB}"/>
              </a:ext>
            </a:extLst>
          </p:cNvPr>
          <p:cNvSpPr>
            <a:spLocks noGrp="1"/>
          </p:cNvSpPr>
          <p:nvPr>
            <p:ph type="dt" sz="half"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CA1B2A09-902E-4E41-A230-8773991B48DC}"/>
              </a:ext>
            </a:extLst>
          </p:cNvPr>
          <p:cNvSpPr>
            <a:spLocks noGrp="1"/>
          </p:cNvSpPr>
          <p:nvPr>
            <p:ph type="ftr" sz="quarte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036F9CD2-867F-48BD-91F6-1B7E387F1B19}"/>
              </a:ext>
            </a:extLst>
          </p:cNvPr>
          <p:cNvSpPr>
            <a:spLocks noGrp="1"/>
          </p:cNvSpPr>
          <p:nvPr>
            <p:ph type="sldNum" sz="quarter" idx="12"/>
          </p:nvPr>
        </p:nvSpPr>
        <p:spPr/>
        <p:txBody>
          <a:bodyPr/>
          <a:lstStyle>
            <a:lvl1pPr>
              <a:defRPr/>
            </a:lvl1pPr>
          </a:lstStyle>
          <a:p>
            <a:fld id="{5821D10B-79A1-403D-BAB6-4C779FE1E1AB}" type="slidenum">
              <a:rPr lang="it-IT" altLang="it-IT"/>
              <a:pPr/>
              <a:t>‹N›</a:t>
            </a:fld>
            <a:endParaRPr lang="it-IT" altLang="it-IT"/>
          </a:p>
        </p:txBody>
      </p:sp>
    </p:spTree>
    <p:extLst>
      <p:ext uri="{BB962C8B-B14F-4D97-AF65-F5344CB8AC3E}">
        <p14:creationId xmlns:p14="http://schemas.microsoft.com/office/powerpoint/2010/main" val="67366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F2F7E7D-3826-4B1D-9348-526AA32E3576}"/>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DCCFB0-EA1B-4BEC-B0FB-93AB6AD99E65}"/>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5045A7-C967-49F9-999B-9EB6A5A8B023}"/>
              </a:ext>
            </a:extLst>
          </p:cNvPr>
          <p:cNvSpPr>
            <a:spLocks noGrp="1"/>
          </p:cNvSpPr>
          <p:nvPr>
            <p:ph type="dt" sz="half"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BAED1F51-C090-423F-8A3C-4EEC0FE388BC}"/>
              </a:ext>
            </a:extLst>
          </p:cNvPr>
          <p:cNvSpPr>
            <a:spLocks noGrp="1"/>
          </p:cNvSpPr>
          <p:nvPr>
            <p:ph type="ftr" sz="quarte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1424F7D5-D3EE-471A-8943-337EE24040B5}"/>
              </a:ext>
            </a:extLst>
          </p:cNvPr>
          <p:cNvSpPr>
            <a:spLocks noGrp="1"/>
          </p:cNvSpPr>
          <p:nvPr>
            <p:ph type="sldNum" sz="quarter" idx="12"/>
          </p:nvPr>
        </p:nvSpPr>
        <p:spPr/>
        <p:txBody>
          <a:bodyPr/>
          <a:lstStyle>
            <a:lvl1pPr>
              <a:defRPr/>
            </a:lvl1pPr>
          </a:lstStyle>
          <a:p>
            <a:fld id="{A215F3CD-48CA-43D7-B19C-A7C69CE3B0FA}" type="slidenum">
              <a:rPr lang="it-IT" altLang="it-IT"/>
              <a:pPr/>
              <a:t>‹N›</a:t>
            </a:fld>
            <a:endParaRPr lang="it-IT" altLang="it-IT"/>
          </a:p>
        </p:txBody>
      </p:sp>
    </p:spTree>
    <p:extLst>
      <p:ext uri="{BB962C8B-B14F-4D97-AF65-F5344CB8AC3E}">
        <p14:creationId xmlns:p14="http://schemas.microsoft.com/office/powerpoint/2010/main" val="158344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A4E486-919C-42EF-B894-123F8CE5B3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6AD0F7-C452-4655-BF24-6D420AD124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EC033F2-CC43-447D-A84D-2A6C5B6B5B2D}"/>
              </a:ext>
            </a:extLst>
          </p:cNvPr>
          <p:cNvSpPr>
            <a:spLocks noGrp="1"/>
          </p:cNvSpPr>
          <p:nvPr>
            <p:ph type="dt" sz="half"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8F94F95D-ECC5-4D77-8892-FA2354BDE107}"/>
              </a:ext>
            </a:extLst>
          </p:cNvPr>
          <p:cNvSpPr>
            <a:spLocks noGrp="1"/>
          </p:cNvSpPr>
          <p:nvPr>
            <p:ph type="ftr" sz="quarte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2A336E93-6C6C-4DD5-B613-776828AB4963}"/>
              </a:ext>
            </a:extLst>
          </p:cNvPr>
          <p:cNvSpPr>
            <a:spLocks noGrp="1"/>
          </p:cNvSpPr>
          <p:nvPr>
            <p:ph type="sldNum" sz="quarter" idx="12"/>
          </p:nvPr>
        </p:nvSpPr>
        <p:spPr/>
        <p:txBody>
          <a:bodyPr/>
          <a:lstStyle>
            <a:lvl1pPr>
              <a:defRPr/>
            </a:lvl1pPr>
          </a:lstStyle>
          <a:p>
            <a:fld id="{FB36FE2A-7E14-4694-AB80-C92BD3E050FA}" type="slidenum">
              <a:rPr lang="it-IT" altLang="it-IT"/>
              <a:pPr/>
              <a:t>‹N›</a:t>
            </a:fld>
            <a:endParaRPr lang="it-IT" altLang="it-IT"/>
          </a:p>
        </p:txBody>
      </p:sp>
    </p:spTree>
    <p:extLst>
      <p:ext uri="{BB962C8B-B14F-4D97-AF65-F5344CB8AC3E}">
        <p14:creationId xmlns:p14="http://schemas.microsoft.com/office/powerpoint/2010/main" val="3686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1DF445-7DB0-41FC-9992-EE0CEC6B2A85}"/>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57E9327-53F3-49D1-9D70-F01EBE85DE1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A90E508-1FB4-445D-A250-BDE8686D1878}"/>
              </a:ext>
            </a:extLst>
          </p:cNvPr>
          <p:cNvSpPr>
            <a:spLocks noGrp="1"/>
          </p:cNvSpPr>
          <p:nvPr>
            <p:ph type="dt" sz="half"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86B8CDA2-3200-497C-94A6-EB6B2288FD62}"/>
              </a:ext>
            </a:extLst>
          </p:cNvPr>
          <p:cNvSpPr>
            <a:spLocks noGrp="1"/>
          </p:cNvSpPr>
          <p:nvPr>
            <p:ph type="ftr" sz="quarte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441BA348-7236-4ADB-A710-73D9400633D6}"/>
              </a:ext>
            </a:extLst>
          </p:cNvPr>
          <p:cNvSpPr>
            <a:spLocks noGrp="1"/>
          </p:cNvSpPr>
          <p:nvPr>
            <p:ph type="sldNum" sz="quarter" idx="12"/>
          </p:nvPr>
        </p:nvSpPr>
        <p:spPr/>
        <p:txBody>
          <a:bodyPr/>
          <a:lstStyle>
            <a:lvl1pPr>
              <a:defRPr/>
            </a:lvl1pPr>
          </a:lstStyle>
          <a:p>
            <a:fld id="{7751C588-5478-43BF-8264-BC3557D3ED61}" type="slidenum">
              <a:rPr lang="it-IT" altLang="it-IT"/>
              <a:pPr/>
              <a:t>‹N›</a:t>
            </a:fld>
            <a:endParaRPr lang="it-IT" altLang="it-IT"/>
          </a:p>
        </p:txBody>
      </p:sp>
    </p:spTree>
    <p:extLst>
      <p:ext uri="{BB962C8B-B14F-4D97-AF65-F5344CB8AC3E}">
        <p14:creationId xmlns:p14="http://schemas.microsoft.com/office/powerpoint/2010/main" val="29207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26335-F455-4361-BC8D-BA32E8D251A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DE7714-DE6A-438F-932A-6BC93057D5AB}"/>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FF571F5-8A28-4AC1-B3CE-52AEF0BB0D12}"/>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F8FF1FA-5F55-44BE-B491-B67AFB2D0B32}"/>
              </a:ext>
            </a:extLst>
          </p:cNvPr>
          <p:cNvSpPr>
            <a:spLocks noGrp="1"/>
          </p:cNvSpPr>
          <p:nvPr>
            <p:ph type="dt" sz="half"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7612B567-D349-4EE2-AD63-BCDB28E115DE}"/>
              </a:ext>
            </a:extLst>
          </p:cNvPr>
          <p:cNvSpPr>
            <a:spLocks noGrp="1"/>
          </p:cNvSpPr>
          <p:nvPr>
            <p:ph type="ftr" sz="quarte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43C01C9F-FD54-471A-A13C-DB809C9ADD4C}"/>
              </a:ext>
            </a:extLst>
          </p:cNvPr>
          <p:cNvSpPr>
            <a:spLocks noGrp="1"/>
          </p:cNvSpPr>
          <p:nvPr>
            <p:ph type="sldNum" sz="quarter" idx="12"/>
          </p:nvPr>
        </p:nvSpPr>
        <p:spPr/>
        <p:txBody>
          <a:bodyPr/>
          <a:lstStyle>
            <a:lvl1pPr>
              <a:defRPr/>
            </a:lvl1pPr>
          </a:lstStyle>
          <a:p>
            <a:fld id="{DC67E4DF-A535-4595-87EE-27274532C6E4}" type="slidenum">
              <a:rPr lang="it-IT" altLang="it-IT"/>
              <a:pPr/>
              <a:t>‹N›</a:t>
            </a:fld>
            <a:endParaRPr lang="it-IT" altLang="it-IT"/>
          </a:p>
        </p:txBody>
      </p:sp>
    </p:spTree>
    <p:extLst>
      <p:ext uri="{BB962C8B-B14F-4D97-AF65-F5344CB8AC3E}">
        <p14:creationId xmlns:p14="http://schemas.microsoft.com/office/powerpoint/2010/main" val="72232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A21D2-3EC6-4193-ACF4-A95BD408A7B5}"/>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1E76E3-BAC2-4642-80AC-2A1F26C8DEA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41C036A-394E-4E95-94EE-765C17868EB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8DDDB80-6145-4F33-99E7-62D125C3521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7254BB6-DC44-4D61-949F-60559BD2B572}"/>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8CB14E8-B0A1-49D7-B5CA-A4D6BCDC022A}"/>
              </a:ext>
            </a:extLst>
          </p:cNvPr>
          <p:cNvSpPr>
            <a:spLocks noGrp="1"/>
          </p:cNvSpPr>
          <p:nvPr>
            <p:ph type="dt" sz="half" idx="10"/>
          </p:nvPr>
        </p:nvSpPr>
        <p:spPr/>
        <p:txBody>
          <a:bodyPr/>
          <a:lstStyle>
            <a:lvl1pPr>
              <a:defRPr/>
            </a:lvl1pPr>
          </a:lstStyle>
          <a:p>
            <a:endParaRPr lang="it-IT" altLang="it-IT"/>
          </a:p>
        </p:txBody>
      </p:sp>
      <p:sp>
        <p:nvSpPr>
          <p:cNvPr id="8" name="Segnaposto piè di pagina 7">
            <a:extLst>
              <a:ext uri="{FF2B5EF4-FFF2-40B4-BE49-F238E27FC236}">
                <a16:creationId xmlns:a16="http://schemas.microsoft.com/office/drawing/2014/main" id="{3CDA6B4D-8498-47C3-B9FC-2F3E7CD6E889}"/>
              </a:ext>
            </a:extLst>
          </p:cNvPr>
          <p:cNvSpPr>
            <a:spLocks noGrp="1"/>
          </p:cNvSpPr>
          <p:nvPr>
            <p:ph type="ftr" sz="quarter" idx="11"/>
          </p:nvPr>
        </p:nvSpPr>
        <p:spPr/>
        <p:txBody>
          <a:bodyPr/>
          <a:lstStyle>
            <a:lvl1pPr>
              <a:defRPr/>
            </a:lvl1pPr>
          </a:lstStyle>
          <a:p>
            <a:endParaRPr lang="it-IT" altLang="it-IT"/>
          </a:p>
        </p:txBody>
      </p:sp>
      <p:sp>
        <p:nvSpPr>
          <p:cNvPr id="9" name="Segnaposto numero diapositiva 8">
            <a:extLst>
              <a:ext uri="{FF2B5EF4-FFF2-40B4-BE49-F238E27FC236}">
                <a16:creationId xmlns:a16="http://schemas.microsoft.com/office/drawing/2014/main" id="{03455C40-71CC-439A-81E1-D49276CF7F77}"/>
              </a:ext>
            </a:extLst>
          </p:cNvPr>
          <p:cNvSpPr>
            <a:spLocks noGrp="1"/>
          </p:cNvSpPr>
          <p:nvPr>
            <p:ph type="sldNum" sz="quarter" idx="12"/>
          </p:nvPr>
        </p:nvSpPr>
        <p:spPr/>
        <p:txBody>
          <a:bodyPr/>
          <a:lstStyle>
            <a:lvl1pPr>
              <a:defRPr/>
            </a:lvl1pPr>
          </a:lstStyle>
          <a:p>
            <a:fld id="{94E7AA08-9948-4591-A4BE-5793DFE245B6}" type="slidenum">
              <a:rPr lang="it-IT" altLang="it-IT"/>
              <a:pPr/>
              <a:t>‹N›</a:t>
            </a:fld>
            <a:endParaRPr lang="it-IT" altLang="it-IT"/>
          </a:p>
        </p:txBody>
      </p:sp>
    </p:spTree>
    <p:extLst>
      <p:ext uri="{BB962C8B-B14F-4D97-AF65-F5344CB8AC3E}">
        <p14:creationId xmlns:p14="http://schemas.microsoft.com/office/powerpoint/2010/main" val="2492363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FBD58E-EAE0-445A-9861-01162FEEC3C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1C66EAB-1186-4C98-AC5C-241AF0C74213}"/>
              </a:ext>
            </a:extLst>
          </p:cNvPr>
          <p:cNvSpPr>
            <a:spLocks noGrp="1"/>
          </p:cNvSpPr>
          <p:nvPr>
            <p:ph type="dt" sz="half" idx="10"/>
          </p:nvPr>
        </p:nvSpPr>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229D9257-69B3-4DD9-AA9B-D6B0F637FB4C}"/>
              </a:ext>
            </a:extLst>
          </p:cNvPr>
          <p:cNvSpPr>
            <a:spLocks noGrp="1"/>
          </p:cNvSpPr>
          <p:nvPr>
            <p:ph type="ftr" sz="quarter" idx="11"/>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9691E3CB-9CC9-4636-BE6A-1AAB3266F932}"/>
              </a:ext>
            </a:extLst>
          </p:cNvPr>
          <p:cNvSpPr>
            <a:spLocks noGrp="1"/>
          </p:cNvSpPr>
          <p:nvPr>
            <p:ph type="sldNum" sz="quarter" idx="12"/>
          </p:nvPr>
        </p:nvSpPr>
        <p:spPr/>
        <p:txBody>
          <a:bodyPr/>
          <a:lstStyle>
            <a:lvl1pPr>
              <a:defRPr/>
            </a:lvl1pPr>
          </a:lstStyle>
          <a:p>
            <a:fld id="{785CDC3E-2307-4E2C-92CB-F9F2ABF3C3E8}" type="slidenum">
              <a:rPr lang="it-IT" altLang="it-IT"/>
              <a:pPr/>
              <a:t>‹N›</a:t>
            </a:fld>
            <a:endParaRPr lang="it-IT" altLang="it-IT"/>
          </a:p>
        </p:txBody>
      </p:sp>
    </p:spTree>
    <p:extLst>
      <p:ext uri="{BB962C8B-B14F-4D97-AF65-F5344CB8AC3E}">
        <p14:creationId xmlns:p14="http://schemas.microsoft.com/office/powerpoint/2010/main" val="80809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BBF1552-F269-4D11-8FCA-09365B0EC545}"/>
              </a:ext>
            </a:extLst>
          </p:cNvPr>
          <p:cNvSpPr>
            <a:spLocks noGrp="1"/>
          </p:cNvSpPr>
          <p:nvPr>
            <p:ph type="dt" sz="half" idx="10"/>
          </p:nvPr>
        </p:nvSpPr>
        <p:spPr/>
        <p:txBody>
          <a:bodyPr/>
          <a:lstStyle>
            <a:lvl1pPr>
              <a:defRPr/>
            </a:lvl1pPr>
          </a:lstStyle>
          <a:p>
            <a:endParaRPr lang="it-IT" altLang="it-IT"/>
          </a:p>
        </p:txBody>
      </p:sp>
      <p:sp>
        <p:nvSpPr>
          <p:cNvPr id="3" name="Segnaposto piè di pagina 2">
            <a:extLst>
              <a:ext uri="{FF2B5EF4-FFF2-40B4-BE49-F238E27FC236}">
                <a16:creationId xmlns:a16="http://schemas.microsoft.com/office/drawing/2014/main" id="{AF864FB8-FFA2-46E0-AA62-DB24F8BAACAB}"/>
              </a:ext>
            </a:extLst>
          </p:cNvPr>
          <p:cNvSpPr>
            <a:spLocks noGrp="1"/>
          </p:cNvSpPr>
          <p:nvPr>
            <p:ph type="ftr" sz="quarter" idx="11"/>
          </p:nvPr>
        </p:nvSpPr>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C20D96DE-044F-497C-9E43-4F57B58444CC}"/>
              </a:ext>
            </a:extLst>
          </p:cNvPr>
          <p:cNvSpPr>
            <a:spLocks noGrp="1"/>
          </p:cNvSpPr>
          <p:nvPr>
            <p:ph type="sldNum" sz="quarter" idx="12"/>
          </p:nvPr>
        </p:nvSpPr>
        <p:spPr/>
        <p:txBody>
          <a:bodyPr/>
          <a:lstStyle>
            <a:lvl1pPr>
              <a:defRPr/>
            </a:lvl1pPr>
          </a:lstStyle>
          <a:p>
            <a:fld id="{BA5C5366-46A7-45C5-A270-23B6EB14779C}" type="slidenum">
              <a:rPr lang="it-IT" altLang="it-IT"/>
              <a:pPr/>
              <a:t>‹N›</a:t>
            </a:fld>
            <a:endParaRPr lang="it-IT" altLang="it-IT"/>
          </a:p>
        </p:txBody>
      </p:sp>
    </p:spTree>
    <p:extLst>
      <p:ext uri="{BB962C8B-B14F-4D97-AF65-F5344CB8AC3E}">
        <p14:creationId xmlns:p14="http://schemas.microsoft.com/office/powerpoint/2010/main" val="21136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365728-6077-4F83-8FFA-F8105CDC35A1}"/>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6DB007-1D73-4047-A751-C7A4D8353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9D7E043-9E49-42C9-828E-5B1F504F58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E5EE87D-E826-4CC4-8113-5BD168E63F12}"/>
              </a:ext>
            </a:extLst>
          </p:cNvPr>
          <p:cNvSpPr>
            <a:spLocks noGrp="1"/>
          </p:cNvSpPr>
          <p:nvPr>
            <p:ph type="dt" sz="half"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7F8D2AEB-3341-4E6B-901E-65076635A0D6}"/>
              </a:ext>
            </a:extLst>
          </p:cNvPr>
          <p:cNvSpPr>
            <a:spLocks noGrp="1"/>
          </p:cNvSpPr>
          <p:nvPr>
            <p:ph type="ftr" sz="quarte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38DA6C31-BA8B-4327-92F8-B2094A84E855}"/>
              </a:ext>
            </a:extLst>
          </p:cNvPr>
          <p:cNvSpPr>
            <a:spLocks noGrp="1"/>
          </p:cNvSpPr>
          <p:nvPr>
            <p:ph type="sldNum" sz="quarter" idx="12"/>
          </p:nvPr>
        </p:nvSpPr>
        <p:spPr/>
        <p:txBody>
          <a:bodyPr/>
          <a:lstStyle>
            <a:lvl1pPr>
              <a:defRPr/>
            </a:lvl1pPr>
          </a:lstStyle>
          <a:p>
            <a:fld id="{1F3AC82B-182C-4B3E-85A9-ECA294A23F0F}" type="slidenum">
              <a:rPr lang="it-IT" altLang="it-IT"/>
              <a:pPr/>
              <a:t>‹N›</a:t>
            </a:fld>
            <a:endParaRPr lang="it-IT" altLang="it-IT"/>
          </a:p>
        </p:txBody>
      </p:sp>
    </p:spTree>
    <p:extLst>
      <p:ext uri="{BB962C8B-B14F-4D97-AF65-F5344CB8AC3E}">
        <p14:creationId xmlns:p14="http://schemas.microsoft.com/office/powerpoint/2010/main" val="303608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7F6ED-6799-4DA2-951A-A687A4E867D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A628FEA-4641-44FA-8913-BD15D95E51B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158A361-08E2-4D96-A05D-7729EA7972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C24DDF5-9E95-4B79-8F59-D55159731E1C}"/>
              </a:ext>
            </a:extLst>
          </p:cNvPr>
          <p:cNvSpPr>
            <a:spLocks noGrp="1"/>
          </p:cNvSpPr>
          <p:nvPr>
            <p:ph type="dt" sz="half"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DE5E84A5-B1C4-411A-A169-13049AAF1F73}"/>
              </a:ext>
            </a:extLst>
          </p:cNvPr>
          <p:cNvSpPr>
            <a:spLocks noGrp="1"/>
          </p:cNvSpPr>
          <p:nvPr>
            <p:ph type="ftr" sz="quarte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5808273C-C5BE-4C3B-979B-1BAD24435672}"/>
              </a:ext>
            </a:extLst>
          </p:cNvPr>
          <p:cNvSpPr>
            <a:spLocks noGrp="1"/>
          </p:cNvSpPr>
          <p:nvPr>
            <p:ph type="sldNum" sz="quarter" idx="12"/>
          </p:nvPr>
        </p:nvSpPr>
        <p:spPr/>
        <p:txBody>
          <a:bodyPr/>
          <a:lstStyle>
            <a:lvl1pPr>
              <a:defRPr/>
            </a:lvl1pPr>
          </a:lstStyle>
          <a:p>
            <a:fld id="{A5B58967-6F57-434E-B8A7-460977D1D531}" type="slidenum">
              <a:rPr lang="it-IT" altLang="it-IT"/>
              <a:pPr/>
              <a:t>‹N›</a:t>
            </a:fld>
            <a:endParaRPr lang="it-IT" altLang="it-IT"/>
          </a:p>
        </p:txBody>
      </p:sp>
    </p:spTree>
    <p:extLst>
      <p:ext uri="{BB962C8B-B14F-4D97-AF65-F5344CB8AC3E}">
        <p14:creationId xmlns:p14="http://schemas.microsoft.com/office/powerpoint/2010/main" val="416137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EC3CB6-7FD6-4B52-B62B-EF401B8885B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a:extLst>
              <a:ext uri="{FF2B5EF4-FFF2-40B4-BE49-F238E27FC236}">
                <a16:creationId xmlns:a16="http://schemas.microsoft.com/office/drawing/2014/main" id="{C0EBC1A7-1BAC-43CB-8F89-7C6F354E409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a:extLst>
              <a:ext uri="{FF2B5EF4-FFF2-40B4-BE49-F238E27FC236}">
                <a16:creationId xmlns:a16="http://schemas.microsoft.com/office/drawing/2014/main" id="{0317823F-4AED-4E47-9CF2-0097F2AFADC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it-IT"/>
          </a:p>
        </p:txBody>
      </p:sp>
      <p:sp>
        <p:nvSpPr>
          <p:cNvPr id="1029" name="Rectangle 5">
            <a:extLst>
              <a:ext uri="{FF2B5EF4-FFF2-40B4-BE49-F238E27FC236}">
                <a16:creationId xmlns:a16="http://schemas.microsoft.com/office/drawing/2014/main" id="{C0923900-190F-408D-BCDC-A577BB3CD38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it-IT"/>
          </a:p>
        </p:txBody>
      </p:sp>
      <p:sp>
        <p:nvSpPr>
          <p:cNvPr id="1030" name="Rectangle 6">
            <a:extLst>
              <a:ext uri="{FF2B5EF4-FFF2-40B4-BE49-F238E27FC236}">
                <a16:creationId xmlns:a16="http://schemas.microsoft.com/office/drawing/2014/main" id="{AAECCAC8-0225-441C-B561-951D28C331A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A91FFE-AA85-4033-8C79-DB9D4734FF64}"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A5C1944E-0834-4F04-8968-A16D54DAC919}"/>
              </a:ext>
            </a:extLst>
          </p:cNvPr>
          <p:cNvSpPr>
            <a:spLocks noGrp="1" noChangeArrowheads="1"/>
          </p:cNvSpPr>
          <p:nvPr>
            <p:ph type="ctrTitle"/>
          </p:nvPr>
        </p:nvSpPr>
        <p:spPr>
          <a:xfrm>
            <a:off x="790575" y="2535238"/>
            <a:ext cx="8677275" cy="1470025"/>
          </a:xfrm>
        </p:spPr>
        <p:txBody>
          <a:bodyPr anchor="ctr"/>
          <a:lstStyle/>
          <a:p>
            <a:pPr algn="l"/>
            <a:r>
              <a:rPr lang="it-IT" altLang="it-IT" sz="4400">
                <a:solidFill>
                  <a:schemeClr val="folHlink"/>
                </a:solidFill>
              </a:rPr>
              <a:t>Success rate of SP ablation </a:t>
            </a:r>
            <a:br>
              <a:rPr lang="it-IT" altLang="it-IT" sz="4400">
                <a:solidFill>
                  <a:schemeClr val="folHlink"/>
                </a:solidFill>
              </a:rPr>
            </a:br>
            <a:br>
              <a:rPr lang="it-IT" altLang="it-IT" sz="4400">
                <a:solidFill>
                  <a:schemeClr val="folHlink"/>
                </a:solidFill>
              </a:rPr>
            </a:br>
            <a:r>
              <a:rPr lang="it-IT" altLang="it-IT" sz="4400">
                <a:solidFill>
                  <a:schemeClr val="tx1"/>
                </a:solidFill>
              </a:rPr>
              <a:t>               </a:t>
            </a:r>
            <a:r>
              <a:rPr lang="it-IT" altLang="it-IT" sz="4400">
                <a:solidFill>
                  <a:srgbClr val="FF0000"/>
                </a:solidFill>
              </a:rPr>
              <a:t>95 - 98 %</a:t>
            </a:r>
            <a:br>
              <a:rPr lang="it-IT" altLang="it-IT" sz="4400">
                <a:solidFill>
                  <a:srgbClr val="FF0000"/>
                </a:solidFill>
              </a:rPr>
            </a:br>
            <a:br>
              <a:rPr lang="it-IT" altLang="it-IT" sz="4400">
                <a:solidFill>
                  <a:schemeClr val="tx1"/>
                </a:solidFill>
              </a:rPr>
            </a:br>
            <a:r>
              <a:rPr lang="it-IT" altLang="it-IT" sz="4400">
                <a:solidFill>
                  <a:schemeClr val="tx1"/>
                </a:solidFill>
              </a:rPr>
              <a:t> </a:t>
            </a:r>
            <a:br>
              <a:rPr lang="it-IT" altLang="it-IT" sz="4400">
                <a:solidFill>
                  <a:schemeClr val="tx1"/>
                </a:solidFill>
              </a:rPr>
            </a:br>
            <a:r>
              <a:rPr lang="it-IT" altLang="it-IT" sz="4400">
                <a:solidFill>
                  <a:schemeClr val="folHlink"/>
                </a:solidFill>
              </a:rPr>
              <a:t>Risk of inadvertent AV block</a:t>
            </a:r>
            <a:br>
              <a:rPr lang="it-IT" altLang="it-IT" sz="4400">
                <a:solidFill>
                  <a:schemeClr val="folHlink"/>
                </a:solidFill>
              </a:rPr>
            </a:br>
            <a:br>
              <a:rPr lang="it-IT" altLang="it-IT" sz="4400">
                <a:solidFill>
                  <a:srgbClr val="FF0000"/>
                </a:solidFill>
              </a:rPr>
            </a:br>
            <a:r>
              <a:rPr lang="it-IT" altLang="it-IT" sz="4400">
                <a:solidFill>
                  <a:srgbClr val="FF0000"/>
                </a:solidFill>
              </a:rPr>
              <a:t>          from 0.5 to 2 %</a:t>
            </a:r>
            <a:endParaRPr lang="en-US" altLang="it-IT" sz="4400">
              <a:solidFill>
                <a:schemeClr val="folHlink"/>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EC127EF4-58C2-43FA-9E59-407B19A9F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33375"/>
            <a:ext cx="8964613" cy="48958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Text Box 3">
            <a:extLst>
              <a:ext uri="{FF2B5EF4-FFF2-40B4-BE49-F238E27FC236}">
                <a16:creationId xmlns:a16="http://schemas.microsoft.com/office/drawing/2014/main" id="{14A31959-8829-4C41-83AF-CD9442C5DB15}"/>
              </a:ext>
            </a:extLst>
          </p:cNvPr>
          <p:cNvSpPr txBox="1">
            <a:spLocks noChangeArrowheads="1"/>
          </p:cNvSpPr>
          <p:nvPr/>
        </p:nvSpPr>
        <p:spPr bwMode="auto">
          <a:xfrm>
            <a:off x="323850" y="5373688"/>
            <a:ext cx="85074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The ablation catheter is positioned along the TA </a:t>
            </a:r>
          </a:p>
          <a:p>
            <a:r>
              <a:rPr lang="it-IT" altLang="it-IT" sz="2800" b="1">
                <a:solidFill>
                  <a:srgbClr val="FF0000"/>
                </a:solidFill>
              </a:rPr>
              <a:t>slightly </a:t>
            </a:r>
            <a:r>
              <a:rPr lang="it-IT" altLang="it-IT" sz="2800" b="1">
                <a:solidFill>
                  <a:schemeClr val="folHlink"/>
                </a:solidFill>
              </a:rPr>
              <a:t>anteriorly</a:t>
            </a:r>
            <a:r>
              <a:rPr lang="it-IT" altLang="it-IT" sz="2800" b="1">
                <a:solidFill>
                  <a:srgbClr val="FF0000"/>
                </a:solidFill>
              </a:rPr>
              <a:t> to the CS ostium, where the SP</a:t>
            </a:r>
          </a:p>
          <a:p>
            <a:r>
              <a:rPr lang="it-IT" altLang="it-IT" sz="2800" b="1">
                <a:solidFill>
                  <a:srgbClr val="FF0000"/>
                </a:solidFill>
              </a:rPr>
              <a:t>potential is recorded</a:t>
            </a:r>
          </a:p>
        </p:txBody>
      </p:sp>
      <p:sp>
        <p:nvSpPr>
          <p:cNvPr id="101380" name="Rectangle 4">
            <a:extLst>
              <a:ext uri="{FF2B5EF4-FFF2-40B4-BE49-F238E27FC236}">
                <a16:creationId xmlns:a16="http://schemas.microsoft.com/office/drawing/2014/main" id="{EAD52051-746D-4162-890B-13B80A0890E9}"/>
              </a:ext>
            </a:extLst>
          </p:cNvPr>
          <p:cNvSpPr>
            <a:spLocks noChangeArrowheads="1"/>
          </p:cNvSpPr>
          <p:nvPr/>
        </p:nvSpPr>
        <p:spPr bwMode="auto">
          <a:xfrm>
            <a:off x="179388" y="476250"/>
            <a:ext cx="504825" cy="5762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800" b="1">
                <a:solidFill>
                  <a:schemeClr val="folHlink"/>
                </a:solidFill>
              </a:rPr>
              <a:t>RAO</a:t>
            </a:r>
          </a:p>
        </p:txBody>
      </p:sp>
      <p:sp>
        <p:nvSpPr>
          <p:cNvPr id="101382" name="Rectangle 6">
            <a:extLst>
              <a:ext uri="{FF2B5EF4-FFF2-40B4-BE49-F238E27FC236}">
                <a16:creationId xmlns:a16="http://schemas.microsoft.com/office/drawing/2014/main" id="{97B3DA12-43FE-46A7-9149-129F39C4BB2D}"/>
              </a:ext>
            </a:extLst>
          </p:cNvPr>
          <p:cNvSpPr>
            <a:spLocks noChangeArrowheads="1"/>
          </p:cNvSpPr>
          <p:nvPr/>
        </p:nvSpPr>
        <p:spPr bwMode="auto">
          <a:xfrm>
            <a:off x="4500563" y="476250"/>
            <a:ext cx="503237" cy="50482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sz="2800" b="1">
                <a:solidFill>
                  <a:schemeClr val="folHlink"/>
                </a:solidFill>
              </a:rPr>
              <a:t>LAO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8C440E7A-4B4C-4FD3-8053-2C90B72E76CB}"/>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199683" name="Picture 3">
            <a:extLst>
              <a:ext uri="{FF2B5EF4-FFF2-40B4-BE49-F238E27FC236}">
                <a16:creationId xmlns:a16="http://schemas.microsoft.com/office/drawing/2014/main" id="{DA201FCE-D823-42C3-88CB-DC0481538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475297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4" name="Picture 4">
            <a:extLst>
              <a:ext uri="{FF2B5EF4-FFF2-40B4-BE49-F238E27FC236}">
                <a16:creationId xmlns:a16="http://schemas.microsoft.com/office/drawing/2014/main" id="{1B6F9962-A05D-41D6-9FA9-7690780D4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4149725"/>
            <a:ext cx="47291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85" name="Text Box 5">
            <a:extLst>
              <a:ext uri="{FF2B5EF4-FFF2-40B4-BE49-F238E27FC236}">
                <a16:creationId xmlns:a16="http://schemas.microsoft.com/office/drawing/2014/main" id="{A360B134-7F86-4F73-8878-4BD63A61D7D8}"/>
              </a:ext>
            </a:extLst>
          </p:cNvPr>
          <p:cNvSpPr txBox="1">
            <a:spLocks noChangeArrowheads="1"/>
          </p:cNvSpPr>
          <p:nvPr/>
        </p:nvSpPr>
        <p:spPr bwMode="auto">
          <a:xfrm>
            <a:off x="5148263" y="373063"/>
            <a:ext cx="386556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The ablation catheter </a:t>
            </a:r>
          </a:p>
          <a:p>
            <a:r>
              <a:rPr lang="it-IT" altLang="it-IT" sz="2800" b="1">
                <a:solidFill>
                  <a:schemeClr val="folHlink"/>
                </a:solidFill>
              </a:rPr>
              <a:t>is positioned </a:t>
            </a:r>
            <a:r>
              <a:rPr lang="it-IT" altLang="it-IT" sz="2800" b="1">
                <a:solidFill>
                  <a:srgbClr val="FF0000"/>
                </a:solidFill>
              </a:rPr>
              <a:t>anterior</a:t>
            </a:r>
          </a:p>
          <a:p>
            <a:r>
              <a:rPr lang="it-IT" altLang="it-IT" sz="2800" b="1">
                <a:solidFill>
                  <a:schemeClr val="folHlink"/>
                </a:solidFill>
              </a:rPr>
              <a:t>to the CS ostium </a:t>
            </a:r>
          </a:p>
        </p:txBody>
      </p:sp>
      <p:sp>
        <p:nvSpPr>
          <p:cNvPr id="199686" name="Text Box 6">
            <a:extLst>
              <a:ext uri="{FF2B5EF4-FFF2-40B4-BE49-F238E27FC236}">
                <a16:creationId xmlns:a16="http://schemas.microsoft.com/office/drawing/2014/main" id="{21DEA8B8-D440-4AAF-AB2F-77DF4068D292}"/>
              </a:ext>
            </a:extLst>
          </p:cNvPr>
          <p:cNvSpPr txBox="1">
            <a:spLocks noChangeArrowheads="1"/>
          </p:cNvSpPr>
          <p:nvPr/>
        </p:nvSpPr>
        <p:spPr bwMode="auto">
          <a:xfrm>
            <a:off x="5041900" y="2565400"/>
            <a:ext cx="41021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The V electrogram is </a:t>
            </a:r>
          </a:p>
          <a:p>
            <a:r>
              <a:rPr lang="it-IT" altLang="it-IT" sz="2800" b="1">
                <a:solidFill>
                  <a:srgbClr val="FF0000"/>
                </a:solidFill>
              </a:rPr>
              <a:t>substantially larger</a:t>
            </a:r>
          </a:p>
          <a:p>
            <a:r>
              <a:rPr lang="it-IT" altLang="it-IT" sz="2800" b="1">
                <a:solidFill>
                  <a:srgbClr val="FF0000"/>
                </a:solidFill>
              </a:rPr>
              <a:t>than the A eletrogram </a:t>
            </a:r>
          </a:p>
          <a:p>
            <a:r>
              <a:rPr lang="it-IT" altLang="it-IT" sz="2800" b="1">
                <a:solidFill>
                  <a:schemeClr val="folHlink"/>
                </a:solidFill>
              </a:rPr>
              <a:t>A:V ratio &lt; 0.5</a:t>
            </a:r>
          </a:p>
          <a:p>
            <a:r>
              <a:rPr lang="it-IT" altLang="it-IT" sz="2800" b="1">
                <a:solidFill>
                  <a:srgbClr val="FF0000"/>
                </a:solidFill>
              </a:rPr>
              <a:t>with a distinct </a:t>
            </a:r>
          </a:p>
          <a:p>
            <a:r>
              <a:rPr lang="it-IT" altLang="it-IT" sz="2800" b="1">
                <a:solidFill>
                  <a:srgbClr val="FF0000"/>
                </a:solidFill>
              </a:rPr>
              <a:t>deflection consistent </a:t>
            </a:r>
          </a:p>
          <a:p>
            <a:r>
              <a:rPr lang="it-IT" altLang="it-IT" sz="2800" b="1">
                <a:solidFill>
                  <a:srgbClr val="FF0000"/>
                </a:solidFill>
              </a:rPr>
              <a:t>with a slow</a:t>
            </a:r>
          </a:p>
          <a:p>
            <a:r>
              <a:rPr lang="it-IT" altLang="it-IT" sz="2800" b="1">
                <a:solidFill>
                  <a:srgbClr val="FF0000"/>
                </a:solidFill>
              </a:rPr>
              <a:t>pathway potential </a:t>
            </a:r>
          </a:p>
          <a:p>
            <a:r>
              <a:rPr lang="it-IT" altLang="it-IT" sz="2800" b="1">
                <a:solidFill>
                  <a:srgbClr val="FF0000"/>
                </a:solidFill>
              </a:rPr>
              <a:t>immediately after the A</a:t>
            </a:r>
          </a:p>
        </p:txBody>
      </p:sp>
      <p:sp>
        <p:nvSpPr>
          <p:cNvPr id="199687" name="Rectangle 7">
            <a:extLst>
              <a:ext uri="{FF2B5EF4-FFF2-40B4-BE49-F238E27FC236}">
                <a16:creationId xmlns:a16="http://schemas.microsoft.com/office/drawing/2014/main" id="{BDF46AAA-651A-42E9-8DF8-7FF8591B0B4B}"/>
              </a:ext>
            </a:extLst>
          </p:cNvPr>
          <p:cNvSpPr>
            <a:spLocks noChangeArrowheads="1"/>
          </p:cNvSpPr>
          <p:nvPr/>
        </p:nvSpPr>
        <p:spPr bwMode="auto">
          <a:xfrm>
            <a:off x="323850" y="115888"/>
            <a:ext cx="215900" cy="2603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4AC82E45-879E-4EE5-BB42-72E4BFD84DFB}"/>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69320" name="Picture 8">
            <a:extLst>
              <a:ext uri="{FF2B5EF4-FFF2-40B4-BE49-F238E27FC236}">
                <a16:creationId xmlns:a16="http://schemas.microsoft.com/office/drawing/2014/main" id="{9566FB6D-3C34-4AB4-92EF-DAE8AB21C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713788" cy="5111750"/>
          </a:xfrm>
          <a:prstGeom prst="rect">
            <a:avLst/>
          </a:prstGeom>
          <a:noFill/>
          <a:extLst>
            <a:ext uri="{909E8E84-426E-40DD-AFC4-6F175D3DCCD1}">
              <a14:hiddenFill xmlns:a14="http://schemas.microsoft.com/office/drawing/2010/main">
                <a:solidFill>
                  <a:srgbClr val="FFFFFF"/>
                </a:solidFill>
              </a14:hiddenFill>
            </a:ext>
          </a:extLst>
        </p:spPr>
      </p:pic>
      <p:sp>
        <p:nvSpPr>
          <p:cNvPr id="269321" name="Text Box 9">
            <a:extLst>
              <a:ext uri="{FF2B5EF4-FFF2-40B4-BE49-F238E27FC236}">
                <a16:creationId xmlns:a16="http://schemas.microsoft.com/office/drawing/2014/main" id="{386D9602-99B3-4677-B485-0D2D9AE97B40}"/>
              </a:ext>
            </a:extLst>
          </p:cNvPr>
          <p:cNvSpPr txBox="1">
            <a:spLocks noChangeArrowheads="1"/>
          </p:cNvSpPr>
          <p:nvPr/>
        </p:nvSpPr>
        <p:spPr bwMode="auto">
          <a:xfrm>
            <a:off x="158750" y="5535613"/>
            <a:ext cx="88455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In the LAO view, when the ablation catheter is at level of the</a:t>
            </a:r>
          </a:p>
          <a:p>
            <a:r>
              <a:rPr lang="it-IT" altLang="it-IT" sz="2400" b="1">
                <a:solidFill>
                  <a:srgbClr val="FF0000"/>
                </a:solidFill>
              </a:rPr>
              <a:t>superior aspect of the CS ostium, it appears more leftward </a:t>
            </a:r>
          </a:p>
          <a:p>
            <a:r>
              <a:rPr lang="it-IT" altLang="it-IT" sz="2400" b="1">
                <a:solidFill>
                  <a:srgbClr val="FF0000"/>
                </a:solidFill>
              </a:rPr>
              <a:t>than the His catheter</a:t>
            </a:r>
          </a:p>
        </p:txBody>
      </p:sp>
      <p:sp>
        <p:nvSpPr>
          <p:cNvPr id="269322" name="Text Box 10">
            <a:extLst>
              <a:ext uri="{FF2B5EF4-FFF2-40B4-BE49-F238E27FC236}">
                <a16:creationId xmlns:a16="http://schemas.microsoft.com/office/drawing/2014/main" id="{01AF7649-48EA-4172-BB12-9E6B39F54E2E}"/>
              </a:ext>
            </a:extLst>
          </p:cNvPr>
          <p:cNvSpPr txBox="1">
            <a:spLocks noChangeArrowheads="1"/>
          </p:cNvSpPr>
          <p:nvPr/>
        </p:nvSpPr>
        <p:spPr bwMode="auto">
          <a:xfrm>
            <a:off x="8224838" y="4887913"/>
            <a:ext cx="827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chemeClr val="folHlink"/>
                </a:solidFill>
              </a:rPr>
              <a:t>LAO</a:t>
            </a:r>
          </a:p>
        </p:txBody>
      </p:sp>
      <p:sp>
        <p:nvSpPr>
          <p:cNvPr id="269323" name="Text Box 11">
            <a:extLst>
              <a:ext uri="{FF2B5EF4-FFF2-40B4-BE49-F238E27FC236}">
                <a16:creationId xmlns:a16="http://schemas.microsoft.com/office/drawing/2014/main" id="{3095080C-AB73-4321-A36C-1BC2D730653E}"/>
              </a:ext>
            </a:extLst>
          </p:cNvPr>
          <p:cNvSpPr txBox="1">
            <a:spLocks noChangeArrowheads="1"/>
          </p:cNvSpPr>
          <p:nvPr/>
        </p:nvSpPr>
        <p:spPr bwMode="auto">
          <a:xfrm>
            <a:off x="3471863" y="4887913"/>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chemeClr val="folHlink"/>
                </a:solidFill>
              </a:rPr>
              <a:t>RAO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CAE162ED-7618-404F-9E6E-76FE3518286E}"/>
              </a:ext>
            </a:extLst>
          </p:cNvPr>
          <p:cNvSpPr>
            <a:spLocks noGrp="1" noChangeArrowheads="1"/>
          </p:cNvSpPr>
          <p:nvPr>
            <p:ph type="ctrTitle"/>
          </p:nvPr>
        </p:nvSpPr>
        <p:spPr>
          <a:xfrm>
            <a:off x="250825" y="2565400"/>
            <a:ext cx="8893175" cy="1470025"/>
          </a:xfrm>
        </p:spPr>
        <p:txBody>
          <a:bodyPr anchor="ctr"/>
          <a:lstStyle/>
          <a:p>
            <a:pPr algn="l"/>
            <a:r>
              <a:rPr lang="it-IT" altLang="it-IT" sz="4000">
                <a:solidFill>
                  <a:schemeClr val="folHlink"/>
                </a:solidFill>
              </a:rPr>
              <a:t>Observation</a:t>
            </a:r>
            <a:br>
              <a:rPr lang="it-IT" altLang="it-IT" sz="4000">
                <a:solidFill>
                  <a:schemeClr val="folHlink"/>
                </a:solidFill>
              </a:rPr>
            </a:br>
            <a:r>
              <a:rPr lang="it-IT" altLang="it-IT" sz="4000">
                <a:solidFill>
                  <a:srgbClr val="FF0000"/>
                </a:solidFill>
              </a:rPr>
              <a:t>Elderly obese</a:t>
            </a:r>
            <a:r>
              <a:rPr lang="it-IT" altLang="it-IT" sz="4000">
                <a:solidFill>
                  <a:schemeClr val="folHlink"/>
                </a:solidFill>
              </a:rPr>
              <a:t> pts had shorter distances between the prox-HB area and the base of the CS os in the RAO view (the shape of the TA changes from a circle to an ellipse, compressed by the ascending aorta and diaphragma), but in the LAO view this distance is not so narrow</a:t>
            </a:r>
            <a:br>
              <a:rPr lang="it-IT" altLang="it-IT" sz="4000">
                <a:solidFill>
                  <a:schemeClr val="folHlink"/>
                </a:solidFill>
              </a:rPr>
            </a:br>
            <a:r>
              <a:rPr lang="it-IT" altLang="it-IT" sz="4000">
                <a:solidFill>
                  <a:schemeClr val="folHlink"/>
                </a:solidFill>
              </a:rPr>
              <a:t>               check the position of the abl catheter in the </a:t>
            </a:r>
            <a:r>
              <a:rPr lang="it-IT" altLang="it-IT" sz="4000">
                <a:solidFill>
                  <a:srgbClr val="FF0000"/>
                </a:solidFill>
              </a:rPr>
              <a:t>LAO</a:t>
            </a:r>
            <a:r>
              <a:rPr lang="it-IT" altLang="it-IT" sz="4000">
                <a:solidFill>
                  <a:schemeClr val="folHlink"/>
                </a:solidFill>
              </a:rPr>
              <a:t> view (it’s safer)</a:t>
            </a:r>
            <a:endParaRPr lang="en-US" altLang="it-IT" sz="4000">
              <a:solidFill>
                <a:schemeClr val="folHlink"/>
              </a:solidFill>
            </a:endParaRPr>
          </a:p>
        </p:txBody>
      </p:sp>
      <p:sp>
        <p:nvSpPr>
          <p:cNvPr id="292871" name="AutoShape 7">
            <a:extLst>
              <a:ext uri="{FF2B5EF4-FFF2-40B4-BE49-F238E27FC236}">
                <a16:creationId xmlns:a16="http://schemas.microsoft.com/office/drawing/2014/main" id="{69F6137C-B810-4763-A332-5419DE39B161}"/>
              </a:ext>
            </a:extLst>
          </p:cNvPr>
          <p:cNvSpPr>
            <a:spLocks noChangeArrowheads="1"/>
          </p:cNvSpPr>
          <p:nvPr/>
        </p:nvSpPr>
        <p:spPr bwMode="auto">
          <a:xfrm>
            <a:off x="827088" y="5589588"/>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a:extLst>
              <a:ext uri="{FF2B5EF4-FFF2-40B4-BE49-F238E27FC236}">
                <a16:creationId xmlns:a16="http://schemas.microsoft.com/office/drawing/2014/main" id="{5032E711-A929-48C6-9E09-F48E606B4485}"/>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28355" name="Text Box 3">
            <a:extLst>
              <a:ext uri="{FF2B5EF4-FFF2-40B4-BE49-F238E27FC236}">
                <a16:creationId xmlns:a16="http://schemas.microsoft.com/office/drawing/2014/main" id="{0B00595E-A2D0-41E9-BD1A-69BDE5A76540}"/>
              </a:ext>
            </a:extLst>
          </p:cNvPr>
          <p:cNvSpPr txBox="1">
            <a:spLocks noChangeArrowheads="1"/>
          </p:cNvSpPr>
          <p:nvPr/>
        </p:nvSpPr>
        <p:spPr bwMode="auto">
          <a:xfrm>
            <a:off x="250825" y="392113"/>
            <a:ext cx="8729663"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4400"/>
              <a:t>Slow Potentials of Haissaguerre</a:t>
            </a:r>
          </a:p>
          <a:p>
            <a:endParaRPr lang="it-IT" altLang="it-IT" sz="4400"/>
          </a:p>
          <a:p>
            <a:r>
              <a:rPr lang="it-IT" altLang="it-IT" sz="4400">
                <a:solidFill>
                  <a:schemeClr val="folHlink"/>
                </a:solidFill>
              </a:rPr>
              <a:t>Low amplitude signals with a slow </a:t>
            </a:r>
          </a:p>
          <a:p>
            <a:r>
              <a:rPr lang="it-IT" altLang="it-IT" sz="4400">
                <a:solidFill>
                  <a:schemeClr val="folHlink"/>
                </a:solidFill>
              </a:rPr>
              <a:t>slope recorded along the </a:t>
            </a:r>
            <a:r>
              <a:rPr lang="it-IT" altLang="it-IT" sz="4400">
                <a:solidFill>
                  <a:srgbClr val="FF0000"/>
                </a:solidFill>
              </a:rPr>
              <a:t>mid – or</a:t>
            </a:r>
          </a:p>
          <a:p>
            <a:r>
              <a:rPr lang="it-IT" altLang="it-IT" sz="4400">
                <a:solidFill>
                  <a:srgbClr val="FF0000"/>
                </a:solidFill>
              </a:rPr>
              <a:t>posterior septum</a:t>
            </a:r>
            <a:r>
              <a:rPr lang="it-IT" altLang="it-IT" sz="4400">
                <a:solidFill>
                  <a:schemeClr val="folHlink"/>
                </a:solidFill>
              </a:rPr>
              <a:t>, </a:t>
            </a:r>
            <a:r>
              <a:rPr lang="it-IT" altLang="it-IT" sz="4400">
                <a:solidFill>
                  <a:srgbClr val="FF0000"/>
                </a:solidFill>
              </a:rPr>
              <a:t>anterior to the </a:t>
            </a:r>
          </a:p>
          <a:p>
            <a:r>
              <a:rPr lang="it-IT" altLang="it-IT" sz="4400">
                <a:solidFill>
                  <a:srgbClr val="FF0000"/>
                </a:solidFill>
              </a:rPr>
              <a:t>CS</a:t>
            </a:r>
          </a:p>
          <a:p>
            <a:r>
              <a:rPr lang="it-IT" altLang="it-IT" sz="4400">
                <a:solidFill>
                  <a:schemeClr val="folHlink"/>
                </a:solidFill>
              </a:rPr>
              <a:t>Uniphasic and rounded, biphasic,</a:t>
            </a:r>
          </a:p>
          <a:p>
            <a:r>
              <a:rPr lang="it-IT" altLang="it-IT" sz="4400">
                <a:solidFill>
                  <a:schemeClr val="folHlink"/>
                </a:solidFill>
              </a:rPr>
              <a:t>or occasionally a doube hump</a:t>
            </a:r>
          </a:p>
          <a:p>
            <a:endParaRPr lang="it-IT" altLang="it-IT" sz="4400">
              <a:solidFill>
                <a:schemeClr val="folHlink"/>
              </a:solidFill>
            </a:endParaRPr>
          </a:p>
          <a:p>
            <a:endParaRPr lang="it-IT" altLang="it-IT" sz="4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a:extLst>
              <a:ext uri="{FF2B5EF4-FFF2-40B4-BE49-F238E27FC236}">
                <a16:creationId xmlns:a16="http://schemas.microsoft.com/office/drawing/2014/main" id="{DE9D14C2-1934-4CBE-8B57-3B76E16BBF7A}"/>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29379" name="Text Box 3">
            <a:extLst>
              <a:ext uri="{FF2B5EF4-FFF2-40B4-BE49-F238E27FC236}">
                <a16:creationId xmlns:a16="http://schemas.microsoft.com/office/drawing/2014/main" id="{D4CDA87F-F04B-462A-BFF1-5BFCED471F2B}"/>
              </a:ext>
            </a:extLst>
          </p:cNvPr>
          <p:cNvSpPr txBox="1">
            <a:spLocks noChangeArrowheads="1"/>
          </p:cNvSpPr>
          <p:nvPr/>
        </p:nvSpPr>
        <p:spPr bwMode="auto">
          <a:xfrm>
            <a:off x="34925" y="-26988"/>
            <a:ext cx="9169400" cy="81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4400"/>
              <a:t>Slow Potentials of Haissaguerre</a:t>
            </a:r>
          </a:p>
          <a:p>
            <a:endParaRPr lang="it-IT" altLang="it-IT" sz="4400"/>
          </a:p>
          <a:p>
            <a:r>
              <a:rPr lang="it-IT" altLang="it-IT" sz="4400">
                <a:solidFill>
                  <a:srgbClr val="FF0000"/>
                </a:solidFill>
              </a:rPr>
              <a:t>1.</a:t>
            </a:r>
            <a:r>
              <a:rPr lang="it-IT" altLang="it-IT" sz="4400">
                <a:solidFill>
                  <a:schemeClr val="folHlink"/>
                </a:solidFill>
              </a:rPr>
              <a:t> These potentials are </a:t>
            </a:r>
            <a:r>
              <a:rPr lang="it-IT" altLang="it-IT" sz="4400">
                <a:solidFill>
                  <a:srgbClr val="FF0000"/>
                </a:solidFill>
              </a:rPr>
              <a:t>not </a:t>
            </a:r>
            <a:r>
              <a:rPr lang="it-IT" altLang="it-IT" sz="4400">
                <a:solidFill>
                  <a:schemeClr val="folHlink"/>
                </a:solidFill>
              </a:rPr>
              <a:t>recorded</a:t>
            </a:r>
          </a:p>
          <a:p>
            <a:r>
              <a:rPr lang="it-IT" altLang="it-IT" sz="4400">
                <a:solidFill>
                  <a:schemeClr val="folHlink"/>
                </a:solidFill>
              </a:rPr>
              <a:t> </a:t>
            </a:r>
            <a:r>
              <a:rPr lang="it-IT" altLang="it-IT" sz="4400">
                <a:solidFill>
                  <a:srgbClr val="FF0000"/>
                </a:solidFill>
              </a:rPr>
              <a:t>within or posterior</a:t>
            </a:r>
            <a:r>
              <a:rPr lang="it-IT" altLang="it-IT" sz="4400">
                <a:solidFill>
                  <a:schemeClr val="folHlink"/>
                </a:solidFill>
              </a:rPr>
              <a:t> to the </a:t>
            </a:r>
            <a:r>
              <a:rPr lang="it-IT" altLang="it-IT" sz="4400">
                <a:solidFill>
                  <a:srgbClr val="FF0000"/>
                </a:solidFill>
              </a:rPr>
              <a:t>CS ostium</a:t>
            </a:r>
          </a:p>
          <a:p>
            <a:endParaRPr lang="it-IT" altLang="it-IT" sz="4400">
              <a:solidFill>
                <a:schemeClr val="folHlink"/>
              </a:solidFill>
            </a:endParaRPr>
          </a:p>
          <a:p>
            <a:r>
              <a:rPr lang="it-IT" altLang="it-IT" sz="4400">
                <a:solidFill>
                  <a:srgbClr val="FF0000"/>
                </a:solidFill>
              </a:rPr>
              <a:t>2.</a:t>
            </a:r>
            <a:r>
              <a:rPr lang="it-IT" altLang="it-IT" sz="4400">
                <a:solidFill>
                  <a:schemeClr val="folHlink"/>
                </a:solidFill>
              </a:rPr>
              <a:t> Slow potentials are present also</a:t>
            </a:r>
          </a:p>
          <a:p>
            <a:r>
              <a:rPr lang="it-IT" altLang="it-IT" sz="4400">
                <a:solidFill>
                  <a:schemeClr val="folHlink"/>
                </a:solidFill>
              </a:rPr>
              <a:t>in </a:t>
            </a:r>
            <a:r>
              <a:rPr lang="it-IT" altLang="it-IT" sz="4400">
                <a:solidFill>
                  <a:srgbClr val="FF0000"/>
                </a:solidFill>
              </a:rPr>
              <a:t>control</a:t>
            </a:r>
            <a:r>
              <a:rPr lang="it-IT" altLang="it-IT" sz="4400">
                <a:solidFill>
                  <a:schemeClr val="folHlink"/>
                </a:solidFill>
              </a:rPr>
              <a:t> subjects without AVNRT</a:t>
            </a:r>
          </a:p>
          <a:p>
            <a:r>
              <a:rPr lang="it-IT" altLang="it-IT" sz="4400">
                <a:solidFill>
                  <a:schemeClr val="folHlink"/>
                </a:solidFill>
              </a:rPr>
              <a:t>and the post-ablation </a:t>
            </a:r>
            <a:r>
              <a:rPr lang="it-IT" altLang="it-IT" sz="4400">
                <a:solidFill>
                  <a:srgbClr val="FF0000"/>
                </a:solidFill>
              </a:rPr>
              <a:t>persistence</a:t>
            </a:r>
          </a:p>
          <a:p>
            <a:r>
              <a:rPr lang="it-IT" altLang="it-IT" sz="4400">
                <a:solidFill>
                  <a:schemeClr val="folHlink"/>
                </a:solidFill>
              </a:rPr>
              <a:t>is not correlate with the inducibility</a:t>
            </a:r>
          </a:p>
          <a:p>
            <a:r>
              <a:rPr lang="it-IT" altLang="it-IT" sz="4400">
                <a:solidFill>
                  <a:schemeClr val="folHlink"/>
                </a:solidFill>
              </a:rPr>
              <a:t>of AVN reentrant echo beats</a:t>
            </a:r>
          </a:p>
          <a:p>
            <a:endParaRPr lang="it-IT" altLang="it-IT" sz="4400">
              <a:solidFill>
                <a:schemeClr val="folHlink"/>
              </a:solidFill>
            </a:endParaRPr>
          </a:p>
          <a:p>
            <a:endParaRPr lang="it-IT" altLang="it-IT" sz="4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78748057-F796-42A4-A4F4-2E06B4E823FC}"/>
              </a:ext>
            </a:extLst>
          </p:cNvPr>
          <p:cNvSpPr>
            <a:spLocks noGrp="1" noChangeArrowheads="1"/>
          </p:cNvSpPr>
          <p:nvPr>
            <p:ph type="ctrTitle"/>
          </p:nvPr>
        </p:nvSpPr>
        <p:spPr>
          <a:xfrm>
            <a:off x="34925" y="2276475"/>
            <a:ext cx="9863138" cy="1470025"/>
          </a:xfrm>
        </p:spPr>
        <p:txBody>
          <a:bodyPr anchor="ctr"/>
          <a:lstStyle/>
          <a:p>
            <a:pPr algn="l"/>
            <a:r>
              <a:rPr lang="it-IT" altLang="it-IT" sz="4400"/>
              <a:t> </a:t>
            </a:r>
            <a:br>
              <a:rPr lang="it-IT" altLang="it-IT" sz="4400"/>
            </a:br>
            <a:br>
              <a:rPr lang="it-IT" altLang="it-IT" sz="4400"/>
            </a:br>
            <a:r>
              <a:rPr lang="it-IT" altLang="it-IT" sz="4400"/>
              <a:t>      </a:t>
            </a:r>
            <a:br>
              <a:rPr lang="it-IT" altLang="it-IT" sz="4400"/>
            </a:br>
            <a:r>
              <a:rPr lang="it-IT" altLang="it-IT" sz="4400"/>
              <a:t>           </a:t>
            </a:r>
            <a:r>
              <a:rPr lang="it-IT" altLang="it-IT" sz="4400">
                <a:solidFill>
                  <a:schemeClr val="folHlink"/>
                </a:solidFill>
              </a:rPr>
              <a:t>Optimal electrograms</a:t>
            </a:r>
            <a:br>
              <a:rPr lang="it-IT" altLang="it-IT" sz="4400">
                <a:solidFill>
                  <a:schemeClr val="folHlink"/>
                </a:solidFill>
              </a:rPr>
            </a:br>
            <a:br>
              <a:rPr lang="it-IT" altLang="it-IT" sz="4400">
                <a:solidFill>
                  <a:schemeClr val="folHlink"/>
                </a:solidFill>
              </a:rPr>
            </a:br>
            <a:r>
              <a:rPr lang="it-IT" altLang="it-IT" sz="4400">
                <a:solidFill>
                  <a:schemeClr val="folHlink"/>
                </a:solidFill>
              </a:rPr>
              <a:t>      A / V = 0.1– 0.5 during SR</a:t>
            </a:r>
            <a:br>
              <a:rPr lang="it-IT" altLang="it-IT" sz="4400">
                <a:solidFill>
                  <a:schemeClr val="folHlink"/>
                </a:solidFill>
              </a:rPr>
            </a:br>
            <a:br>
              <a:rPr lang="it-IT" altLang="it-IT" sz="4400">
                <a:solidFill>
                  <a:schemeClr val="folHlink"/>
                </a:solidFill>
              </a:rPr>
            </a:br>
            <a:r>
              <a:rPr lang="it-IT" altLang="it-IT" sz="4400">
                <a:solidFill>
                  <a:schemeClr val="folHlink"/>
                </a:solidFill>
              </a:rPr>
              <a:t>      e.g.     </a:t>
            </a:r>
            <a:r>
              <a:rPr lang="it-IT" altLang="it-IT" sz="4400">
                <a:solidFill>
                  <a:srgbClr val="FF0000"/>
                </a:solidFill>
              </a:rPr>
              <a:t>A = 1/10 - ½ of V</a:t>
            </a:r>
            <a:endParaRPr lang="en-US" altLang="it-IT" sz="44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5105FC00-F93A-49D4-9724-E52ECAF2A3DD}"/>
              </a:ext>
            </a:extLst>
          </p:cNvPr>
          <p:cNvSpPr>
            <a:spLocks noGrp="1" noChangeArrowheads="1"/>
          </p:cNvSpPr>
          <p:nvPr>
            <p:ph type="ctrTitle"/>
          </p:nvPr>
        </p:nvSpPr>
        <p:spPr>
          <a:xfrm>
            <a:off x="34925" y="2276475"/>
            <a:ext cx="9863138" cy="1470025"/>
          </a:xfrm>
        </p:spPr>
        <p:txBody>
          <a:bodyPr anchor="ctr"/>
          <a:lstStyle/>
          <a:p>
            <a:pPr algn="l"/>
            <a:r>
              <a:rPr lang="it-IT" altLang="it-IT" sz="4400"/>
              <a:t> </a:t>
            </a:r>
            <a:br>
              <a:rPr lang="it-IT" altLang="it-IT" sz="4400"/>
            </a:br>
            <a:r>
              <a:rPr lang="it-IT" altLang="it-IT" sz="4400">
                <a:solidFill>
                  <a:schemeClr val="tx1"/>
                </a:solidFill>
              </a:rPr>
              <a:t>Integrated approach </a:t>
            </a:r>
            <a:br>
              <a:rPr lang="it-IT" altLang="it-IT" sz="4400">
                <a:solidFill>
                  <a:schemeClr val="tx1"/>
                </a:solidFill>
              </a:rPr>
            </a:br>
            <a:r>
              <a:rPr lang="it-IT" altLang="it-IT" sz="4400">
                <a:solidFill>
                  <a:schemeClr val="folHlink"/>
                </a:solidFill>
              </a:rPr>
              <a:t>Using the RAO </a:t>
            </a:r>
            <a:r>
              <a:rPr lang="it-IT" altLang="it-IT" sz="4400">
                <a:solidFill>
                  <a:srgbClr val="FF0000"/>
                </a:solidFill>
              </a:rPr>
              <a:t>30°</a:t>
            </a:r>
            <a:r>
              <a:rPr lang="it-IT" altLang="it-IT" sz="4400">
                <a:solidFill>
                  <a:schemeClr val="folHlink"/>
                </a:solidFill>
              </a:rPr>
              <a:t> view,</a:t>
            </a:r>
            <a:br>
              <a:rPr lang="it-IT" altLang="it-IT" sz="4400">
                <a:solidFill>
                  <a:schemeClr val="folHlink"/>
                </a:solidFill>
              </a:rPr>
            </a:br>
            <a:r>
              <a:rPr lang="it-IT" altLang="it-IT" sz="4400">
                <a:solidFill>
                  <a:srgbClr val="FF0000"/>
                </a:solidFill>
              </a:rPr>
              <a:t>1.</a:t>
            </a:r>
            <a:r>
              <a:rPr lang="it-IT" altLang="it-IT" sz="4400">
                <a:solidFill>
                  <a:schemeClr val="folHlink"/>
                </a:solidFill>
              </a:rPr>
              <a:t> Put the cath in the HB region to recorder either the most distal HB or RB potential</a:t>
            </a:r>
            <a:br>
              <a:rPr lang="it-IT" altLang="it-IT" sz="4400">
                <a:solidFill>
                  <a:schemeClr val="folHlink"/>
                </a:solidFill>
              </a:rPr>
            </a:br>
            <a:r>
              <a:rPr lang="it-IT" altLang="it-IT" sz="4400">
                <a:solidFill>
                  <a:srgbClr val="FF0000"/>
                </a:solidFill>
              </a:rPr>
              <a:t>2.</a:t>
            </a:r>
            <a:r>
              <a:rPr lang="it-IT" altLang="it-IT" sz="4400">
                <a:solidFill>
                  <a:schemeClr val="folHlink"/>
                </a:solidFill>
              </a:rPr>
              <a:t> Fully deflect the tip and slowly withdraw along the septal TA down </a:t>
            </a:r>
            <a:br>
              <a:rPr lang="it-IT" altLang="it-IT" sz="4400">
                <a:solidFill>
                  <a:schemeClr val="folHlink"/>
                </a:solidFill>
              </a:rPr>
            </a:br>
            <a:r>
              <a:rPr lang="it-IT" altLang="it-IT" sz="4400">
                <a:solidFill>
                  <a:schemeClr val="folHlink"/>
                </a:solidFill>
              </a:rPr>
              <a:t>to the most postero-inferior aspect</a:t>
            </a:r>
            <a:br>
              <a:rPr lang="it-IT" altLang="it-IT" sz="4400">
                <a:solidFill>
                  <a:schemeClr val="folHlink"/>
                </a:solidFill>
              </a:rPr>
            </a:br>
            <a:r>
              <a:rPr lang="it-IT" altLang="it-IT" sz="4400">
                <a:solidFill>
                  <a:schemeClr val="folHlink"/>
                </a:solidFill>
              </a:rPr>
              <a:t>of the interatrial septum, adjacent to the CS ostium</a:t>
            </a:r>
            <a:r>
              <a:rPr lang="it-IT" altLang="it-IT" sz="4400"/>
              <a:t> </a:t>
            </a:r>
            <a:endParaRPr lang="en-US" altLang="it-IT" sz="4400">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B9019E1C-1FA8-4789-8B54-E0713B88DDA9}"/>
              </a:ext>
            </a:extLst>
          </p:cNvPr>
          <p:cNvSpPr>
            <a:spLocks noGrp="1" noChangeArrowheads="1"/>
          </p:cNvSpPr>
          <p:nvPr>
            <p:ph type="ctrTitle"/>
          </p:nvPr>
        </p:nvSpPr>
        <p:spPr>
          <a:xfrm>
            <a:off x="34925" y="2276475"/>
            <a:ext cx="9863138" cy="1470025"/>
          </a:xfrm>
        </p:spPr>
        <p:txBody>
          <a:bodyPr anchor="ctr"/>
          <a:lstStyle/>
          <a:p>
            <a:pPr algn="l"/>
            <a:r>
              <a:rPr lang="it-IT" altLang="it-IT" sz="4400"/>
              <a:t> </a:t>
            </a:r>
            <a:br>
              <a:rPr lang="it-IT" altLang="it-IT" sz="4400"/>
            </a:br>
            <a:r>
              <a:rPr lang="it-IT" altLang="it-IT" sz="4400">
                <a:solidFill>
                  <a:schemeClr val="tx1"/>
                </a:solidFill>
              </a:rPr>
              <a:t>Integrated approach</a:t>
            </a:r>
            <a:br>
              <a:rPr lang="it-IT" altLang="it-IT" sz="4400">
                <a:solidFill>
                  <a:schemeClr val="tx1"/>
                </a:solidFill>
              </a:rPr>
            </a:br>
            <a:r>
              <a:rPr lang="it-IT" altLang="it-IT" sz="4400">
                <a:solidFill>
                  <a:schemeClr val="folHlink"/>
                </a:solidFill>
              </a:rPr>
              <a:t>If 2 pulses of RF at 30-35 W for</a:t>
            </a:r>
            <a:br>
              <a:rPr lang="it-IT" altLang="it-IT" sz="4400">
                <a:solidFill>
                  <a:schemeClr val="folHlink"/>
                </a:solidFill>
              </a:rPr>
            </a:br>
            <a:r>
              <a:rPr lang="it-IT" altLang="it-IT" sz="4400">
                <a:solidFill>
                  <a:schemeClr val="folHlink"/>
                </a:solidFill>
              </a:rPr>
              <a:t>20-60 sec at the posterior septum, anterior to the CS, where low amplitude and hump-shaped </a:t>
            </a:r>
            <a:br>
              <a:rPr lang="it-IT" altLang="it-IT" sz="4400">
                <a:solidFill>
                  <a:schemeClr val="folHlink"/>
                </a:solidFill>
              </a:rPr>
            </a:br>
            <a:r>
              <a:rPr lang="it-IT" altLang="it-IT" sz="4400">
                <a:solidFill>
                  <a:schemeClr val="folHlink"/>
                </a:solidFill>
              </a:rPr>
              <a:t>potentials are recorded, fail</a:t>
            </a:r>
            <a:br>
              <a:rPr lang="it-IT" altLang="it-IT" sz="4400">
                <a:solidFill>
                  <a:schemeClr val="folHlink"/>
                </a:solidFill>
              </a:rPr>
            </a:br>
            <a:r>
              <a:rPr lang="it-IT" altLang="it-IT" sz="4400">
                <a:solidFill>
                  <a:schemeClr val="folHlink"/>
                </a:solidFill>
              </a:rPr>
              <a:t>move the tip </a:t>
            </a:r>
            <a:r>
              <a:rPr lang="it-IT" altLang="it-IT" sz="4400">
                <a:solidFill>
                  <a:srgbClr val="FF0000"/>
                </a:solidFill>
              </a:rPr>
              <a:t>anteriorly</a:t>
            </a:r>
            <a:r>
              <a:rPr lang="it-IT" altLang="it-IT" sz="4400">
                <a:solidFill>
                  <a:schemeClr val="folHlink"/>
                </a:solidFill>
              </a:rPr>
              <a:t> with </a:t>
            </a:r>
            <a:r>
              <a:rPr lang="it-IT" altLang="it-IT" sz="4400">
                <a:solidFill>
                  <a:srgbClr val="FF0000"/>
                </a:solidFill>
              </a:rPr>
              <a:t>slight advancement</a:t>
            </a:r>
            <a:r>
              <a:rPr lang="it-IT" altLang="it-IT" sz="4400">
                <a:solidFill>
                  <a:schemeClr val="folHlink"/>
                </a:solidFill>
              </a:rPr>
              <a:t> of the catheter itself, if necessary, to reach the mid-septum</a:t>
            </a:r>
            <a:endParaRPr lang="en-US" altLang="it-IT" sz="4400">
              <a:solidFill>
                <a:schemeClr val="folHlink"/>
              </a:solidFill>
            </a:endParaRPr>
          </a:p>
        </p:txBody>
      </p:sp>
      <p:sp>
        <p:nvSpPr>
          <p:cNvPr id="232451" name="AutoShape 3">
            <a:extLst>
              <a:ext uri="{FF2B5EF4-FFF2-40B4-BE49-F238E27FC236}">
                <a16:creationId xmlns:a16="http://schemas.microsoft.com/office/drawing/2014/main" id="{3041BCF5-ED88-44E3-9249-446B1B991F0E}"/>
              </a:ext>
            </a:extLst>
          </p:cNvPr>
          <p:cNvSpPr>
            <a:spLocks noChangeArrowheads="1"/>
          </p:cNvSpPr>
          <p:nvPr/>
        </p:nvSpPr>
        <p:spPr bwMode="auto">
          <a:xfrm>
            <a:off x="7092950" y="37893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D28BBB3E-BA31-4154-84C1-AEA9054D5932}"/>
              </a:ext>
            </a:extLst>
          </p:cNvPr>
          <p:cNvSpPr>
            <a:spLocks noGrp="1" noChangeArrowheads="1"/>
          </p:cNvSpPr>
          <p:nvPr>
            <p:ph type="ctrTitle"/>
          </p:nvPr>
        </p:nvSpPr>
        <p:spPr>
          <a:xfrm>
            <a:off x="107950" y="2679700"/>
            <a:ext cx="9361488" cy="1470025"/>
          </a:xfrm>
        </p:spPr>
        <p:txBody>
          <a:bodyPr anchor="ctr"/>
          <a:lstStyle/>
          <a:p>
            <a:pPr algn="l"/>
            <a:r>
              <a:rPr lang="it-IT" altLang="it-IT" sz="4400"/>
              <a:t> </a:t>
            </a:r>
            <a:br>
              <a:rPr lang="it-IT" altLang="it-IT" sz="4400"/>
            </a:br>
            <a:r>
              <a:rPr lang="it-IT" altLang="it-IT" sz="4000">
                <a:solidFill>
                  <a:schemeClr val="folHlink"/>
                </a:solidFill>
              </a:rPr>
              <a:t>By a combined anatomic-electrogram mapping approach, RF is applied at postero-septal sites where there is a small AV ratio and a fragmented or multicomponent A electrograms. Because electrograms with these characteristic can be recorded near the TA at sites that are distant from the SP, the region that is explored should be limited to the posterior septum, near the CS os</a:t>
            </a:r>
            <a:br>
              <a:rPr lang="it-IT" altLang="it-IT" sz="4000">
                <a:solidFill>
                  <a:schemeClr val="folHlink"/>
                </a:solidFill>
              </a:rPr>
            </a:br>
            <a:endParaRPr lang="en-US" altLang="it-IT" sz="4000">
              <a:solidFill>
                <a:schemeClr val="folHlin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a:extLst>
              <a:ext uri="{FF2B5EF4-FFF2-40B4-BE49-F238E27FC236}">
                <a16:creationId xmlns:a16="http://schemas.microsoft.com/office/drawing/2014/main" id="{D2A13532-554E-49F3-B228-4C125DED0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6121400" cy="59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C4E76E31-3378-45E0-9C74-5D146C6F0C56}"/>
              </a:ext>
            </a:extLst>
          </p:cNvPr>
          <p:cNvSpPr>
            <a:spLocks noGrp="1" noChangeArrowheads="1"/>
          </p:cNvSpPr>
          <p:nvPr>
            <p:ph type="ctrTitle"/>
          </p:nvPr>
        </p:nvSpPr>
        <p:spPr>
          <a:xfrm>
            <a:off x="34925" y="2967038"/>
            <a:ext cx="9109075" cy="1470025"/>
          </a:xfrm>
        </p:spPr>
        <p:txBody>
          <a:bodyPr anchor="ctr"/>
          <a:lstStyle/>
          <a:p>
            <a:pPr algn="l"/>
            <a:r>
              <a:rPr lang="it-IT" altLang="it-IT" sz="4400"/>
              <a:t> </a:t>
            </a:r>
            <a:br>
              <a:rPr lang="it-IT" altLang="it-IT" sz="4400"/>
            </a:br>
            <a:r>
              <a:rPr lang="it-IT" altLang="it-IT" sz="4400">
                <a:solidFill>
                  <a:schemeClr val="tx1"/>
                </a:solidFill>
              </a:rPr>
              <a:t>Anatomical approach</a:t>
            </a:r>
            <a:br>
              <a:rPr lang="it-IT" altLang="it-IT" sz="4400">
                <a:solidFill>
                  <a:schemeClr val="tx1"/>
                </a:solidFill>
              </a:rPr>
            </a:br>
            <a:r>
              <a:rPr lang="it-IT" altLang="it-IT" sz="4400">
                <a:solidFill>
                  <a:schemeClr val="folHlink"/>
                </a:solidFill>
              </a:rPr>
              <a:t>Put the catheter at the lowest 1/3 ot the area between the HB and the CS os at the RAO view, just in front of and above the CS os also posterior to the His catheter at the LAO view where the His catheter is seen tangentially</a:t>
            </a:r>
            <a:br>
              <a:rPr lang="it-IT" altLang="it-IT" sz="4400">
                <a:solidFill>
                  <a:schemeClr val="folHlink"/>
                </a:solidFill>
              </a:rPr>
            </a:br>
            <a:r>
              <a:rPr lang="it-IT" altLang="it-IT" sz="4400">
                <a:solidFill>
                  <a:srgbClr val="FF0000"/>
                </a:solidFill>
              </a:rPr>
              <a:t>Recording</a:t>
            </a:r>
            <a:r>
              <a:rPr lang="it-IT" altLang="it-IT" sz="4400">
                <a:solidFill>
                  <a:schemeClr val="folHlink"/>
                </a:solidFill>
              </a:rPr>
              <a:t> of the </a:t>
            </a:r>
            <a:r>
              <a:rPr lang="it-IT" altLang="it-IT" sz="4400">
                <a:solidFill>
                  <a:srgbClr val="FF0000"/>
                </a:solidFill>
              </a:rPr>
              <a:t>slow potential</a:t>
            </a:r>
            <a:r>
              <a:rPr lang="it-IT" altLang="it-IT" sz="4400">
                <a:solidFill>
                  <a:schemeClr val="folHlink"/>
                </a:solidFill>
              </a:rPr>
              <a:t> is </a:t>
            </a:r>
            <a:r>
              <a:rPr lang="it-IT" altLang="it-IT" sz="4400">
                <a:solidFill>
                  <a:srgbClr val="FF0000"/>
                </a:solidFill>
              </a:rPr>
              <a:t>not always necessary</a:t>
            </a:r>
            <a:r>
              <a:rPr lang="it-IT" altLang="it-IT" sz="4400">
                <a:solidFill>
                  <a:schemeClr val="folHlink"/>
                </a:solidFill>
              </a:rPr>
              <a:t> for SP abl</a:t>
            </a:r>
            <a:br>
              <a:rPr lang="it-IT" altLang="it-IT" sz="4400">
                <a:solidFill>
                  <a:schemeClr val="folHlink"/>
                </a:solidFill>
              </a:rPr>
            </a:br>
            <a:br>
              <a:rPr lang="it-IT" altLang="it-IT" sz="4400">
                <a:solidFill>
                  <a:schemeClr val="tx1"/>
                </a:solidFill>
              </a:rPr>
            </a:br>
            <a:endParaRPr lang="en-US" altLang="it-IT" sz="4400">
              <a:solidFill>
                <a:schemeClr val="fo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a:extLst>
              <a:ext uri="{FF2B5EF4-FFF2-40B4-BE49-F238E27FC236}">
                <a16:creationId xmlns:a16="http://schemas.microsoft.com/office/drawing/2014/main" id="{C07727FC-C7DD-4151-A92B-DBA0E360F34F}"/>
              </a:ext>
            </a:extLst>
          </p:cNvPr>
          <p:cNvSpPr>
            <a:spLocks noGrp="1" noChangeArrowheads="1"/>
          </p:cNvSpPr>
          <p:nvPr>
            <p:ph type="ctrTitle"/>
          </p:nvPr>
        </p:nvSpPr>
        <p:spPr>
          <a:xfrm>
            <a:off x="34925" y="2967038"/>
            <a:ext cx="9109075" cy="1470025"/>
          </a:xfrm>
        </p:spPr>
        <p:txBody>
          <a:bodyPr anchor="ctr"/>
          <a:lstStyle/>
          <a:p>
            <a:pPr algn="l"/>
            <a:r>
              <a:rPr lang="it-IT" altLang="it-IT" sz="4400"/>
              <a:t> </a:t>
            </a:r>
            <a:br>
              <a:rPr lang="it-IT" altLang="it-IT" sz="4400"/>
            </a:br>
            <a:r>
              <a:rPr lang="it-IT" altLang="it-IT" sz="4400">
                <a:solidFill>
                  <a:schemeClr val="tx1"/>
                </a:solidFill>
              </a:rPr>
              <a:t>Anatomical approach</a:t>
            </a:r>
            <a:br>
              <a:rPr lang="it-IT" altLang="it-IT" sz="4400">
                <a:solidFill>
                  <a:schemeClr val="tx1"/>
                </a:solidFill>
              </a:rPr>
            </a:br>
            <a:r>
              <a:rPr lang="it-IT" altLang="it-IT" sz="4400">
                <a:solidFill>
                  <a:srgbClr val="FF0000"/>
                </a:solidFill>
              </a:rPr>
              <a:t>1.</a:t>
            </a:r>
            <a:r>
              <a:rPr lang="it-IT" altLang="it-IT" sz="4400">
                <a:solidFill>
                  <a:schemeClr val="folHlink"/>
                </a:solidFill>
              </a:rPr>
              <a:t> It is true that SP ablation can be achieved at sites where slow potentials are nor recorded.</a:t>
            </a:r>
            <a:br>
              <a:rPr lang="it-IT" altLang="it-IT" sz="4400">
                <a:solidFill>
                  <a:schemeClr val="folHlink"/>
                </a:solidFill>
              </a:rPr>
            </a:br>
            <a:r>
              <a:rPr lang="it-IT" altLang="it-IT" sz="4400">
                <a:solidFill>
                  <a:srgbClr val="FF0000"/>
                </a:solidFill>
              </a:rPr>
              <a:t>2.</a:t>
            </a:r>
            <a:r>
              <a:rPr lang="it-IT" altLang="it-IT" sz="4400">
                <a:solidFill>
                  <a:schemeClr val="folHlink"/>
                </a:solidFill>
              </a:rPr>
              <a:t> These potentials can also be found at sites where SP ablation fails</a:t>
            </a:r>
            <a:br>
              <a:rPr lang="it-IT" altLang="it-IT" sz="4400">
                <a:solidFill>
                  <a:schemeClr val="folHlink"/>
                </a:solidFill>
              </a:rPr>
            </a:br>
            <a:r>
              <a:rPr lang="it-IT" altLang="it-IT" sz="4400">
                <a:solidFill>
                  <a:srgbClr val="FF0000"/>
                </a:solidFill>
              </a:rPr>
              <a:t>3.</a:t>
            </a:r>
            <a:r>
              <a:rPr lang="it-IT" altLang="it-IT" sz="4400">
                <a:solidFill>
                  <a:schemeClr val="folHlink"/>
                </a:solidFill>
              </a:rPr>
              <a:t> They may be recorded at sites distant from the region of the SP and in pts without AVNRT</a:t>
            </a:r>
            <a:br>
              <a:rPr lang="it-IT" altLang="it-IT" sz="4400">
                <a:solidFill>
                  <a:schemeClr val="folHlink"/>
                </a:solidFill>
              </a:rPr>
            </a:br>
            <a:br>
              <a:rPr lang="it-IT" altLang="it-IT" sz="4400">
                <a:solidFill>
                  <a:schemeClr val="tx1"/>
                </a:solidFill>
              </a:rPr>
            </a:br>
            <a:endParaRPr lang="en-US" altLang="it-IT" sz="4400">
              <a:solidFill>
                <a:schemeClr val="folHlink"/>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B3016488-60AD-4407-A15A-19D16FF182CB}"/>
              </a:ext>
            </a:extLst>
          </p:cNvPr>
          <p:cNvSpPr>
            <a:spLocks noGrp="1" noChangeArrowheads="1"/>
          </p:cNvSpPr>
          <p:nvPr>
            <p:ph type="ctrTitle"/>
          </p:nvPr>
        </p:nvSpPr>
        <p:spPr>
          <a:xfrm>
            <a:off x="34925" y="2276475"/>
            <a:ext cx="9863138" cy="1470025"/>
          </a:xfrm>
        </p:spPr>
        <p:txBody>
          <a:bodyPr anchor="ctr"/>
          <a:lstStyle/>
          <a:p>
            <a:pPr algn="l"/>
            <a:r>
              <a:rPr lang="it-IT" altLang="it-IT" sz="4400"/>
              <a:t> </a:t>
            </a:r>
            <a:br>
              <a:rPr lang="it-IT" altLang="it-IT" sz="4400"/>
            </a:br>
            <a:r>
              <a:rPr lang="it-IT" altLang="it-IT" sz="4400"/>
              <a:t>   </a:t>
            </a:r>
            <a:r>
              <a:rPr lang="it-IT" altLang="it-IT" sz="4400">
                <a:solidFill>
                  <a:schemeClr val="tx1"/>
                </a:solidFill>
              </a:rPr>
              <a:t>Endpoint</a:t>
            </a:r>
            <a:br>
              <a:rPr lang="it-IT" altLang="it-IT" sz="4400">
                <a:solidFill>
                  <a:schemeClr val="tx1"/>
                </a:solidFill>
              </a:rPr>
            </a:br>
            <a:br>
              <a:rPr lang="it-IT" altLang="it-IT" sz="4400">
                <a:solidFill>
                  <a:schemeClr val="folHlink"/>
                </a:solidFill>
              </a:rPr>
            </a:br>
            <a:r>
              <a:rPr lang="it-IT" altLang="it-IT" sz="4400">
                <a:solidFill>
                  <a:schemeClr val="folHlink"/>
                </a:solidFill>
              </a:rPr>
              <a:t>   Non inducibility of AVNRT</a:t>
            </a:r>
            <a:br>
              <a:rPr lang="it-IT" altLang="it-IT" sz="4400">
                <a:solidFill>
                  <a:schemeClr val="folHlink"/>
                </a:solidFill>
              </a:rPr>
            </a:br>
            <a:br>
              <a:rPr lang="it-IT" altLang="it-IT" sz="4400">
                <a:solidFill>
                  <a:schemeClr val="folHlink"/>
                </a:solidFill>
              </a:rPr>
            </a:br>
            <a:br>
              <a:rPr lang="it-IT" altLang="it-IT" sz="4400">
                <a:solidFill>
                  <a:schemeClr val="folHlink"/>
                </a:solidFill>
              </a:rPr>
            </a:br>
            <a:r>
              <a:rPr lang="it-IT" altLang="it-IT" sz="4400">
                <a:solidFill>
                  <a:schemeClr val="folHlink"/>
                </a:solidFill>
              </a:rPr>
              <a:t>  Persistence of single AVN echo </a:t>
            </a:r>
            <a:br>
              <a:rPr lang="it-IT" altLang="it-IT" sz="4400">
                <a:solidFill>
                  <a:schemeClr val="folHlink"/>
                </a:solidFill>
              </a:rPr>
            </a:br>
            <a:r>
              <a:rPr lang="it-IT" altLang="it-IT" sz="4400">
                <a:solidFill>
                  <a:schemeClr val="folHlink"/>
                </a:solidFill>
              </a:rPr>
              <a:t>  beats or dual physiology are not</a:t>
            </a:r>
            <a:br>
              <a:rPr lang="it-IT" altLang="it-IT" sz="4400">
                <a:solidFill>
                  <a:schemeClr val="folHlink"/>
                </a:solidFill>
              </a:rPr>
            </a:br>
            <a:r>
              <a:rPr lang="it-IT" altLang="it-IT" sz="4400">
                <a:solidFill>
                  <a:schemeClr val="folHlink"/>
                </a:solidFill>
              </a:rPr>
              <a:t>  indicator of failure</a:t>
            </a:r>
            <a:br>
              <a:rPr lang="it-IT" altLang="it-IT" sz="4400">
                <a:solidFill>
                  <a:schemeClr val="folHlink"/>
                </a:solidFill>
              </a:rPr>
            </a:br>
            <a:endParaRPr lang="en-US" altLang="it-IT" sz="4400">
              <a:solidFill>
                <a:schemeClr val="folHlin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BC5763AC-CCBE-4754-9758-F036ADA534AC}"/>
              </a:ext>
            </a:extLst>
          </p:cNvPr>
          <p:cNvSpPr>
            <a:spLocks noGrp="1" noChangeArrowheads="1"/>
          </p:cNvSpPr>
          <p:nvPr>
            <p:ph type="ctrTitle"/>
          </p:nvPr>
        </p:nvSpPr>
        <p:spPr>
          <a:xfrm>
            <a:off x="541338" y="2276475"/>
            <a:ext cx="9863137" cy="1470025"/>
          </a:xfrm>
        </p:spPr>
        <p:txBody>
          <a:bodyPr anchor="ctr"/>
          <a:lstStyle/>
          <a:p>
            <a:pPr algn="l"/>
            <a:r>
              <a:rPr lang="it-IT" altLang="it-IT" sz="4400"/>
              <a:t> </a:t>
            </a:r>
            <a:br>
              <a:rPr lang="it-IT" altLang="it-IT" sz="4400"/>
            </a:br>
            <a:r>
              <a:rPr lang="it-IT" altLang="it-IT" sz="4400">
                <a:solidFill>
                  <a:schemeClr val="tx1"/>
                </a:solidFill>
              </a:rPr>
              <a:t>Endpoint</a:t>
            </a:r>
            <a:br>
              <a:rPr lang="it-IT" altLang="it-IT" sz="4400">
                <a:solidFill>
                  <a:schemeClr val="tx1"/>
                </a:solidFill>
              </a:rPr>
            </a:br>
            <a:br>
              <a:rPr lang="it-IT" altLang="it-IT" sz="4400">
                <a:solidFill>
                  <a:schemeClr val="folHlink"/>
                </a:solidFill>
              </a:rPr>
            </a:br>
            <a:r>
              <a:rPr lang="it-IT" altLang="it-IT" sz="4400">
                <a:solidFill>
                  <a:schemeClr val="folHlink"/>
                </a:solidFill>
              </a:rPr>
              <a:t>The risk of causing complete </a:t>
            </a:r>
            <a:br>
              <a:rPr lang="it-IT" altLang="it-IT" sz="4400">
                <a:solidFill>
                  <a:schemeClr val="folHlink"/>
                </a:solidFill>
              </a:rPr>
            </a:br>
            <a:r>
              <a:rPr lang="it-IT" altLang="it-IT" sz="4400">
                <a:solidFill>
                  <a:schemeClr val="folHlink"/>
                </a:solidFill>
              </a:rPr>
              <a:t>AV block may increase </a:t>
            </a:r>
            <a:br>
              <a:rPr lang="it-IT" altLang="it-IT" sz="4400">
                <a:solidFill>
                  <a:schemeClr val="folHlink"/>
                </a:solidFill>
              </a:rPr>
            </a:br>
            <a:r>
              <a:rPr lang="it-IT" altLang="it-IT" sz="4400">
                <a:solidFill>
                  <a:schemeClr val="folHlink"/>
                </a:solidFill>
              </a:rPr>
              <a:t>substantially by continuing </a:t>
            </a:r>
            <a:br>
              <a:rPr lang="it-IT" altLang="it-IT" sz="4400">
                <a:solidFill>
                  <a:schemeClr val="folHlink"/>
                </a:solidFill>
              </a:rPr>
            </a:br>
            <a:r>
              <a:rPr lang="it-IT" altLang="it-IT" sz="4400">
                <a:solidFill>
                  <a:schemeClr val="folHlink"/>
                </a:solidFill>
              </a:rPr>
              <a:t>attemps to eliminate the residual</a:t>
            </a:r>
            <a:br>
              <a:rPr lang="it-IT" altLang="it-IT" sz="4400">
                <a:solidFill>
                  <a:schemeClr val="folHlink"/>
                </a:solidFill>
              </a:rPr>
            </a:br>
            <a:r>
              <a:rPr lang="it-IT" altLang="it-IT" sz="4400">
                <a:solidFill>
                  <a:schemeClr val="folHlink"/>
                </a:solidFill>
              </a:rPr>
              <a:t>slow pathway conduction</a:t>
            </a:r>
            <a:br>
              <a:rPr lang="it-IT" altLang="it-IT" sz="4400">
                <a:solidFill>
                  <a:schemeClr val="folHlink"/>
                </a:solidFill>
              </a:rPr>
            </a:br>
            <a:endParaRPr lang="en-US" altLang="it-IT" sz="4400">
              <a:solidFill>
                <a:schemeClr val="folHlin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5DA6C689-8EA0-45FE-A82A-E043D66346C1}"/>
              </a:ext>
            </a:extLst>
          </p:cNvPr>
          <p:cNvSpPr>
            <a:spLocks noGrp="1" noChangeArrowheads="1"/>
          </p:cNvSpPr>
          <p:nvPr>
            <p:ph type="ctrTitle"/>
          </p:nvPr>
        </p:nvSpPr>
        <p:spPr>
          <a:xfrm>
            <a:off x="0" y="2276475"/>
            <a:ext cx="9182100" cy="1470025"/>
          </a:xfrm>
        </p:spPr>
        <p:txBody>
          <a:bodyPr anchor="ctr"/>
          <a:lstStyle/>
          <a:p>
            <a:pPr algn="l"/>
            <a:r>
              <a:rPr lang="it-IT" altLang="it-IT" sz="4400"/>
              <a:t> </a:t>
            </a:r>
            <a:br>
              <a:rPr lang="it-IT" altLang="it-IT" sz="4400"/>
            </a:br>
            <a:r>
              <a:rPr lang="it-IT" altLang="it-IT" sz="4400">
                <a:solidFill>
                  <a:schemeClr val="folHlink"/>
                </a:solidFill>
              </a:rPr>
              <a:t>Ablation, which successfully eliminates inducible and spontaneous AVNRT in the presence of persistent SP conduction, is associated with significantly altered SP conduction characteristic, indicating the presence of a damaged or different (nonclinical) SP after ablation, incapable of sustaining tachycardia</a:t>
            </a:r>
            <a:endParaRPr lang="en-US" altLang="it-IT" sz="4400">
              <a:solidFill>
                <a:schemeClr val="folHlink"/>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244B80C7-5CA8-4998-A532-CB9E0FFAF56F}"/>
              </a:ext>
            </a:extLst>
          </p:cNvPr>
          <p:cNvSpPr>
            <a:spLocks noGrp="1" noChangeArrowheads="1"/>
          </p:cNvSpPr>
          <p:nvPr>
            <p:ph type="ctrTitle"/>
          </p:nvPr>
        </p:nvSpPr>
        <p:spPr>
          <a:xfrm>
            <a:off x="323850" y="2276475"/>
            <a:ext cx="8858250" cy="1470025"/>
          </a:xfrm>
        </p:spPr>
        <p:txBody>
          <a:bodyPr anchor="ctr"/>
          <a:lstStyle/>
          <a:p>
            <a:pPr algn="l"/>
            <a:r>
              <a:rPr lang="it-IT" altLang="it-IT" sz="4400"/>
              <a:t> </a:t>
            </a:r>
            <a:br>
              <a:rPr lang="it-IT" altLang="it-IT" sz="4400"/>
            </a:br>
            <a:r>
              <a:rPr lang="it-IT" altLang="it-IT" sz="4400">
                <a:solidFill>
                  <a:schemeClr val="folHlink"/>
                </a:solidFill>
              </a:rPr>
              <a:t>Elimination of SP conduction is not necessary for a good outcome</a:t>
            </a:r>
            <a:br>
              <a:rPr lang="it-IT" altLang="it-IT" sz="4400">
                <a:solidFill>
                  <a:schemeClr val="folHlink"/>
                </a:solidFill>
              </a:rPr>
            </a:br>
            <a:br>
              <a:rPr lang="it-IT" altLang="it-IT" sz="4400">
                <a:solidFill>
                  <a:schemeClr val="folHlink"/>
                </a:solidFill>
              </a:rPr>
            </a:br>
            <a:r>
              <a:rPr lang="it-IT" altLang="it-IT" sz="4400">
                <a:solidFill>
                  <a:schemeClr val="folHlink"/>
                </a:solidFill>
              </a:rPr>
              <a:t>SP conduction after ablation can be observed in </a:t>
            </a:r>
            <a:r>
              <a:rPr lang="it-IT" altLang="it-IT" sz="4400">
                <a:solidFill>
                  <a:srgbClr val="FF0000"/>
                </a:solidFill>
              </a:rPr>
              <a:t>30-70%</a:t>
            </a:r>
            <a:r>
              <a:rPr lang="it-IT" altLang="it-IT" sz="4400">
                <a:solidFill>
                  <a:schemeClr val="folHlink"/>
                </a:solidFill>
              </a:rPr>
              <a:t> of cases, (and </a:t>
            </a:r>
            <a:r>
              <a:rPr lang="it-IT" altLang="it-IT" sz="4400">
                <a:solidFill>
                  <a:srgbClr val="FF0000"/>
                </a:solidFill>
              </a:rPr>
              <a:t>60%</a:t>
            </a:r>
            <a:r>
              <a:rPr lang="it-IT" altLang="it-IT" sz="4400">
                <a:solidFill>
                  <a:schemeClr val="folHlink"/>
                </a:solidFill>
              </a:rPr>
              <a:t> of these pts can have single AVN echoes), in spite of the fact that ablation results in suppression of AVNRT</a:t>
            </a:r>
            <a:endParaRPr lang="en-US" altLang="it-IT" sz="4000">
              <a:solidFill>
                <a:schemeClr val="folHlink"/>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703344D9-359C-48D6-8791-428DB2FE7233}"/>
              </a:ext>
            </a:extLst>
          </p:cNvPr>
          <p:cNvSpPr>
            <a:spLocks noGrp="1" noChangeArrowheads="1"/>
          </p:cNvSpPr>
          <p:nvPr>
            <p:ph type="ctrTitle"/>
          </p:nvPr>
        </p:nvSpPr>
        <p:spPr>
          <a:xfrm>
            <a:off x="106363" y="2276475"/>
            <a:ext cx="9290050" cy="1470025"/>
          </a:xfrm>
        </p:spPr>
        <p:txBody>
          <a:bodyPr anchor="ctr"/>
          <a:lstStyle/>
          <a:p>
            <a:pPr algn="l"/>
            <a:r>
              <a:rPr lang="it-IT" altLang="it-IT" sz="4400"/>
              <a:t> </a:t>
            </a:r>
            <a:br>
              <a:rPr lang="it-IT" altLang="it-IT" sz="4400"/>
            </a:br>
            <a:r>
              <a:rPr lang="it-IT" altLang="it-IT" sz="4000">
                <a:solidFill>
                  <a:schemeClr val="folHlink"/>
                </a:solidFill>
              </a:rPr>
              <a:t>Hypotesis</a:t>
            </a:r>
            <a:br>
              <a:rPr lang="it-IT" altLang="it-IT" sz="4000">
                <a:solidFill>
                  <a:schemeClr val="folHlink"/>
                </a:solidFill>
              </a:rPr>
            </a:br>
            <a:br>
              <a:rPr lang="it-IT" altLang="it-IT" sz="4000">
                <a:solidFill>
                  <a:schemeClr val="folHlink"/>
                </a:solidFill>
              </a:rPr>
            </a:br>
            <a:r>
              <a:rPr lang="it-IT" altLang="it-IT" sz="4000">
                <a:solidFill>
                  <a:srgbClr val="FF0000"/>
                </a:solidFill>
              </a:rPr>
              <a:t>1.</a:t>
            </a:r>
            <a:r>
              <a:rPr lang="it-IT" altLang="it-IT" sz="4000">
                <a:solidFill>
                  <a:schemeClr val="folHlink"/>
                </a:solidFill>
              </a:rPr>
              <a:t> The SP may be injured and rendered unable to sustain tachycardia </a:t>
            </a:r>
            <a:br>
              <a:rPr lang="it-IT" altLang="it-IT" sz="4000">
                <a:solidFill>
                  <a:schemeClr val="folHlink"/>
                </a:solidFill>
              </a:rPr>
            </a:br>
            <a:r>
              <a:rPr lang="it-IT" altLang="it-IT" sz="4000">
                <a:solidFill>
                  <a:srgbClr val="FF0000"/>
                </a:solidFill>
              </a:rPr>
              <a:t>2.</a:t>
            </a:r>
            <a:r>
              <a:rPr lang="it-IT" altLang="it-IT" sz="4000">
                <a:solidFill>
                  <a:schemeClr val="folHlink"/>
                </a:solidFill>
              </a:rPr>
              <a:t> It may be eliminated, revealing the presence of another SP incapable of participating in tachycardia</a:t>
            </a:r>
            <a:br>
              <a:rPr lang="it-IT" altLang="it-IT" sz="4000">
                <a:solidFill>
                  <a:schemeClr val="folHlink"/>
                </a:solidFill>
              </a:rPr>
            </a:br>
            <a:r>
              <a:rPr lang="it-IT" altLang="it-IT" sz="4000">
                <a:solidFill>
                  <a:srgbClr val="FF0000"/>
                </a:solidFill>
              </a:rPr>
              <a:t>3.</a:t>
            </a:r>
            <a:r>
              <a:rPr lang="it-IT" altLang="it-IT" sz="4000">
                <a:solidFill>
                  <a:schemeClr val="folHlink"/>
                </a:solidFill>
              </a:rPr>
              <a:t> The SP may remain unchanged, but interaction with the FP may be </a:t>
            </a:r>
            <a:br>
              <a:rPr lang="it-IT" altLang="it-IT" sz="4000">
                <a:solidFill>
                  <a:schemeClr val="folHlink"/>
                </a:solidFill>
              </a:rPr>
            </a:br>
            <a:r>
              <a:rPr lang="it-IT" altLang="it-IT" sz="4000">
                <a:solidFill>
                  <a:schemeClr val="folHlink"/>
                </a:solidFill>
              </a:rPr>
              <a:t>disrupted in a manner that prevents further tachycardia</a:t>
            </a:r>
            <a:endParaRPr lang="en-US" altLang="it-IT" sz="4000">
              <a:solidFill>
                <a:schemeClr val="folHlink"/>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A38B7EA4-B968-4DD1-9740-ACC5E315007A}"/>
              </a:ext>
            </a:extLst>
          </p:cNvPr>
          <p:cNvSpPr>
            <a:spLocks noGrp="1" noChangeArrowheads="1"/>
          </p:cNvSpPr>
          <p:nvPr>
            <p:ph type="ctrTitle"/>
          </p:nvPr>
        </p:nvSpPr>
        <p:spPr>
          <a:xfrm>
            <a:off x="-36513" y="2276475"/>
            <a:ext cx="9863138" cy="1470025"/>
          </a:xfrm>
        </p:spPr>
        <p:txBody>
          <a:bodyPr anchor="ctr"/>
          <a:lstStyle/>
          <a:p>
            <a:pPr algn="l"/>
            <a:r>
              <a:rPr lang="it-IT" altLang="it-IT" sz="4400"/>
              <a:t> </a:t>
            </a:r>
            <a:br>
              <a:rPr lang="it-IT" altLang="it-IT" sz="4400"/>
            </a:br>
            <a:r>
              <a:rPr lang="it-IT" altLang="it-IT" sz="4400">
                <a:solidFill>
                  <a:schemeClr val="tx1"/>
                </a:solidFill>
              </a:rPr>
              <a:t>Electrophysiologic changes following effective SP ablation</a:t>
            </a:r>
            <a:br>
              <a:rPr lang="it-IT" altLang="it-IT" sz="4400">
                <a:solidFill>
                  <a:schemeClr val="tx1"/>
                </a:solidFill>
              </a:rPr>
            </a:br>
            <a:r>
              <a:rPr lang="it-IT" altLang="it-IT" sz="4400">
                <a:solidFill>
                  <a:srgbClr val="FF0000"/>
                </a:solidFill>
              </a:rPr>
              <a:t>1.</a:t>
            </a:r>
            <a:r>
              <a:rPr lang="it-IT" altLang="it-IT" sz="4400">
                <a:solidFill>
                  <a:schemeClr val="folHlink"/>
                </a:solidFill>
              </a:rPr>
              <a:t> AH interval =</a:t>
            </a:r>
            <a:br>
              <a:rPr lang="it-IT" altLang="it-IT" sz="4400">
                <a:solidFill>
                  <a:schemeClr val="folHlink"/>
                </a:solidFill>
              </a:rPr>
            </a:br>
            <a:r>
              <a:rPr lang="it-IT" altLang="it-IT" sz="4400">
                <a:solidFill>
                  <a:srgbClr val="FF0000"/>
                </a:solidFill>
              </a:rPr>
              <a:t>2.</a:t>
            </a:r>
            <a:r>
              <a:rPr lang="it-IT" altLang="it-IT" sz="4400">
                <a:solidFill>
                  <a:schemeClr val="folHlink"/>
                </a:solidFill>
              </a:rPr>
              <a:t> shortest 1:1 VA conduction CL =</a:t>
            </a:r>
            <a:br>
              <a:rPr lang="it-IT" altLang="it-IT" sz="4400">
                <a:solidFill>
                  <a:schemeClr val="folHlink"/>
                </a:solidFill>
              </a:rPr>
            </a:br>
            <a:r>
              <a:rPr lang="it-IT" altLang="it-IT" sz="4400">
                <a:solidFill>
                  <a:srgbClr val="FF0000"/>
                </a:solidFill>
              </a:rPr>
              <a:t>3.</a:t>
            </a:r>
            <a:r>
              <a:rPr lang="it-IT" altLang="it-IT" sz="4400">
                <a:solidFill>
                  <a:schemeClr val="folHlink"/>
                </a:solidFill>
              </a:rPr>
              <a:t> </a:t>
            </a:r>
            <a:r>
              <a:rPr lang="it-IT" altLang="it-IT" sz="4400">
                <a:solidFill>
                  <a:srgbClr val="FF0000"/>
                </a:solidFill>
              </a:rPr>
              <a:t>↑</a:t>
            </a:r>
            <a:r>
              <a:rPr lang="it-IT" altLang="it-IT" sz="4400">
                <a:solidFill>
                  <a:schemeClr val="folHlink"/>
                </a:solidFill>
              </a:rPr>
              <a:t> </a:t>
            </a:r>
            <a:r>
              <a:rPr lang="it-IT" altLang="it-IT" sz="4400">
                <a:solidFill>
                  <a:srgbClr val="FF0000"/>
                </a:solidFill>
              </a:rPr>
              <a:t>of the 1:1 AV conduction CL</a:t>
            </a:r>
            <a:br>
              <a:rPr lang="it-IT" altLang="it-IT" sz="4400">
                <a:solidFill>
                  <a:schemeClr val="folHlink"/>
                </a:solidFill>
              </a:rPr>
            </a:br>
            <a:r>
              <a:rPr lang="it-IT" altLang="it-IT" sz="4400">
                <a:solidFill>
                  <a:srgbClr val="FF0000"/>
                </a:solidFill>
              </a:rPr>
              <a:t>4.</a:t>
            </a:r>
            <a:r>
              <a:rPr lang="it-IT" altLang="it-IT" sz="4400">
                <a:solidFill>
                  <a:schemeClr val="folHlink"/>
                </a:solidFill>
              </a:rPr>
              <a:t> </a:t>
            </a:r>
            <a:r>
              <a:rPr lang="it-IT" altLang="it-IT" sz="4400">
                <a:solidFill>
                  <a:srgbClr val="FF0000"/>
                </a:solidFill>
              </a:rPr>
              <a:t>↑</a:t>
            </a:r>
            <a:r>
              <a:rPr lang="it-IT" altLang="it-IT" sz="4400">
                <a:solidFill>
                  <a:schemeClr val="folHlink"/>
                </a:solidFill>
              </a:rPr>
              <a:t> </a:t>
            </a:r>
            <a:r>
              <a:rPr lang="it-IT" altLang="it-IT" sz="4400">
                <a:solidFill>
                  <a:srgbClr val="FF0000"/>
                </a:solidFill>
              </a:rPr>
              <a:t>of anterograde AVN ERP</a:t>
            </a:r>
            <a:br>
              <a:rPr lang="it-IT" altLang="it-IT" sz="4400">
                <a:solidFill>
                  <a:srgbClr val="FF0000"/>
                </a:solidFill>
              </a:rPr>
            </a:br>
            <a:r>
              <a:rPr lang="it-IT" altLang="it-IT" sz="4400">
                <a:solidFill>
                  <a:srgbClr val="FF0000"/>
                </a:solidFill>
              </a:rPr>
              <a:t>5.</a:t>
            </a:r>
            <a:r>
              <a:rPr lang="it-IT" altLang="it-IT" sz="4400">
                <a:solidFill>
                  <a:schemeClr val="folHlink"/>
                </a:solidFill>
              </a:rPr>
              <a:t> loss of previously demonstrable critical delay during A stimulation </a:t>
            </a:r>
            <a:br>
              <a:rPr lang="it-IT" altLang="it-IT" sz="4400">
                <a:solidFill>
                  <a:schemeClr val="folHlink"/>
                </a:solidFill>
              </a:rPr>
            </a:br>
            <a:r>
              <a:rPr lang="it-IT" altLang="it-IT" sz="4400">
                <a:solidFill>
                  <a:schemeClr val="folHlink"/>
                </a:solidFill>
              </a:rPr>
              <a:t>that resulted in initiation of AVNRT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52D77BDF-2D9B-47CE-882B-7B2C1E94E134}"/>
              </a:ext>
            </a:extLst>
          </p:cNvPr>
          <p:cNvSpPr>
            <a:spLocks noGrp="1" noChangeArrowheads="1"/>
          </p:cNvSpPr>
          <p:nvPr>
            <p:ph type="ctrTitle"/>
          </p:nvPr>
        </p:nvSpPr>
        <p:spPr>
          <a:xfrm>
            <a:off x="-36513" y="2276475"/>
            <a:ext cx="9863138" cy="1470025"/>
          </a:xfrm>
        </p:spPr>
        <p:txBody>
          <a:bodyPr anchor="ctr"/>
          <a:lstStyle/>
          <a:p>
            <a:pPr algn="l"/>
            <a:r>
              <a:rPr lang="it-IT" altLang="it-IT" sz="4400"/>
              <a:t> </a:t>
            </a:r>
            <a:br>
              <a:rPr lang="it-IT" altLang="it-IT" sz="4400"/>
            </a:br>
            <a:r>
              <a:rPr lang="it-IT" altLang="it-IT" sz="4400">
                <a:solidFill>
                  <a:schemeClr val="tx1"/>
                </a:solidFill>
              </a:rPr>
              <a:t>Electrophysiologic changes following effective SP ablation</a:t>
            </a:r>
            <a:br>
              <a:rPr lang="it-IT" altLang="it-IT" sz="4400">
                <a:solidFill>
                  <a:schemeClr val="tx1"/>
                </a:solidFill>
              </a:rPr>
            </a:br>
            <a:br>
              <a:rPr lang="it-IT" altLang="it-IT" sz="4400">
                <a:solidFill>
                  <a:schemeClr val="tx1"/>
                </a:solidFill>
              </a:rPr>
            </a:br>
            <a:r>
              <a:rPr lang="it-IT" altLang="it-IT" sz="4400">
                <a:solidFill>
                  <a:schemeClr val="folHlink"/>
                </a:solidFill>
              </a:rPr>
              <a:t>When SP conduction persists after </a:t>
            </a:r>
            <a:br>
              <a:rPr lang="it-IT" altLang="it-IT" sz="4400">
                <a:solidFill>
                  <a:schemeClr val="folHlink"/>
                </a:solidFill>
              </a:rPr>
            </a:br>
            <a:r>
              <a:rPr lang="it-IT" altLang="it-IT" sz="4400">
                <a:solidFill>
                  <a:schemeClr val="folHlink"/>
                </a:solidFill>
              </a:rPr>
              <a:t>elimination of AVNRT</a:t>
            </a:r>
            <a:br>
              <a:rPr lang="it-IT" altLang="it-IT" sz="4400">
                <a:solidFill>
                  <a:schemeClr val="folHlink"/>
                </a:solidFill>
              </a:rPr>
            </a:br>
            <a:r>
              <a:rPr lang="it-IT" altLang="it-IT" sz="4400">
                <a:solidFill>
                  <a:srgbClr val="FF0000"/>
                </a:solidFill>
              </a:rPr>
              <a:t>1.</a:t>
            </a:r>
            <a:r>
              <a:rPr lang="it-IT" altLang="it-IT" sz="4400">
                <a:solidFill>
                  <a:schemeClr val="folHlink"/>
                </a:solidFill>
              </a:rPr>
              <a:t> AV block CL (PW)</a:t>
            </a:r>
            <a:br>
              <a:rPr lang="it-IT" altLang="it-IT" sz="4400">
                <a:solidFill>
                  <a:schemeClr val="folHlink"/>
                </a:solidFill>
              </a:rPr>
            </a:br>
            <a:r>
              <a:rPr lang="it-IT" altLang="it-IT" sz="4400">
                <a:solidFill>
                  <a:srgbClr val="FF0000"/>
                </a:solidFill>
              </a:rPr>
              <a:t>2.</a:t>
            </a:r>
            <a:r>
              <a:rPr lang="it-IT" altLang="it-IT" sz="4400">
                <a:solidFill>
                  <a:schemeClr val="folHlink"/>
                </a:solidFill>
              </a:rPr>
              <a:t> AVN ERP </a:t>
            </a:r>
            <a:br>
              <a:rPr lang="it-IT" altLang="it-IT" sz="4400">
                <a:solidFill>
                  <a:schemeClr val="folHlink"/>
                </a:solidFill>
              </a:rPr>
            </a:br>
            <a:r>
              <a:rPr lang="it-IT" altLang="it-IT" sz="4400">
                <a:solidFill>
                  <a:schemeClr val="folHlink"/>
                </a:solidFill>
              </a:rPr>
              <a:t>may not prolong after ablation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3B465643-846B-4926-B58C-E5559B495F38}"/>
              </a:ext>
            </a:extLst>
          </p:cNvPr>
          <p:cNvSpPr>
            <a:spLocks noGrp="1" noChangeArrowheads="1"/>
          </p:cNvSpPr>
          <p:nvPr>
            <p:ph type="ctrTitle"/>
          </p:nvPr>
        </p:nvSpPr>
        <p:spPr>
          <a:xfrm>
            <a:off x="-36513" y="2276475"/>
            <a:ext cx="9863138" cy="1470025"/>
          </a:xfrm>
        </p:spPr>
        <p:txBody>
          <a:bodyPr anchor="ctr"/>
          <a:lstStyle/>
          <a:p>
            <a:pPr algn="l"/>
            <a:r>
              <a:rPr lang="it-IT" altLang="it-IT" sz="4400"/>
              <a:t> </a:t>
            </a:r>
            <a:br>
              <a:rPr lang="it-IT" altLang="it-IT" sz="4400"/>
            </a:br>
            <a:r>
              <a:rPr lang="it-IT" altLang="it-IT" sz="4400">
                <a:solidFill>
                  <a:schemeClr val="tx1"/>
                </a:solidFill>
              </a:rPr>
              <a:t>Electrophysiologic changes following effective SP ablation</a:t>
            </a:r>
            <a:br>
              <a:rPr lang="it-IT" altLang="it-IT" sz="4400">
                <a:solidFill>
                  <a:schemeClr val="tx1"/>
                </a:solidFill>
              </a:rPr>
            </a:br>
            <a:br>
              <a:rPr lang="it-IT" altLang="it-IT" sz="4400">
                <a:solidFill>
                  <a:schemeClr val="tx1"/>
                </a:solidFill>
              </a:rPr>
            </a:br>
            <a:r>
              <a:rPr lang="it-IT" altLang="it-IT" sz="4400">
                <a:solidFill>
                  <a:schemeClr val="folHlink"/>
                </a:solidFill>
              </a:rPr>
              <a:t>Successful ablation of the SP in pts</a:t>
            </a:r>
            <a:br>
              <a:rPr lang="it-IT" altLang="it-IT" sz="4400">
                <a:solidFill>
                  <a:schemeClr val="folHlink"/>
                </a:solidFill>
              </a:rPr>
            </a:br>
            <a:r>
              <a:rPr lang="it-IT" altLang="it-IT" sz="4400">
                <a:solidFill>
                  <a:schemeClr val="folHlink"/>
                </a:solidFill>
              </a:rPr>
              <a:t>without discontinuous AVN </a:t>
            </a:r>
            <a:br>
              <a:rPr lang="it-IT" altLang="it-IT" sz="4400">
                <a:solidFill>
                  <a:schemeClr val="folHlink"/>
                </a:solidFill>
              </a:rPr>
            </a:br>
            <a:r>
              <a:rPr lang="it-IT" altLang="it-IT" sz="4400">
                <a:solidFill>
                  <a:schemeClr val="folHlink"/>
                </a:solidFill>
              </a:rPr>
              <a:t>conduction curves results in </a:t>
            </a:r>
            <a:br>
              <a:rPr lang="it-IT" altLang="it-IT" sz="4400">
                <a:solidFill>
                  <a:schemeClr val="folHlink"/>
                </a:solidFill>
              </a:rPr>
            </a:br>
            <a:r>
              <a:rPr lang="it-IT" altLang="it-IT" sz="4400">
                <a:solidFill>
                  <a:schemeClr val="folHlink"/>
                </a:solidFill>
              </a:rPr>
              <a:t>significant prolongation of</a:t>
            </a:r>
            <a:br>
              <a:rPr lang="it-IT" altLang="it-IT" sz="4400">
                <a:solidFill>
                  <a:schemeClr val="folHlink"/>
                </a:solidFill>
              </a:rPr>
            </a:br>
            <a:r>
              <a:rPr lang="it-IT" altLang="it-IT" sz="4400">
                <a:solidFill>
                  <a:srgbClr val="FF0000"/>
                </a:solidFill>
              </a:rPr>
              <a:t>1.</a:t>
            </a:r>
            <a:r>
              <a:rPr lang="it-IT" altLang="it-IT" sz="4400">
                <a:solidFill>
                  <a:schemeClr val="folHlink"/>
                </a:solidFill>
              </a:rPr>
              <a:t> AV block CL (PW)</a:t>
            </a:r>
            <a:br>
              <a:rPr lang="it-IT" altLang="it-IT" sz="4400">
                <a:solidFill>
                  <a:schemeClr val="folHlink"/>
                </a:solidFill>
              </a:rPr>
            </a:br>
            <a:r>
              <a:rPr lang="it-IT" altLang="it-IT" sz="4400">
                <a:solidFill>
                  <a:srgbClr val="FF0000"/>
                </a:solidFill>
              </a:rPr>
              <a:t>2.</a:t>
            </a:r>
            <a:r>
              <a:rPr lang="it-IT" altLang="it-IT" sz="4400">
                <a:solidFill>
                  <a:schemeClr val="folHlink"/>
                </a:solidFill>
              </a:rPr>
              <a:t> AVN ERP </a:t>
            </a:r>
            <a:br>
              <a:rPr lang="it-IT" altLang="it-IT" sz="4400">
                <a:solidFill>
                  <a:schemeClr val="folHlink"/>
                </a:solidFill>
              </a:rPr>
            </a:br>
            <a:endParaRPr lang="it-IT" altLang="it-IT" sz="4400">
              <a:solidFill>
                <a:schemeClr val="fo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8200E89E-9A2E-45CA-B71C-581DFE7DED75}"/>
              </a:ext>
            </a:extLst>
          </p:cNvPr>
          <p:cNvSpPr>
            <a:spLocks noGrp="1" noChangeArrowheads="1"/>
          </p:cNvSpPr>
          <p:nvPr>
            <p:ph type="ctrTitle"/>
          </p:nvPr>
        </p:nvSpPr>
        <p:spPr>
          <a:xfrm>
            <a:off x="685800" y="3111500"/>
            <a:ext cx="7772400" cy="1470025"/>
          </a:xfrm>
        </p:spPr>
        <p:txBody>
          <a:bodyPr anchor="ctr"/>
          <a:lstStyle/>
          <a:p>
            <a:br>
              <a:rPr lang="it-IT" altLang="it-IT" sz="4400"/>
            </a:br>
            <a:endParaRPr lang="it-IT" altLang="it-IT" sz="4400"/>
          </a:p>
        </p:txBody>
      </p:sp>
      <p:pic>
        <p:nvPicPr>
          <p:cNvPr id="78851" name="Picture 3">
            <a:extLst>
              <a:ext uri="{FF2B5EF4-FFF2-40B4-BE49-F238E27FC236}">
                <a16:creationId xmlns:a16="http://schemas.microsoft.com/office/drawing/2014/main" id="{9D575A6A-C4C8-49B4-A860-025209DBD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601663"/>
            <a:ext cx="4752975" cy="5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852" name="Picture 4">
            <a:extLst>
              <a:ext uri="{FF2B5EF4-FFF2-40B4-BE49-F238E27FC236}">
                <a16:creationId xmlns:a16="http://schemas.microsoft.com/office/drawing/2014/main" id="{640684E5-D453-4C97-861D-DA3882255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120900"/>
            <a:ext cx="36734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209BD4AC-2952-4B4C-A93D-95E27C933634}"/>
              </a:ext>
            </a:extLst>
          </p:cNvPr>
          <p:cNvSpPr>
            <a:spLocks noGrp="1" noChangeArrowheads="1"/>
          </p:cNvSpPr>
          <p:nvPr>
            <p:ph type="ctrTitle"/>
          </p:nvPr>
        </p:nvSpPr>
        <p:spPr>
          <a:xfrm>
            <a:off x="901700" y="2276475"/>
            <a:ext cx="9863138" cy="1470025"/>
          </a:xfrm>
        </p:spPr>
        <p:txBody>
          <a:bodyPr anchor="ctr"/>
          <a:lstStyle/>
          <a:p>
            <a:pPr algn="l"/>
            <a:r>
              <a:rPr lang="it-IT" altLang="it-IT" sz="4400"/>
              <a:t> </a:t>
            </a:r>
            <a:br>
              <a:rPr lang="it-IT" altLang="it-IT" sz="4400"/>
            </a:br>
            <a:r>
              <a:rPr lang="it-IT" altLang="it-IT" sz="4400">
                <a:solidFill>
                  <a:schemeClr val="folHlink"/>
                </a:solidFill>
              </a:rPr>
              <a:t>Multiple fast and slow </a:t>
            </a:r>
            <a:br>
              <a:rPr lang="it-IT" altLang="it-IT" sz="4400">
                <a:solidFill>
                  <a:schemeClr val="folHlink"/>
                </a:solidFill>
              </a:rPr>
            </a:br>
            <a:r>
              <a:rPr lang="it-IT" altLang="it-IT" sz="4400">
                <a:solidFill>
                  <a:schemeClr val="folHlink"/>
                </a:solidFill>
              </a:rPr>
              <a:t>AVN pathways</a:t>
            </a:r>
            <a:br>
              <a:rPr lang="it-IT" altLang="it-IT" sz="4400">
                <a:solidFill>
                  <a:schemeClr val="folHlink"/>
                </a:solidFill>
              </a:rPr>
            </a:br>
            <a:br>
              <a:rPr lang="it-IT" altLang="it-IT" sz="4400">
                <a:solidFill>
                  <a:schemeClr val="folHlink"/>
                </a:solidFill>
              </a:rPr>
            </a:br>
            <a:r>
              <a:rPr lang="it-IT" altLang="it-IT" sz="4400">
                <a:solidFill>
                  <a:schemeClr val="folHlink"/>
                </a:solidFill>
              </a:rPr>
              <a:t>in </a:t>
            </a:r>
            <a:r>
              <a:rPr lang="it-IT" altLang="it-IT" sz="4400">
                <a:solidFill>
                  <a:srgbClr val="FF0000"/>
                </a:solidFill>
              </a:rPr>
              <a:t>33 %</a:t>
            </a:r>
            <a:r>
              <a:rPr lang="it-IT" altLang="it-IT" sz="4400">
                <a:solidFill>
                  <a:schemeClr val="folHlink"/>
                </a:solidFill>
              </a:rPr>
              <a:t> of patients</a:t>
            </a:r>
            <a:br>
              <a:rPr lang="it-IT" altLang="it-IT" sz="4400">
                <a:solidFill>
                  <a:schemeClr val="folHlink"/>
                </a:solidFill>
              </a:rPr>
            </a:br>
            <a:br>
              <a:rPr lang="it-IT" altLang="it-IT" sz="4400">
                <a:solidFill>
                  <a:schemeClr val="folHlink"/>
                </a:solidFill>
              </a:rPr>
            </a:br>
            <a:r>
              <a:rPr lang="it-IT" altLang="it-IT" sz="4400">
                <a:solidFill>
                  <a:srgbClr val="FF0000"/>
                </a:solidFill>
              </a:rPr>
              <a:t>1.</a:t>
            </a:r>
            <a:r>
              <a:rPr lang="it-IT" altLang="it-IT" sz="4400">
                <a:solidFill>
                  <a:schemeClr val="folHlink"/>
                </a:solidFill>
              </a:rPr>
              <a:t> naturally</a:t>
            </a:r>
            <a:br>
              <a:rPr lang="it-IT" altLang="it-IT" sz="4400">
                <a:solidFill>
                  <a:schemeClr val="folHlink"/>
                </a:solidFill>
              </a:rPr>
            </a:br>
            <a:r>
              <a:rPr lang="it-IT" altLang="it-IT" sz="4400">
                <a:solidFill>
                  <a:srgbClr val="FF0000"/>
                </a:solidFill>
              </a:rPr>
              <a:t>2.</a:t>
            </a:r>
            <a:r>
              <a:rPr lang="it-IT" altLang="it-IT" sz="4400">
                <a:solidFill>
                  <a:schemeClr val="folHlink"/>
                </a:solidFill>
              </a:rPr>
              <a:t> effect of a partial damage</a:t>
            </a:r>
            <a:br>
              <a:rPr lang="it-IT" altLang="it-IT" sz="4400">
                <a:solidFill>
                  <a:schemeClr val="folHlink"/>
                </a:solidFill>
              </a:rPr>
            </a:br>
            <a:r>
              <a:rPr lang="it-IT" altLang="it-IT" sz="4400">
                <a:solidFill>
                  <a:schemeClr val="folHlink"/>
                </a:solidFill>
              </a:rPr>
              <a:t>during selective AVN ablation</a:t>
            </a:r>
            <a:r>
              <a:rPr lang="it-IT" altLang="it-IT" sz="4400"/>
              <a:t> </a:t>
            </a:r>
            <a:endParaRPr lang="it-IT" altLang="it-IT" sz="4400">
              <a:solidFill>
                <a:schemeClr val="folHlink"/>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F6D12D1E-DD5C-4F66-A72C-923D755EE290}"/>
              </a:ext>
            </a:extLst>
          </p:cNvPr>
          <p:cNvSpPr>
            <a:spLocks noGrp="1" noChangeArrowheads="1"/>
          </p:cNvSpPr>
          <p:nvPr>
            <p:ph type="ctrTitle"/>
          </p:nvPr>
        </p:nvSpPr>
        <p:spPr>
          <a:xfrm>
            <a:off x="179388" y="2276475"/>
            <a:ext cx="8785225" cy="1470025"/>
          </a:xfrm>
        </p:spPr>
        <p:txBody>
          <a:bodyPr anchor="ctr"/>
          <a:lstStyle/>
          <a:p>
            <a:pPr algn="l"/>
            <a:r>
              <a:rPr lang="it-IT" altLang="it-IT" sz="4400"/>
              <a:t> </a:t>
            </a:r>
            <a:br>
              <a:rPr lang="it-IT" altLang="it-IT" sz="4400"/>
            </a:br>
            <a:r>
              <a:rPr lang="it-IT" altLang="it-IT" sz="4400">
                <a:solidFill>
                  <a:schemeClr val="tx1"/>
                </a:solidFill>
              </a:rPr>
              <a:t>AVNRT ablation</a:t>
            </a:r>
            <a:br>
              <a:rPr lang="it-IT" altLang="it-IT" sz="4400">
                <a:solidFill>
                  <a:schemeClr val="tx1"/>
                </a:solidFill>
              </a:rPr>
            </a:br>
            <a:br>
              <a:rPr lang="it-IT" altLang="it-IT" sz="4400"/>
            </a:br>
            <a:r>
              <a:rPr lang="it-IT" altLang="it-IT" sz="4400">
                <a:solidFill>
                  <a:schemeClr val="tx1"/>
                </a:solidFill>
              </a:rPr>
              <a:t>How to do it</a:t>
            </a:r>
            <a:br>
              <a:rPr lang="it-IT" altLang="it-IT" sz="4400">
                <a:solidFill>
                  <a:schemeClr val="tx1"/>
                </a:solidFill>
              </a:rPr>
            </a:br>
            <a:br>
              <a:rPr lang="it-IT" altLang="it-IT" sz="4400">
                <a:solidFill>
                  <a:schemeClr val="folHlink"/>
                </a:solidFill>
              </a:rPr>
            </a:br>
            <a:r>
              <a:rPr lang="it-IT" altLang="it-IT" sz="4400">
                <a:solidFill>
                  <a:srgbClr val="FF0000"/>
                </a:solidFill>
              </a:rPr>
              <a:t>7</a:t>
            </a:r>
            <a:r>
              <a:rPr lang="it-IT" altLang="it-IT" sz="4400">
                <a:solidFill>
                  <a:schemeClr val="folHlink"/>
                </a:solidFill>
              </a:rPr>
              <a:t>-French </a:t>
            </a:r>
            <a:r>
              <a:rPr lang="it-IT" altLang="it-IT" sz="4400">
                <a:solidFill>
                  <a:srgbClr val="FF0000"/>
                </a:solidFill>
              </a:rPr>
              <a:t>4</a:t>
            </a:r>
            <a:r>
              <a:rPr lang="it-IT" altLang="it-IT" sz="4400">
                <a:solidFill>
                  <a:schemeClr val="folHlink"/>
                </a:solidFill>
              </a:rPr>
              <a:t> mm tip defectable catheter under temperature control (the sheath 1F size bigger) </a:t>
            </a:r>
            <a:br>
              <a:rPr lang="it-IT" altLang="it-IT" sz="4400">
                <a:solidFill>
                  <a:schemeClr val="folHlink"/>
                </a:solidFill>
              </a:rPr>
            </a:br>
            <a:r>
              <a:rPr lang="it-IT" altLang="it-IT" sz="4400">
                <a:solidFill>
                  <a:schemeClr val="folHlink"/>
                </a:solidFill>
              </a:rPr>
              <a:t>max temperature: </a:t>
            </a:r>
            <a:r>
              <a:rPr lang="it-IT" altLang="it-IT" sz="4400">
                <a:solidFill>
                  <a:srgbClr val="FF0000"/>
                </a:solidFill>
              </a:rPr>
              <a:t>55°C</a:t>
            </a:r>
            <a:br>
              <a:rPr lang="it-IT" altLang="it-IT" sz="4400">
                <a:solidFill>
                  <a:schemeClr val="folHlink"/>
                </a:solidFill>
              </a:rPr>
            </a:br>
            <a:r>
              <a:rPr lang="it-IT" altLang="it-IT" sz="4400">
                <a:solidFill>
                  <a:schemeClr val="folHlink"/>
                </a:solidFill>
              </a:rPr>
              <a:t>max power: </a:t>
            </a:r>
            <a:r>
              <a:rPr lang="it-IT" altLang="it-IT" sz="4400">
                <a:solidFill>
                  <a:srgbClr val="FF0000"/>
                </a:solidFill>
              </a:rPr>
              <a:t>45 Watts</a:t>
            </a:r>
            <a:br>
              <a:rPr lang="it-IT" altLang="it-IT" sz="4400">
                <a:solidFill>
                  <a:schemeClr val="folHlink"/>
                </a:solidFill>
              </a:rPr>
            </a:br>
            <a:r>
              <a:rPr lang="it-IT" altLang="it-IT" sz="4400">
                <a:solidFill>
                  <a:schemeClr val="folHlink"/>
                </a:solidFill>
              </a:rPr>
              <a:t>max time: </a:t>
            </a:r>
            <a:r>
              <a:rPr lang="it-IT" altLang="it-IT" sz="4400">
                <a:solidFill>
                  <a:srgbClr val="FF0000"/>
                </a:solidFill>
              </a:rPr>
              <a:t>60 sec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a:extLst>
              <a:ext uri="{FF2B5EF4-FFF2-40B4-BE49-F238E27FC236}">
                <a16:creationId xmlns:a16="http://schemas.microsoft.com/office/drawing/2014/main" id="{B7BDC8B9-EC03-49C4-B0B0-0B450FAB3746}"/>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79555" name="Text Box 3">
            <a:extLst>
              <a:ext uri="{FF2B5EF4-FFF2-40B4-BE49-F238E27FC236}">
                <a16:creationId xmlns:a16="http://schemas.microsoft.com/office/drawing/2014/main" id="{0952DDCA-6DA7-41BF-BAF2-00438F2862CC}"/>
              </a:ext>
            </a:extLst>
          </p:cNvPr>
          <p:cNvSpPr txBox="1">
            <a:spLocks noChangeArrowheads="1"/>
          </p:cNvSpPr>
          <p:nvPr/>
        </p:nvSpPr>
        <p:spPr bwMode="auto">
          <a:xfrm>
            <a:off x="287338" y="260350"/>
            <a:ext cx="8748712"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4400">
                <a:solidFill>
                  <a:schemeClr val="folHlink"/>
                </a:solidFill>
              </a:rPr>
              <a:t>50 – 60 °C</a:t>
            </a:r>
          </a:p>
          <a:p>
            <a:r>
              <a:rPr lang="it-IT" altLang="it-IT" sz="4400">
                <a:solidFill>
                  <a:schemeClr val="folHlink"/>
                </a:solidFill>
              </a:rPr>
              <a:t>20 – 30 W </a:t>
            </a:r>
          </a:p>
          <a:p>
            <a:r>
              <a:rPr lang="it-IT" altLang="it-IT" sz="4400">
                <a:solidFill>
                  <a:schemeClr val="folHlink"/>
                </a:solidFill>
              </a:rPr>
              <a:t>60 sec</a:t>
            </a:r>
          </a:p>
          <a:p>
            <a:r>
              <a:rPr lang="it-IT" altLang="it-IT" sz="4400">
                <a:solidFill>
                  <a:schemeClr val="folHlink"/>
                </a:solidFill>
              </a:rPr>
              <a:t>OK: electrode-tissue interface </a:t>
            </a:r>
          </a:p>
          <a:p>
            <a:r>
              <a:rPr lang="it-IT" altLang="it-IT" sz="4400">
                <a:solidFill>
                  <a:schemeClr val="folHlink"/>
                </a:solidFill>
              </a:rPr>
              <a:t>T </a:t>
            </a:r>
            <a:r>
              <a:rPr lang="it-IT" altLang="it-IT" sz="4400">
                <a:solidFill>
                  <a:srgbClr val="FF0000"/>
                </a:solidFill>
              </a:rPr>
              <a:t>48</a:t>
            </a:r>
            <a:r>
              <a:rPr lang="it-IT" altLang="it-IT" sz="4400">
                <a:solidFill>
                  <a:schemeClr val="folHlink"/>
                </a:solidFill>
              </a:rPr>
              <a:t> °C (</a:t>
            </a:r>
            <a:r>
              <a:rPr lang="it-IT" altLang="it-IT" sz="4400">
                <a:solidFill>
                  <a:srgbClr val="FF0000"/>
                </a:solidFill>
              </a:rPr>
              <a:t>42</a:t>
            </a:r>
            <a:r>
              <a:rPr lang="it-IT" altLang="it-IT" sz="4400">
                <a:solidFill>
                  <a:schemeClr val="folHlink"/>
                </a:solidFill>
              </a:rPr>
              <a:t>          </a:t>
            </a:r>
            <a:r>
              <a:rPr lang="it-IT" altLang="it-IT" sz="4400">
                <a:solidFill>
                  <a:srgbClr val="FF0000"/>
                </a:solidFill>
              </a:rPr>
              <a:t>56</a:t>
            </a:r>
            <a:r>
              <a:rPr lang="it-IT" altLang="it-IT" sz="4400">
                <a:solidFill>
                  <a:schemeClr val="folHlink"/>
                </a:solidFill>
              </a:rPr>
              <a:t> °C)</a:t>
            </a:r>
          </a:p>
          <a:p>
            <a:r>
              <a:rPr lang="it-IT" altLang="it-IT" sz="4400">
                <a:solidFill>
                  <a:schemeClr val="folHlink"/>
                </a:solidFill>
              </a:rPr>
              <a:t>50 – 60 °C: higher temperature </a:t>
            </a:r>
          </a:p>
          <a:p>
            <a:r>
              <a:rPr lang="it-IT" altLang="it-IT" sz="4400">
                <a:solidFill>
                  <a:schemeClr val="folHlink"/>
                </a:solidFill>
              </a:rPr>
              <a:t>is associated with a higher </a:t>
            </a:r>
          </a:p>
          <a:p>
            <a:r>
              <a:rPr lang="it-IT" altLang="it-IT" sz="4400">
                <a:solidFill>
                  <a:schemeClr val="folHlink"/>
                </a:solidFill>
              </a:rPr>
              <a:t>success rate but a higher risk of</a:t>
            </a:r>
          </a:p>
          <a:p>
            <a:r>
              <a:rPr lang="it-IT" altLang="it-IT" sz="4400">
                <a:solidFill>
                  <a:schemeClr val="folHlink"/>
                </a:solidFill>
              </a:rPr>
              <a:t>AV block </a:t>
            </a:r>
          </a:p>
          <a:p>
            <a:endParaRPr lang="it-IT" altLang="it-IT" sz="4400">
              <a:solidFill>
                <a:schemeClr val="folHlink"/>
              </a:solidFill>
            </a:endParaRPr>
          </a:p>
        </p:txBody>
      </p:sp>
      <p:sp>
        <p:nvSpPr>
          <p:cNvPr id="279556" name="Line 4">
            <a:extLst>
              <a:ext uri="{FF2B5EF4-FFF2-40B4-BE49-F238E27FC236}">
                <a16:creationId xmlns:a16="http://schemas.microsoft.com/office/drawing/2014/main" id="{C7E730F5-5D56-4168-949B-69CFCD60D1E2}"/>
              </a:ext>
            </a:extLst>
          </p:cNvPr>
          <p:cNvSpPr>
            <a:spLocks noChangeShapeType="1"/>
          </p:cNvSpPr>
          <p:nvPr/>
        </p:nvSpPr>
        <p:spPr bwMode="auto">
          <a:xfrm>
            <a:off x="3492500" y="3357563"/>
            <a:ext cx="115093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817DACB0-E81B-4F36-8B80-257B5900B66C}"/>
              </a:ext>
            </a:extLst>
          </p:cNvPr>
          <p:cNvSpPr>
            <a:spLocks noGrp="1" noChangeArrowheads="1"/>
          </p:cNvSpPr>
          <p:nvPr>
            <p:ph type="ctrTitle"/>
          </p:nvPr>
        </p:nvSpPr>
        <p:spPr>
          <a:xfrm>
            <a:off x="34925" y="2276475"/>
            <a:ext cx="9863138" cy="1470025"/>
          </a:xfrm>
        </p:spPr>
        <p:txBody>
          <a:bodyPr anchor="ctr"/>
          <a:lstStyle/>
          <a:p>
            <a:pPr algn="l"/>
            <a:r>
              <a:rPr lang="it-IT" altLang="it-IT" sz="4400"/>
              <a:t> </a:t>
            </a:r>
            <a:br>
              <a:rPr lang="it-IT" altLang="it-IT" sz="4400"/>
            </a:br>
            <a:r>
              <a:rPr lang="it-IT" altLang="it-IT" sz="4400"/>
              <a:t>   </a:t>
            </a:r>
            <a:r>
              <a:rPr lang="it-IT" altLang="it-IT" sz="4400">
                <a:solidFill>
                  <a:schemeClr val="tx1"/>
                </a:solidFill>
              </a:rPr>
              <a:t>Combined approach</a:t>
            </a:r>
            <a:br>
              <a:rPr lang="it-IT" altLang="it-IT" sz="4400">
                <a:solidFill>
                  <a:schemeClr val="tx1"/>
                </a:solidFill>
              </a:rPr>
            </a:br>
            <a:br>
              <a:rPr lang="it-IT" altLang="it-IT" sz="4400">
                <a:solidFill>
                  <a:schemeClr val="tx1"/>
                </a:solidFill>
              </a:rPr>
            </a:br>
            <a:r>
              <a:rPr lang="it-IT" altLang="it-IT" sz="4400">
                <a:solidFill>
                  <a:srgbClr val="FF0000"/>
                </a:solidFill>
              </a:rPr>
              <a:t>1.</a:t>
            </a:r>
            <a:r>
              <a:rPr lang="it-IT" altLang="it-IT" sz="4400">
                <a:solidFill>
                  <a:schemeClr val="folHlink"/>
                </a:solidFill>
              </a:rPr>
              <a:t> electrogram-guided </a:t>
            </a:r>
            <a:br>
              <a:rPr lang="it-IT" altLang="it-IT" sz="4400">
                <a:solidFill>
                  <a:schemeClr val="folHlink"/>
                </a:solidFill>
              </a:rPr>
            </a:br>
            <a:r>
              <a:rPr lang="it-IT" altLang="it-IT" sz="4400">
                <a:solidFill>
                  <a:srgbClr val="FF0000"/>
                </a:solidFill>
              </a:rPr>
              <a:t>2.</a:t>
            </a:r>
            <a:r>
              <a:rPr lang="it-IT" altLang="it-IT" sz="4400">
                <a:solidFill>
                  <a:schemeClr val="folHlink"/>
                </a:solidFill>
              </a:rPr>
              <a:t> stepwise anatomic approach</a:t>
            </a:r>
            <a:endParaRPr lang="en-US" altLang="it-IT" sz="4400">
              <a:solidFill>
                <a:schemeClr val="fo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a:extLst>
              <a:ext uri="{FF2B5EF4-FFF2-40B4-BE49-F238E27FC236}">
                <a16:creationId xmlns:a16="http://schemas.microsoft.com/office/drawing/2014/main" id="{48278CA9-5AB9-4115-AB54-B34E322714A4}"/>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81603" name="Text Box 3">
            <a:extLst>
              <a:ext uri="{FF2B5EF4-FFF2-40B4-BE49-F238E27FC236}">
                <a16:creationId xmlns:a16="http://schemas.microsoft.com/office/drawing/2014/main" id="{26C97427-1DAD-4D9B-9072-6C2CD1886E98}"/>
              </a:ext>
            </a:extLst>
          </p:cNvPr>
          <p:cNvSpPr txBox="1">
            <a:spLocks noChangeArrowheads="1"/>
          </p:cNvSpPr>
          <p:nvPr/>
        </p:nvSpPr>
        <p:spPr bwMode="auto">
          <a:xfrm>
            <a:off x="0" y="44450"/>
            <a:ext cx="914400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4400">
                <a:solidFill>
                  <a:schemeClr val="folHlink"/>
                </a:solidFill>
              </a:rPr>
              <a:t>Put the catheter to record the HB and then deflect infero-posteriorly, withdraw slowly with gentle </a:t>
            </a:r>
            <a:r>
              <a:rPr lang="it-IT" altLang="it-IT" sz="4400">
                <a:solidFill>
                  <a:srgbClr val="FF0000"/>
                </a:solidFill>
              </a:rPr>
              <a:t>clockwise torque</a:t>
            </a:r>
            <a:r>
              <a:rPr lang="it-IT" altLang="it-IT" sz="4400">
                <a:solidFill>
                  <a:schemeClr val="folHlink"/>
                </a:solidFill>
              </a:rPr>
              <a:t> so that the tip lies along the TA near the ostium of the CS but not in or posterior to os CS</a:t>
            </a:r>
          </a:p>
          <a:p>
            <a:r>
              <a:rPr lang="it-IT" altLang="it-IT" sz="4400">
                <a:solidFill>
                  <a:schemeClr val="folHlink"/>
                </a:solidFill>
              </a:rPr>
              <a:t>Check for A/V &lt; 0.5 and search for the SP potential (of Haissaguerre)</a:t>
            </a:r>
          </a:p>
          <a:p>
            <a:r>
              <a:rPr lang="it-IT" altLang="it-IT" sz="4400">
                <a:solidFill>
                  <a:schemeClr val="folHlink"/>
                </a:solidFill>
              </a:rPr>
              <a:t>Move the catheter into the midseptal region, if necessary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a:extLst>
              <a:ext uri="{FF2B5EF4-FFF2-40B4-BE49-F238E27FC236}">
                <a16:creationId xmlns:a16="http://schemas.microsoft.com/office/drawing/2014/main" id="{7BEA5778-3454-48DE-A049-5CC921566181}"/>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83651" name="Text Box 3">
            <a:extLst>
              <a:ext uri="{FF2B5EF4-FFF2-40B4-BE49-F238E27FC236}">
                <a16:creationId xmlns:a16="http://schemas.microsoft.com/office/drawing/2014/main" id="{19F89EB3-AB86-400B-8D3D-621A224E743E}"/>
              </a:ext>
            </a:extLst>
          </p:cNvPr>
          <p:cNvSpPr txBox="1">
            <a:spLocks noChangeArrowheads="1"/>
          </p:cNvSpPr>
          <p:nvPr/>
        </p:nvSpPr>
        <p:spPr bwMode="auto">
          <a:xfrm>
            <a:off x="0" y="44450"/>
            <a:ext cx="9144000"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it-IT" sz="4400">
                <a:solidFill>
                  <a:schemeClr val="folHlink"/>
                </a:solidFill>
              </a:rPr>
              <a:t>If the characteristic A electrogram is not identified in the postero-medial region, the area posterior to or within the CS ostium should be mapped</a:t>
            </a:r>
          </a:p>
          <a:p>
            <a:r>
              <a:rPr lang="it-IT" altLang="it-IT" sz="4400">
                <a:solidFill>
                  <a:schemeClr val="folHlink"/>
                </a:solidFill>
              </a:rPr>
              <a:t>RF        accelerated irregular JR that subsides after </a:t>
            </a:r>
            <a:r>
              <a:rPr lang="it-IT" altLang="it-IT" sz="4400">
                <a:solidFill>
                  <a:srgbClr val="FF0000"/>
                </a:solidFill>
              </a:rPr>
              <a:t>10-20 sec</a:t>
            </a:r>
          </a:p>
          <a:p>
            <a:r>
              <a:rPr lang="it-IT" altLang="it-IT" sz="4400">
                <a:solidFill>
                  <a:srgbClr val="FF0000"/>
                </a:solidFill>
              </a:rPr>
              <a:t>Pullback</a:t>
            </a:r>
            <a:r>
              <a:rPr lang="it-IT" altLang="it-IT" sz="4400">
                <a:solidFill>
                  <a:schemeClr val="folHlink"/>
                </a:solidFill>
              </a:rPr>
              <a:t> the tip for 3-4 mm until burst of JR occurs again and then subsides  </a:t>
            </a:r>
          </a:p>
        </p:txBody>
      </p:sp>
      <p:sp>
        <p:nvSpPr>
          <p:cNvPr id="283652" name="AutoShape 4">
            <a:extLst>
              <a:ext uri="{FF2B5EF4-FFF2-40B4-BE49-F238E27FC236}">
                <a16:creationId xmlns:a16="http://schemas.microsoft.com/office/drawing/2014/main" id="{29B0B3EA-18E4-44E0-945E-FAE1E49E7EA7}"/>
              </a:ext>
            </a:extLst>
          </p:cNvPr>
          <p:cNvSpPr>
            <a:spLocks noChangeArrowheads="1"/>
          </p:cNvSpPr>
          <p:nvPr/>
        </p:nvSpPr>
        <p:spPr bwMode="auto">
          <a:xfrm>
            <a:off x="971550" y="35734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a:extLst>
              <a:ext uri="{FF2B5EF4-FFF2-40B4-BE49-F238E27FC236}">
                <a16:creationId xmlns:a16="http://schemas.microsoft.com/office/drawing/2014/main" id="{86954596-5169-4AA2-98F8-48F33E14A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88913"/>
            <a:ext cx="6121400"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63" name="Text Box 3">
            <a:extLst>
              <a:ext uri="{FF2B5EF4-FFF2-40B4-BE49-F238E27FC236}">
                <a16:creationId xmlns:a16="http://schemas.microsoft.com/office/drawing/2014/main" id="{B33B9FD2-AC77-4DE0-A6E0-27CE9F657FC9}"/>
              </a:ext>
            </a:extLst>
          </p:cNvPr>
          <p:cNvSpPr txBox="1">
            <a:spLocks noChangeArrowheads="1"/>
          </p:cNvSpPr>
          <p:nvPr/>
        </p:nvSpPr>
        <p:spPr bwMode="auto">
          <a:xfrm>
            <a:off x="6300788" y="214313"/>
            <a:ext cx="2874962" cy="649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1 = </a:t>
            </a:r>
          </a:p>
          <a:p>
            <a:endParaRPr lang="it-IT" altLang="it-IT" sz="2800" b="1">
              <a:solidFill>
                <a:srgbClr val="FF0000"/>
              </a:solidFill>
            </a:endParaRPr>
          </a:p>
          <a:p>
            <a:r>
              <a:rPr lang="it-IT" altLang="it-IT" sz="2800" b="1">
                <a:solidFill>
                  <a:srgbClr val="FF0000"/>
                </a:solidFill>
              </a:rPr>
              <a:t>A/V &lt; 0.5</a:t>
            </a:r>
          </a:p>
          <a:p>
            <a:endParaRPr lang="it-IT" altLang="it-IT" sz="2800" b="1">
              <a:solidFill>
                <a:srgbClr val="FF0000"/>
              </a:solidFill>
            </a:endParaRPr>
          </a:p>
          <a:p>
            <a:r>
              <a:rPr lang="it-IT" altLang="it-IT" sz="2800" b="1">
                <a:solidFill>
                  <a:srgbClr val="FF0000"/>
                </a:solidFill>
              </a:rPr>
              <a:t>Probable SP</a:t>
            </a:r>
          </a:p>
          <a:p>
            <a:r>
              <a:rPr lang="it-IT" altLang="it-IT" sz="2800" b="1">
                <a:solidFill>
                  <a:srgbClr val="FF0000"/>
                </a:solidFill>
              </a:rPr>
              <a:t>potential</a:t>
            </a:r>
          </a:p>
          <a:p>
            <a:endParaRPr lang="it-IT" altLang="it-IT" sz="2800" b="1">
              <a:solidFill>
                <a:srgbClr val="FF0000"/>
              </a:solidFill>
            </a:endParaRPr>
          </a:p>
          <a:p>
            <a:r>
              <a:rPr lang="it-IT" altLang="it-IT" sz="2800" b="1">
                <a:solidFill>
                  <a:srgbClr val="FF0000"/>
                </a:solidFill>
              </a:rPr>
              <a:t>In the posterior</a:t>
            </a:r>
          </a:p>
          <a:p>
            <a:r>
              <a:rPr lang="it-IT" altLang="it-IT" sz="2800" b="1">
                <a:solidFill>
                  <a:srgbClr val="FF0000"/>
                </a:solidFill>
              </a:rPr>
              <a:t>septum,anterior</a:t>
            </a:r>
          </a:p>
          <a:p>
            <a:r>
              <a:rPr lang="it-IT" altLang="it-IT" sz="2800" b="1">
                <a:solidFill>
                  <a:srgbClr val="FF0000"/>
                </a:solidFill>
              </a:rPr>
              <a:t>to the os CS</a:t>
            </a:r>
          </a:p>
          <a:p>
            <a:endParaRPr lang="it-IT" altLang="it-IT" sz="2800" b="1">
              <a:solidFill>
                <a:srgbClr val="FF0000"/>
              </a:solidFill>
            </a:endParaRPr>
          </a:p>
          <a:p>
            <a:r>
              <a:rPr lang="it-IT" altLang="it-IT" sz="2800" b="1">
                <a:solidFill>
                  <a:schemeClr val="folHlink"/>
                </a:solidFill>
              </a:rPr>
              <a:t>1-2-3 =</a:t>
            </a:r>
          </a:p>
          <a:p>
            <a:endParaRPr lang="it-IT" altLang="it-IT" sz="2800" b="1">
              <a:solidFill>
                <a:schemeClr val="folHlink"/>
              </a:solidFill>
            </a:endParaRPr>
          </a:p>
          <a:p>
            <a:r>
              <a:rPr lang="it-IT" altLang="it-IT" sz="2800" b="1">
                <a:solidFill>
                  <a:schemeClr val="folHlink"/>
                </a:solidFill>
              </a:rPr>
              <a:t>Pullback of the </a:t>
            </a:r>
          </a:p>
          <a:p>
            <a:r>
              <a:rPr lang="it-IT" altLang="it-IT" sz="2800" b="1">
                <a:solidFill>
                  <a:schemeClr val="folHlink"/>
                </a:solidFill>
              </a:rPr>
              <a:t>tip</a:t>
            </a:r>
          </a:p>
        </p:txBody>
      </p:sp>
      <p:sp>
        <p:nvSpPr>
          <p:cNvPr id="245764" name="Text Box 4">
            <a:extLst>
              <a:ext uri="{FF2B5EF4-FFF2-40B4-BE49-F238E27FC236}">
                <a16:creationId xmlns:a16="http://schemas.microsoft.com/office/drawing/2014/main" id="{8F79AE7E-A2D3-4752-B6B1-BE4F95278786}"/>
              </a:ext>
            </a:extLst>
          </p:cNvPr>
          <p:cNvSpPr txBox="1">
            <a:spLocks noChangeArrowheads="1"/>
          </p:cNvSpPr>
          <p:nvPr/>
        </p:nvSpPr>
        <p:spPr bwMode="auto">
          <a:xfrm>
            <a:off x="2411413" y="4492625"/>
            <a:ext cx="303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1400">
                <a:solidFill>
                  <a:srgbClr val="000000"/>
                </a:solidFill>
              </a:rPr>
              <a:t>P</a:t>
            </a:r>
          </a:p>
        </p:txBody>
      </p:sp>
      <p:sp>
        <p:nvSpPr>
          <p:cNvPr id="245765" name="Line 5">
            <a:extLst>
              <a:ext uri="{FF2B5EF4-FFF2-40B4-BE49-F238E27FC236}">
                <a16:creationId xmlns:a16="http://schemas.microsoft.com/office/drawing/2014/main" id="{EE5ED2DA-A26E-4F61-B1FB-A3C0048A90FA}"/>
              </a:ext>
            </a:extLst>
          </p:cNvPr>
          <p:cNvSpPr>
            <a:spLocks noChangeShapeType="1"/>
          </p:cNvSpPr>
          <p:nvPr/>
        </p:nvSpPr>
        <p:spPr bwMode="auto">
          <a:xfrm flipH="1" flipV="1">
            <a:off x="2987675" y="3933825"/>
            <a:ext cx="433388" cy="142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766" name="Line 6">
            <a:extLst>
              <a:ext uri="{FF2B5EF4-FFF2-40B4-BE49-F238E27FC236}">
                <a16:creationId xmlns:a16="http://schemas.microsoft.com/office/drawing/2014/main" id="{F1A3CA11-CE4B-4D2E-9EBF-1480A1EDB185}"/>
              </a:ext>
            </a:extLst>
          </p:cNvPr>
          <p:cNvSpPr>
            <a:spLocks noChangeShapeType="1"/>
          </p:cNvSpPr>
          <p:nvPr/>
        </p:nvSpPr>
        <p:spPr bwMode="auto">
          <a:xfrm flipH="1" flipV="1">
            <a:off x="2843213" y="4294188"/>
            <a:ext cx="433387" cy="142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767" name="Line 7">
            <a:extLst>
              <a:ext uri="{FF2B5EF4-FFF2-40B4-BE49-F238E27FC236}">
                <a16:creationId xmlns:a16="http://schemas.microsoft.com/office/drawing/2014/main" id="{1EEC4FB2-E017-4EB9-B548-92360232B294}"/>
              </a:ext>
            </a:extLst>
          </p:cNvPr>
          <p:cNvSpPr>
            <a:spLocks noChangeShapeType="1"/>
          </p:cNvSpPr>
          <p:nvPr/>
        </p:nvSpPr>
        <p:spPr bwMode="auto">
          <a:xfrm flipH="1" flipV="1">
            <a:off x="2700338" y="4652963"/>
            <a:ext cx="433387" cy="1428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768" name="Line 8">
            <a:extLst>
              <a:ext uri="{FF2B5EF4-FFF2-40B4-BE49-F238E27FC236}">
                <a16:creationId xmlns:a16="http://schemas.microsoft.com/office/drawing/2014/main" id="{C31CF47A-0E0A-4E5C-9FEC-352C22919E88}"/>
              </a:ext>
            </a:extLst>
          </p:cNvPr>
          <p:cNvSpPr>
            <a:spLocks noChangeShapeType="1"/>
          </p:cNvSpPr>
          <p:nvPr/>
        </p:nvSpPr>
        <p:spPr bwMode="auto">
          <a:xfrm>
            <a:off x="4140200" y="5589588"/>
            <a:ext cx="503238" cy="360362"/>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770" name="Text Box 10">
            <a:extLst>
              <a:ext uri="{FF2B5EF4-FFF2-40B4-BE49-F238E27FC236}">
                <a16:creationId xmlns:a16="http://schemas.microsoft.com/office/drawing/2014/main" id="{5FF5F06A-E02F-4C7C-9920-C6B9AE26592A}"/>
              </a:ext>
            </a:extLst>
          </p:cNvPr>
          <p:cNvSpPr txBox="1">
            <a:spLocks noChangeArrowheads="1"/>
          </p:cNvSpPr>
          <p:nvPr/>
        </p:nvSpPr>
        <p:spPr bwMode="auto">
          <a:xfrm>
            <a:off x="2124075" y="157163"/>
            <a:ext cx="40592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accent1"/>
                </a:solidFill>
              </a:rPr>
              <a:t>Posterior </a:t>
            </a:r>
            <a:r>
              <a:rPr lang="it-IT" altLang="it-IT" sz="2800" b="1">
                <a:solidFill>
                  <a:schemeClr val="folHlink"/>
                </a:solidFill>
              </a:rPr>
              <a:t>RAO</a:t>
            </a:r>
            <a:r>
              <a:rPr lang="it-IT" altLang="it-IT" sz="2800" b="1">
                <a:solidFill>
                  <a:schemeClr val="accent1"/>
                </a:solidFill>
              </a:rPr>
              <a:t> anterior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a:extLst>
              <a:ext uri="{FF2B5EF4-FFF2-40B4-BE49-F238E27FC236}">
                <a16:creationId xmlns:a16="http://schemas.microsoft.com/office/drawing/2014/main" id="{59ABEA4C-C36C-4A3A-B634-D5367A464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5545137" cy="643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3715" name="Text Box 3">
            <a:extLst>
              <a:ext uri="{FF2B5EF4-FFF2-40B4-BE49-F238E27FC236}">
                <a16:creationId xmlns:a16="http://schemas.microsoft.com/office/drawing/2014/main" id="{501827DA-EF45-49D5-BD04-0C68E9665BA5}"/>
              </a:ext>
            </a:extLst>
          </p:cNvPr>
          <p:cNvSpPr txBox="1">
            <a:spLocks noChangeArrowheads="1"/>
          </p:cNvSpPr>
          <p:nvPr/>
        </p:nvSpPr>
        <p:spPr bwMode="auto">
          <a:xfrm>
            <a:off x="5773738" y="204788"/>
            <a:ext cx="3335337"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Most successful sites</a:t>
            </a:r>
          </a:p>
          <a:p>
            <a:r>
              <a:rPr lang="it-IT" altLang="it-IT" sz="2400" b="1">
                <a:solidFill>
                  <a:srgbClr val="FF0000"/>
                </a:solidFill>
              </a:rPr>
              <a:t>of SP ablation are</a:t>
            </a:r>
          </a:p>
          <a:p>
            <a:r>
              <a:rPr lang="it-IT" altLang="it-IT" sz="2400" b="1">
                <a:solidFill>
                  <a:srgbClr val="FF0000"/>
                </a:solidFill>
              </a:rPr>
              <a:t>located near the TA</a:t>
            </a:r>
          </a:p>
          <a:p>
            <a:r>
              <a:rPr lang="it-IT" altLang="it-IT" sz="2400" b="1">
                <a:solidFill>
                  <a:schemeClr val="folHlink"/>
                </a:solidFill>
              </a:rPr>
              <a:t>at</a:t>
            </a:r>
            <a:r>
              <a:rPr lang="it-IT" altLang="it-IT" sz="2400" b="1">
                <a:solidFill>
                  <a:srgbClr val="FF0000"/>
                </a:solidFill>
              </a:rPr>
              <a:t> </a:t>
            </a:r>
            <a:r>
              <a:rPr lang="it-IT" altLang="it-IT" sz="2400" b="1">
                <a:solidFill>
                  <a:schemeClr val="folHlink"/>
                </a:solidFill>
              </a:rPr>
              <a:t>the roof of</a:t>
            </a:r>
            <a:r>
              <a:rPr lang="it-IT" altLang="it-IT" sz="2400" b="1">
                <a:solidFill>
                  <a:srgbClr val="FF0000"/>
                </a:solidFill>
              </a:rPr>
              <a:t> or </a:t>
            </a:r>
          </a:p>
          <a:p>
            <a:r>
              <a:rPr lang="it-IT" altLang="it-IT" sz="2400" b="1">
                <a:solidFill>
                  <a:schemeClr val="folHlink"/>
                </a:solidFill>
              </a:rPr>
              <a:t>superior to the CS os</a:t>
            </a:r>
          </a:p>
          <a:p>
            <a:endParaRPr lang="it-IT" altLang="it-IT" sz="2400" b="1">
              <a:solidFill>
                <a:schemeClr val="folHlink"/>
              </a:solidFill>
            </a:endParaRPr>
          </a:p>
          <a:p>
            <a:r>
              <a:rPr lang="it-IT" altLang="it-IT" sz="2400" b="1">
                <a:solidFill>
                  <a:srgbClr val="FF0000"/>
                </a:solidFill>
              </a:rPr>
              <a:t>The remaining 5-10%</a:t>
            </a:r>
          </a:p>
          <a:p>
            <a:r>
              <a:rPr lang="it-IT" altLang="it-IT" sz="2400" b="1">
                <a:solidFill>
                  <a:srgbClr val="FF0000"/>
                </a:solidFill>
              </a:rPr>
              <a:t>of sites are located</a:t>
            </a:r>
          </a:p>
          <a:p>
            <a:r>
              <a:rPr lang="it-IT" altLang="it-IT" sz="2400" b="1">
                <a:solidFill>
                  <a:schemeClr val="folHlink"/>
                </a:solidFill>
              </a:rPr>
              <a:t>posterior to</a:t>
            </a:r>
            <a:r>
              <a:rPr lang="it-IT" altLang="it-IT" sz="2400" b="1">
                <a:solidFill>
                  <a:srgbClr val="FF0000"/>
                </a:solidFill>
              </a:rPr>
              <a:t> or </a:t>
            </a:r>
          </a:p>
          <a:p>
            <a:r>
              <a:rPr lang="it-IT" altLang="it-IT" sz="2400" b="1">
                <a:solidFill>
                  <a:schemeClr val="folHlink"/>
                </a:solidFill>
              </a:rPr>
              <a:t>within the CS os</a:t>
            </a:r>
          </a:p>
          <a:p>
            <a:endParaRPr lang="it-IT" altLang="it-IT" sz="2400" b="1">
              <a:solidFill>
                <a:schemeClr val="folHlink"/>
              </a:solidFill>
            </a:endParaRPr>
          </a:p>
          <a:p>
            <a:r>
              <a:rPr lang="it-IT" altLang="it-IT" sz="2400" b="1">
                <a:solidFill>
                  <a:schemeClr val="folHlink"/>
                </a:solidFill>
              </a:rPr>
              <a:t>Most successful sites</a:t>
            </a:r>
          </a:p>
          <a:p>
            <a:r>
              <a:rPr lang="it-IT" altLang="it-IT" sz="2400" b="1">
                <a:solidFill>
                  <a:schemeClr val="folHlink"/>
                </a:solidFill>
              </a:rPr>
              <a:t>are within </a:t>
            </a:r>
            <a:r>
              <a:rPr lang="it-IT" altLang="it-IT" sz="2400" b="1">
                <a:solidFill>
                  <a:srgbClr val="FF0000"/>
                </a:solidFill>
              </a:rPr>
              <a:t>5 mm</a:t>
            </a:r>
            <a:r>
              <a:rPr lang="it-IT" altLang="it-IT" sz="2400" b="1">
                <a:solidFill>
                  <a:schemeClr val="folHlink"/>
                </a:solidFill>
              </a:rPr>
              <a:t> </a:t>
            </a:r>
          </a:p>
          <a:p>
            <a:r>
              <a:rPr lang="it-IT" altLang="it-IT" sz="2400" b="1">
                <a:solidFill>
                  <a:schemeClr val="folHlink"/>
                </a:solidFill>
              </a:rPr>
              <a:t>above and below the</a:t>
            </a:r>
          </a:p>
          <a:p>
            <a:r>
              <a:rPr lang="it-IT" altLang="it-IT" sz="2400" b="1">
                <a:solidFill>
                  <a:schemeClr val="folHlink"/>
                </a:solidFill>
              </a:rPr>
              <a:t>level of the upper </a:t>
            </a:r>
          </a:p>
          <a:p>
            <a:r>
              <a:rPr lang="it-IT" altLang="it-IT" sz="2400" b="1">
                <a:solidFill>
                  <a:schemeClr val="folHlink"/>
                </a:solidFill>
              </a:rPr>
              <a:t>margin of the CS os</a:t>
            </a:r>
          </a:p>
          <a:p>
            <a:endParaRPr lang="it-IT" altLang="it-IT" sz="2400" b="1">
              <a:solidFill>
                <a:schemeClr val="folHlink"/>
              </a:solidFill>
            </a:endParaRPr>
          </a:p>
        </p:txBody>
      </p:sp>
      <p:sp>
        <p:nvSpPr>
          <p:cNvPr id="243716" name="Text Box 4">
            <a:extLst>
              <a:ext uri="{FF2B5EF4-FFF2-40B4-BE49-F238E27FC236}">
                <a16:creationId xmlns:a16="http://schemas.microsoft.com/office/drawing/2014/main" id="{4E1A647B-637A-4DAA-833E-4DBAAA92B177}"/>
              </a:ext>
            </a:extLst>
          </p:cNvPr>
          <p:cNvSpPr txBox="1">
            <a:spLocks noChangeArrowheads="1"/>
          </p:cNvSpPr>
          <p:nvPr/>
        </p:nvSpPr>
        <p:spPr bwMode="auto">
          <a:xfrm>
            <a:off x="4551363" y="423863"/>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RAO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a:extLst>
              <a:ext uri="{FF2B5EF4-FFF2-40B4-BE49-F238E27FC236}">
                <a16:creationId xmlns:a16="http://schemas.microsoft.com/office/drawing/2014/main" id="{0A0CB8C2-D2C6-4518-BE39-60E2D7DFB042}"/>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119811" name="Text Box 3">
            <a:extLst>
              <a:ext uri="{FF2B5EF4-FFF2-40B4-BE49-F238E27FC236}">
                <a16:creationId xmlns:a16="http://schemas.microsoft.com/office/drawing/2014/main" id="{D66A222A-58A4-43E6-A5E1-1519C9ADB7EC}"/>
              </a:ext>
            </a:extLst>
          </p:cNvPr>
          <p:cNvSpPr txBox="1">
            <a:spLocks noChangeArrowheads="1"/>
          </p:cNvSpPr>
          <p:nvPr/>
        </p:nvSpPr>
        <p:spPr bwMode="auto">
          <a:xfrm>
            <a:off x="107950" y="-674688"/>
            <a:ext cx="9505950" cy="813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4400"/>
          </a:p>
          <a:p>
            <a:r>
              <a:rPr lang="it-IT" altLang="it-IT" sz="4400">
                <a:solidFill>
                  <a:schemeClr val="folHlink"/>
                </a:solidFill>
              </a:rPr>
              <a:t>Observation</a:t>
            </a:r>
          </a:p>
          <a:p>
            <a:endParaRPr lang="it-IT" altLang="it-IT" sz="4400">
              <a:solidFill>
                <a:schemeClr val="folHlink"/>
              </a:solidFill>
            </a:endParaRPr>
          </a:p>
          <a:p>
            <a:r>
              <a:rPr lang="it-IT" altLang="it-IT" sz="4400">
                <a:solidFill>
                  <a:schemeClr val="folHlink"/>
                </a:solidFill>
              </a:rPr>
              <a:t>The site of successfull SP ablation </a:t>
            </a:r>
          </a:p>
          <a:p>
            <a:r>
              <a:rPr lang="it-IT" altLang="it-IT" sz="4400">
                <a:solidFill>
                  <a:schemeClr val="folHlink"/>
                </a:solidFill>
              </a:rPr>
              <a:t>is consistently about </a:t>
            </a:r>
            <a:r>
              <a:rPr lang="it-IT" altLang="it-IT" sz="4400">
                <a:solidFill>
                  <a:srgbClr val="FF0000"/>
                </a:solidFill>
              </a:rPr>
              <a:t>13 mm from</a:t>
            </a:r>
          </a:p>
          <a:p>
            <a:r>
              <a:rPr lang="it-IT" altLang="it-IT" sz="4400">
                <a:solidFill>
                  <a:schemeClr val="folHlink"/>
                </a:solidFill>
              </a:rPr>
              <a:t>the site recording the </a:t>
            </a:r>
            <a:r>
              <a:rPr lang="it-IT" altLang="it-IT" sz="4400">
                <a:solidFill>
                  <a:srgbClr val="FF0000"/>
                </a:solidFill>
              </a:rPr>
              <a:t>prox HB</a:t>
            </a:r>
            <a:r>
              <a:rPr lang="it-IT" altLang="it-IT" sz="4400">
                <a:solidFill>
                  <a:schemeClr val="folHlink"/>
                </a:solidFill>
              </a:rPr>
              <a:t>,</a:t>
            </a:r>
          </a:p>
          <a:p>
            <a:r>
              <a:rPr lang="it-IT" altLang="it-IT" sz="4400">
                <a:solidFill>
                  <a:schemeClr val="folHlink"/>
                </a:solidFill>
              </a:rPr>
              <a:t>despite marked variability in the</a:t>
            </a:r>
          </a:p>
          <a:p>
            <a:r>
              <a:rPr lang="it-IT" altLang="it-IT" sz="4400">
                <a:solidFill>
                  <a:schemeClr val="folHlink"/>
                </a:solidFill>
              </a:rPr>
              <a:t>dimensions of triangle’s Koch</a:t>
            </a:r>
          </a:p>
          <a:p>
            <a:r>
              <a:rPr lang="it-IT" altLang="it-IT" sz="4400">
                <a:solidFill>
                  <a:schemeClr val="folHlink"/>
                </a:solidFill>
              </a:rPr>
              <a:t>                 pts with </a:t>
            </a:r>
            <a:r>
              <a:rPr lang="it-IT" altLang="it-IT" sz="4400">
                <a:solidFill>
                  <a:srgbClr val="FF0000"/>
                </a:solidFill>
              </a:rPr>
              <a:t>large triangles</a:t>
            </a:r>
            <a:r>
              <a:rPr lang="it-IT" altLang="it-IT" sz="4400">
                <a:solidFill>
                  <a:schemeClr val="folHlink"/>
                </a:solidFill>
              </a:rPr>
              <a:t> </a:t>
            </a:r>
          </a:p>
          <a:p>
            <a:r>
              <a:rPr lang="it-IT" altLang="it-IT" sz="4400">
                <a:solidFill>
                  <a:schemeClr val="folHlink"/>
                </a:solidFill>
              </a:rPr>
              <a:t>require ablation in the </a:t>
            </a:r>
            <a:r>
              <a:rPr lang="it-IT" altLang="it-IT" sz="4400">
                <a:solidFill>
                  <a:srgbClr val="FF0000"/>
                </a:solidFill>
              </a:rPr>
              <a:t>medial</a:t>
            </a:r>
            <a:r>
              <a:rPr lang="it-IT" altLang="it-IT" sz="4400">
                <a:solidFill>
                  <a:schemeClr val="folHlink"/>
                </a:solidFill>
              </a:rPr>
              <a:t> region</a:t>
            </a:r>
          </a:p>
          <a:p>
            <a:r>
              <a:rPr lang="it-IT" altLang="it-IT" sz="4400">
                <a:solidFill>
                  <a:schemeClr val="folHlink"/>
                </a:solidFill>
              </a:rPr>
              <a:t>rather than the posterior region</a:t>
            </a:r>
          </a:p>
          <a:p>
            <a:endParaRPr lang="it-IT" altLang="it-IT" sz="4400"/>
          </a:p>
        </p:txBody>
      </p:sp>
      <p:sp>
        <p:nvSpPr>
          <p:cNvPr id="119813" name="AutoShape 5">
            <a:extLst>
              <a:ext uri="{FF2B5EF4-FFF2-40B4-BE49-F238E27FC236}">
                <a16:creationId xmlns:a16="http://schemas.microsoft.com/office/drawing/2014/main" id="{7335713B-CF83-4036-B49F-9A8F473C372A}"/>
              </a:ext>
            </a:extLst>
          </p:cNvPr>
          <p:cNvSpPr>
            <a:spLocks noChangeArrowheads="1"/>
          </p:cNvSpPr>
          <p:nvPr/>
        </p:nvSpPr>
        <p:spPr bwMode="auto">
          <a:xfrm>
            <a:off x="1116013" y="48688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a:extLst>
              <a:ext uri="{FF2B5EF4-FFF2-40B4-BE49-F238E27FC236}">
                <a16:creationId xmlns:a16="http://schemas.microsoft.com/office/drawing/2014/main" id="{5CC0CC1A-A20E-4F08-AC0A-C93A1A25A736}"/>
              </a:ext>
            </a:extLst>
          </p:cNvPr>
          <p:cNvSpPr txBox="1">
            <a:spLocks noChangeArrowheads="1"/>
          </p:cNvSpPr>
          <p:nvPr/>
        </p:nvSpPr>
        <p:spPr bwMode="auto">
          <a:xfrm>
            <a:off x="1239838" y="28003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a:p>
        </p:txBody>
      </p:sp>
      <p:sp>
        <p:nvSpPr>
          <p:cNvPr id="294915" name="Text Box 3">
            <a:extLst>
              <a:ext uri="{FF2B5EF4-FFF2-40B4-BE49-F238E27FC236}">
                <a16:creationId xmlns:a16="http://schemas.microsoft.com/office/drawing/2014/main" id="{2C025BCA-2964-403B-9803-5639E2938A5E}"/>
              </a:ext>
            </a:extLst>
          </p:cNvPr>
          <p:cNvSpPr txBox="1">
            <a:spLocks noChangeArrowheads="1"/>
          </p:cNvSpPr>
          <p:nvPr/>
        </p:nvSpPr>
        <p:spPr bwMode="auto">
          <a:xfrm>
            <a:off x="250825" y="392113"/>
            <a:ext cx="8670925"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sz="4400"/>
          </a:p>
          <a:p>
            <a:r>
              <a:rPr lang="it-IT" altLang="it-IT" sz="4400">
                <a:solidFill>
                  <a:schemeClr val="folHlink"/>
                </a:solidFill>
              </a:rPr>
              <a:t>Immediatly STOP RF</a:t>
            </a:r>
          </a:p>
          <a:p>
            <a:endParaRPr lang="it-IT" altLang="it-IT" sz="4400">
              <a:solidFill>
                <a:schemeClr val="folHlink"/>
              </a:solidFill>
            </a:endParaRPr>
          </a:p>
          <a:p>
            <a:r>
              <a:rPr lang="it-IT" altLang="it-IT" sz="4400">
                <a:solidFill>
                  <a:srgbClr val="FF0000"/>
                </a:solidFill>
              </a:rPr>
              <a:t>1. </a:t>
            </a:r>
            <a:r>
              <a:rPr lang="it-IT" altLang="it-IT" sz="4400">
                <a:solidFill>
                  <a:schemeClr val="folHlink"/>
                </a:solidFill>
              </a:rPr>
              <a:t>Appearance of VA block during</a:t>
            </a:r>
          </a:p>
          <a:p>
            <a:r>
              <a:rPr lang="it-IT" altLang="it-IT" sz="4400">
                <a:solidFill>
                  <a:schemeClr val="folHlink"/>
                </a:solidFill>
              </a:rPr>
              <a:t>    accelerated junctional rhythm</a:t>
            </a:r>
          </a:p>
          <a:p>
            <a:r>
              <a:rPr lang="it-IT" altLang="it-IT" sz="4400">
                <a:solidFill>
                  <a:srgbClr val="FF0000"/>
                </a:solidFill>
              </a:rPr>
              <a:t>2.</a:t>
            </a:r>
            <a:r>
              <a:rPr lang="it-IT" altLang="it-IT" sz="4400">
                <a:solidFill>
                  <a:schemeClr val="folHlink"/>
                </a:solidFill>
              </a:rPr>
              <a:t> Nonconducted P wave</a:t>
            </a:r>
          </a:p>
          <a:p>
            <a:r>
              <a:rPr lang="it-IT" altLang="it-IT" sz="4400">
                <a:solidFill>
                  <a:srgbClr val="FF0000"/>
                </a:solidFill>
              </a:rPr>
              <a:t>3.</a:t>
            </a:r>
            <a:r>
              <a:rPr lang="it-IT" altLang="it-IT" sz="4400">
                <a:solidFill>
                  <a:schemeClr val="folHlink"/>
                </a:solidFill>
              </a:rPr>
              <a:t> Impedance rise</a:t>
            </a:r>
          </a:p>
          <a:p>
            <a:r>
              <a:rPr lang="it-IT" altLang="it-IT" sz="4400">
                <a:solidFill>
                  <a:srgbClr val="FF0000"/>
                </a:solidFill>
              </a:rPr>
              <a:t>4.</a:t>
            </a:r>
            <a:r>
              <a:rPr lang="it-IT" altLang="it-IT" sz="4400">
                <a:solidFill>
                  <a:schemeClr val="folHlink"/>
                </a:solidFill>
              </a:rPr>
              <a:t> Displacement of the catheter tip</a:t>
            </a:r>
          </a:p>
          <a:p>
            <a:endParaRPr lang="it-IT" altLang="it-IT" sz="4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a:extLst>
              <a:ext uri="{FF2B5EF4-FFF2-40B4-BE49-F238E27FC236}">
                <a16:creationId xmlns:a16="http://schemas.microsoft.com/office/drawing/2014/main" id="{70203F87-8C7F-4804-9405-06C29CB90F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5283200"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Text Box 5">
            <a:extLst>
              <a:ext uri="{FF2B5EF4-FFF2-40B4-BE49-F238E27FC236}">
                <a16:creationId xmlns:a16="http://schemas.microsoft.com/office/drawing/2014/main" id="{2EB321E2-EFC2-4865-855B-07CD1CF03A70}"/>
              </a:ext>
            </a:extLst>
          </p:cNvPr>
          <p:cNvSpPr txBox="1">
            <a:spLocks noChangeArrowheads="1"/>
          </p:cNvSpPr>
          <p:nvPr/>
        </p:nvSpPr>
        <p:spPr bwMode="auto">
          <a:xfrm>
            <a:off x="5580063" y="115888"/>
            <a:ext cx="3365500"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b="1">
                <a:solidFill>
                  <a:schemeClr val="folHlink"/>
                </a:solidFill>
              </a:rPr>
              <a:t>       </a:t>
            </a:r>
            <a:r>
              <a:rPr lang="it-IT" altLang="it-IT" sz="2400" b="1"/>
              <a:t>Koch’s triangle</a:t>
            </a:r>
          </a:p>
          <a:p>
            <a:endParaRPr lang="it-IT" altLang="it-IT" sz="2400" b="1"/>
          </a:p>
          <a:p>
            <a:r>
              <a:rPr lang="it-IT" altLang="it-IT" sz="2400" b="1">
                <a:solidFill>
                  <a:srgbClr val="FF0000"/>
                </a:solidFill>
              </a:rPr>
              <a:t>1.</a:t>
            </a:r>
            <a:r>
              <a:rPr lang="it-IT" altLang="it-IT" sz="2400" b="1">
                <a:solidFill>
                  <a:schemeClr val="folHlink"/>
                </a:solidFill>
              </a:rPr>
              <a:t> Superior border =</a:t>
            </a:r>
          </a:p>
          <a:p>
            <a:r>
              <a:rPr lang="it-IT" altLang="it-IT" sz="2400" b="1">
                <a:solidFill>
                  <a:schemeClr val="folHlink"/>
                </a:solidFill>
              </a:rPr>
              <a:t>     </a:t>
            </a:r>
            <a:r>
              <a:rPr lang="it-IT" altLang="it-IT" sz="2400" b="1">
                <a:solidFill>
                  <a:srgbClr val="FF0000"/>
                </a:solidFill>
              </a:rPr>
              <a:t>tendon</a:t>
            </a:r>
            <a:r>
              <a:rPr lang="it-IT" altLang="it-IT" sz="2400" b="1">
                <a:solidFill>
                  <a:schemeClr val="folHlink"/>
                </a:solidFill>
              </a:rPr>
              <a:t> of Todaro</a:t>
            </a:r>
          </a:p>
          <a:p>
            <a:endParaRPr lang="it-IT" altLang="it-IT" sz="2400" b="1">
              <a:solidFill>
                <a:schemeClr val="folHlink"/>
              </a:solidFill>
            </a:endParaRPr>
          </a:p>
          <a:p>
            <a:r>
              <a:rPr lang="it-IT" altLang="it-IT" sz="2400" b="1">
                <a:solidFill>
                  <a:srgbClr val="FF0000"/>
                </a:solidFill>
              </a:rPr>
              <a:t>2.</a:t>
            </a:r>
            <a:r>
              <a:rPr lang="it-IT" altLang="it-IT" sz="2400" b="1">
                <a:solidFill>
                  <a:schemeClr val="folHlink"/>
                </a:solidFill>
              </a:rPr>
              <a:t> inferior border =</a:t>
            </a:r>
          </a:p>
          <a:p>
            <a:r>
              <a:rPr lang="it-IT" altLang="it-IT" sz="2400" b="1">
                <a:solidFill>
                  <a:schemeClr val="folHlink"/>
                </a:solidFill>
              </a:rPr>
              <a:t>    septal leaflet of </a:t>
            </a:r>
          </a:p>
          <a:p>
            <a:r>
              <a:rPr lang="it-IT" altLang="it-IT" sz="2400" b="1">
                <a:solidFill>
                  <a:schemeClr val="folHlink"/>
                </a:solidFill>
              </a:rPr>
              <a:t>    the </a:t>
            </a:r>
            <a:r>
              <a:rPr lang="it-IT" altLang="it-IT" sz="2400" b="1">
                <a:solidFill>
                  <a:srgbClr val="FF0000"/>
                </a:solidFill>
              </a:rPr>
              <a:t>tricuspide valve</a:t>
            </a:r>
          </a:p>
          <a:p>
            <a:endParaRPr lang="it-IT" altLang="it-IT" sz="2400" b="1">
              <a:solidFill>
                <a:schemeClr val="folHlink"/>
              </a:solidFill>
            </a:endParaRPr>
          </a:p>
          <a:p>
            <a:r>
              <a:rPr lang="it-IT" altLang="it-IT" sz="2400" b="1">
                <a:solidFill>
                  <a:srgbClr val="FF0000"/>
                </a:solidFill>
              </a:rPr>
              <a:t>3.</a:t>
            </a:r>
            <a:r>
              <a:rPr lang="it-IT" altLang="it-IT" sz="2400" b="1">
                <a:solidFill>
                  <a:schemeClr val="folHlink"/>
                </a:solidFill>
              </a:rPr>
              <a:t> Base (posterior </a:t>
            </a:r>
          </a:p>
          <a:p>
            <a:r>
              <a:rPr lang="it-IT" altLang="it-IT" sz="2400" b="1">
                <a:solidFill>
                  <a:schemeClr val="folHlink"/>
                </a:solidFill>
              </a:rPr>
              <a:t>    border ) = </a:t>
            </a:r>
          </a:p>
          <a:p>
            <a:r>
              <a:rPr lang="it-IT" altLang="it-IT" sz="2400" b="1">
                <a:solidFill>
                  <a:schemeClr val="folHlink"/>
                </a:solidFill>
              </a:rPr>
              <a:t>    </a:t>
            </a:r>
            <a:r>
              <a:rPr lang="it-IT" altLang="it-IT" sz="2400" b="1">
                <a:solidFill>
                  <a:srgbClr val="FF0000"/>
                </a:solidFill>
              </a:rPr>
              <a:t>ostium</a:t>
            </a:r>
            <a:r>
              <a:rPr lang="it-IT" altLang="it-IT" sz="2400" b="1">
                <a:solidFill>
                  <a:schemeClr val="folHlink"/>
                </a:solidFill>
              </a:rPr>
              <a:t> of the </a:t>
            </a:r>
          </a:p>
          <a:p>
            <a:r>
              <a:rPr lang="it-IT" altLang="it-IT" sz="2400" b="1">
                <a:solidFill>
                  <a:schemeClr val="folHlink"/>
                </a:solidFill>
              </a:rPr>
              <a:t>    coronary sinus</a:t>
            </a:r>
          </a:p>
          <a:p>
            <a:endParaRPr lang="it-IT" altLang="it-IT" sz="2400" b="1">
              <a:solidFill>
                <a:schemeClr val="folHlink"/>
              </a:solidFill>
            </a:endParaRPr>
          </a:p>
          <a:p>
            <a:r>
              <a:rPr lang="it-IT" altLang="it-IT" sz="2400" b="1">
                <a:solidFill>
                  <a:srgbClr val="FF0000"/>
                </a:solidFill>
              </a:rPr>
              <a:t>4.</a:t>
            </a:r>
            <a:r>
              <a:rPr lang="it-IT" altLang="it-IT" sz="2400" b="1">
                <a:solidFill>
                  <a:schemeClr val="folHlink"/>
                </a:solidFill>
              </a:rPr>
              <a:t> Apex =</a:t>
            </a:r>
          </a:p>
          <a:p>
            <a:r>
              <a:rPr lang="it-IT" altLang="it-IT" sz="2400" b="1">
                <a:solidFill>
                  <a:schemeClr val="folHlink"/>
                </a:solidFill>
              </a:rPr>
              <a:t>    compact AVN </a:t>
            </a:r>
          </a:p>
          <a:p>
            <a:r>
              <a:rPr lang="it-IT" altLang="it-IT" sz="2400" b="1">
                <a:solidFill>
                  <a:schemeClr val="folHlink"/>
                </a:solidFill>
              </a:rPr>
              <a:t>  </a:t>
            </a:r>
          </a:p>
          <a:p>
            <a:r>
              <a:rPr lang="it-IT" altLang="it-IT" sz="2000" b="1">
                <a:solidFill>
                  <a:schemeClr val="folHlink"/>
                </a:solidFill>
              </a:rPr>
              <a:t>    </a:t>
            </a:r>
          </a:p>
        </p:txBody>
      </p:sp>
      <p:sp>
        <p:nvSpPr>
          <p:cNvPr id="79879" name="Line 7">
            <a:extLst>
              <a:ext uri="{FF2B5EF4-FFF2-40B4-BE49-F238E27FC236}">
                <a16:creationId xmlns:a16="http://schemas.microsoft.com/office/drawing/2014/main" id="{C3C939B4-C09E-47D6-BC08-D19F708EF440}"/>
              </a:ext>
            </a:extLst>
          </p:cNvPr>
          <p:cNvSpPr>
            <a:spLocks noChangeShapeType="1"/>
          </p:cNvSpPr>
          <p:nvPr/>
        </p:nvSpPr>
        <p:spPr bwMode="auto">
          <a:xfrm flipV="1">
            <a:off x="395288" y="1412875"/>
            <a:ext cx="2881312" cy="201612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9880" name="Line 8">
            <a:extLst>
              <a:ext uri="{FF2B5EF4-FFF2-40B4-BE49-F238E27FC236}">
                <a16:creationId xmlns:a16="http://schemas.microsoft.com/office/drawing/2014/main" id="{1D125164-D1E4-42F3-B2A1-3F8A984C276B}"/>
              </a:ext>
            </a:extLst>
          </p:cNvPr>
          <p:cNvSpPr>
            <a:spLocks noChangeShapeType="1"/>
          </p:cNvSpPr>
          <p:nvPr/>
        </p:nvSpPr>
        <p:spPr bwMode="auto">
          <a:xfrm flipH="1">
            <a:off x="1258888" y="1412875"/>
            <a:ext cx="2017712" cy="30241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9881" name="Line 9">
            <a:extLst>
              <a:ext uri="{FF2B5EF4-FFF2-40B4-BE49-F238E27FC236}">
                <a16:creationId xmlns:a16="http://schemas.microsoft.com/office/drawing/2014/main" id="{69B180FC-3FBD-4EE7-9A2F-1562B32AAB7C}"/>
              </a:ext>
            </a:extLst>
          </p:cNvPr>
          <p:cNvSpPr>
            <a:spLocks noChangeShapeType="1"/>
          </p:cNvSpPr>
          <p:nvPr/>
        </p:nvSpPr>
        <p:spPr bwMode="auto">
          <a:xfrm>
            <a:off x="395288" y="3429000"/>
            <a:ext cx="863600" cy="1008063"/>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9882" name="Text Box 10">
            <a:extLst>
              <a:ext uri="{FF2B5EF4-FFF2-40B4-BE49-F238E27FC236}">
                <a16:creationId xmlns:a16="http://schemas.microsoft.com/office/drawing/2014/main" id="{4E3DA95F-6FE3-4993-8A6E-A5F2341B5533}"/>
              </a:ext>
            </a:extLst>
          </p:cNvPr>
          <p:cNvSpPr txBox="1">
            <a:spLocks noChangeArrowheads="1"/>
          </p:cNvSpPr>
          <p:nvPr/>
        </p:nvSpPr>
        <p:spPr bwMode="auto">
          <a:xfrm>
            <a:off x="231775" y="6088063"/>
            <a:ext cx="8897938"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solidFill>
                  <a:srgbClr val="FF0000"/>
                </a:solidFill>
              </a:rPr>
              <a:t>Tendon of Todaro</a:t>
            </a:r>
            <a:r>
              <a:rPr lang="it-IT" altLang="it-IT"/>
              <a:t>: a continuation of the commissure between the eustachian (IVC)</a:t>
            </a:r>
          </a:p>
          <a:p>
            <a:r>
              <a:rPr lang="it-IT" altLang="it-IT"/>
              <a:t>and thebesian (CS) valves into the musculature of the atrial septum</a:t>
            </a:r>
          </a:p>
        </p:txBody>
      </p:sp>
      <p:sp>
        <p:nvSpPr>
          <p:cNvPr id="79883" name="Text Box 11">
            <a:extLst>
              <a:ext uri="{FF2B5EF4-FFF2-40B4-BE49-F238E27FC236}">
                <a16:creationId xmlns:a16="http://schemas.microsoft.com/office/drawing/2014/main" id="{693657CD-E95E-4EB0-BE98-A8593F5E885F}"/>
              </a:ext>
            </a:extLst>
          </p:cNvPr>
          <p:cNvSpPr txBox="1">
            <a:spLocks noChangeArrowheads="1"/>
          </p:cNvSpPr>
          <p:nvPr/>
        </p:nvSpPr>
        <p:spPr bwMode="auto">
          <a:xfrm>
            <a:off x="1743075" y="1973263"/>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1</a:t>
            </a:r>
          </a:p>
        </p:txBody>
      </p:sp>
      <p:sp>
        <p:nvSpPr>
          <p:cNvPr id="79884" name="Text Box 12">
            <a:extLst>
              <a:ext uri="{FF2B5EF4-FFF2-40B4-BE49-F238E27FC236}">
                <a16:creationId xmlns:a16="http://schemas.microsoft.com/office/drawing/2014/main" id="{31C99696-D33B-4876-BAAC-AD11763C1847}"/>
              </a:ext>
            </a:extLst>
          </p:cNvPr>
          <p:cNvSpPr txBox="1">
            <a:spLocks noChangeArrowheads="1"/>
          </p:cNvSpPr>
          <p:nvPr/>
        </p:nvSpPr>
        <p:spPr bwMode="auto">
          <a:xfrm>
            <a:off x="2101850" y="263683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2</a:t>
            </a:r>
          </a:p>
        </p:txBody>
      </p:sp>
      <p:sp>
        <p:nvSpPr>
          <p:cNvPr id="79885" name="Text Box 13">
            <a:extLst>
              <a:ext uri="{FF2B5EF4-FFF2-40B4-BE49-F238E27FC236}">
                <a16:creationId xmlns:a16="http://schemas.microsoft.com/office/drawing/2014/main" id="{B3D5A451-DDB8-4FE1-BE51-AC029ADD5A92}"/>
              </a:ext>
            </a:extLst>
          </p:cNvPr>
          <p:cNvSpPr txBox="1">
            <a:spLocks noChangeArrowheads="1"/>
          </p:cNvSpPr>
          <p:nvPr/>
        </p:nvSpPr>
        <p:spPr bwMode="auto">
          <a:xfrm>
            <a:off x="519113" y="3397250"/>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C3B5A441-59D0-4DB9-8F9F-C60DDED06278}"/>
              </a:ext>
            </a:extLst>
          </p:cNvPr>
          <p:cNvSpPr>
            <a:spLocks noGrp="1" noChangeArrowheads="1"/>
          </p:cNvSpPr>
          <p:nvPr>
            <p:ph type="ctrTitle"/>
          </p:nvPr>
        </p:nvSpPr>
        <p:spPr>
          <a:xfrm>
            <a:off x="503238" y="2390775"/>
            <a:ext cx="9109075" cy="1470025"/>
          </a:xfrm>
        </p:spPr>
        <p:txBody>
          <a:bodyPr anchor="ctr"/>
          <a:lstStyle/>
          <a:p>
            <a:pPr algn="l"/>
            <a:r>
              <a:rPr lang="it-IT" altLang="it-IT" sz="4400"/>
              <a:t> </a:t>
            </a:r>
            <a:br>
              <a:rPr lang="it-IT" altLang="it-IT" sz="4400"/>
            </a:br>
            <a:r>
              <a:rPr lang="it-IT" altLang="it-IT" sz="4400">
                <a:solidFill>
                  <a:schemeClr val="tx1"/>
                </a:solidFill>
              </a:rPr>
              <a:t>Junctional Ectopy/Rhythm</a:t>
            </a:r>
            <a:br>
              <a:rPr lang="it-IT" altLang="it-IT" sz="4400">
                <a:solidFill>
                  <a:schemeClr val="tx1"/>
                </a:solidFill>
              </a:rPr>
            </a:br>
            <a:br>
              <a:rPr lang="it-IT" altLang="it-IT" sz="4400">
                <a:solidFill>
                  <a:schemeClr val="tx1"/>
                </a:solidFill>
              </a:rPr>
            </a:br>
            <a:r>
              <a:rPr lang="it-IT" altLang="it-IT" sz="4400">
                <a:solidFill>
                  <a:srgbClr val="FF0000"/>
                </a:solidFill>
              </a:rPr>
              <a:t>1.</a:t>
            </a:r>
            <a:r>
              <a:rPr lang="it-IT" altLang="it-IT" sz="4400">
                <a:solidFill>
                  <a:schemeClr val="folHlink"/>
                </a:solidFill>
              </a:rPr>
              <a:t> Its occurrence is a highly sensitive, but not a specific predictor of success</a:t>
            </a:r>
            <a:br>
              <a:rPr lang="it-IT" altLang="it-IT" sz="4400">
                <a:solidFill>
                  <a:schemeClr val="folHlink"/>
                </a:solidFill>
              </a:rPr>
            </a:br>
            <a:br>
              <a:rPr lang="it-IT" altLang="it-IT" sz="4400">
                <a:solidFill>
                  <a:schemeClr val="folHlink"/>
                </a:solidFill>
              </a:rPr>
            </a:br>
            <a:r>
              <a:rPr lang="it-IT" altLang="it-IT" sz="4400">
                <a:solidFill>
                  <a:srgbClr val="FF0000"/>
                </a:solidFill>
              </a:rPr>
              <a:t>2.</a:t>
            </a:r>
            <a:r>
              <a:rPr lang="it-IT" altLang="it-IT" sz="4400">
                <a:solidFill>
                  <a:schemeClr val="folHlink"/>
                </a:solidFill>
              </a:rPr>
              <a:t> Its absence usually predicts inefficay of the lesion</a:t>
            </a:r>
            <a:r>
              <a:rPr lang="it-IT" altLang="it-IT" sz="4400">
                <a:solidFill>
                  <a:srgbClr val="FF0000"/>
                </a:solidFill>
              </a:rPr>
              <a:t>      </a:t>
            </a:r>
            <a:br>
              <a:rPr lang="it-IT" altLang="it-IT" sz="4400">
                <a:solidFill>
                  <a:srgbClr val="FF0000"/>
                </a:solidFill>
              </a:rPr>
            </a:br>
            <a:endParaRPr lang="en-US" altLang="it-IT" sz="440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2886415E-3F3A-4F3E-AFFA-3D1731E7C989}"/>
              </a:ext>
            </a:extLst>
          </p:cNvPr>
          <p:cNvSpPr>
            <a:spLocks noGrp="1" noChangeArrowheads="1"/>
          </p:cNvSpPr>
          <p:nvPr>
            <p:ph type="ctrTitle"/>
          </p:nvPr>
        </p:nvSpPr>
        <p:spPr>
          <a:xfrm>
            <a:off x="107950" y="2535238"/>
            <a:ext cx="9109075" cy="1470025"/>
          </a:xfrm>
        </p:spPr>
        <p:txBody>
          <a:bodyPr anchor="ctr"/>
          <a:lstStyle/>
          <a:p>
            <a:pPr algn="l"/>
            <a:r>
              <a:rPr lang="it-IT" altLang="it-IT" sz="4400"/>
              <a:t> </a:t>
            </a:r>
            <a:r>
              <a:rPr lang="it-IT" altLang="it-IT" sz="4400">
                <a:solidFill>
                  <a:schemeClr val="tx1"/>
                </a:solidFill>
              </a:rPr>
              <a:t>4 distinct forms of AVNRT</a:t>
            </a:r>
            <a:br>
              <a:rPr lang="it-IT" altLang="it-IT" sz="4400">
                <a:solidFill>
                  <a:schemeClr val="tx1"/>
                </a:solidFill>
              </a:rPr>
            </a:br>
            <a:br>
              <a:rPr lang="it-IT" altLang="it-IT" sz="4400">
                <a:solidFill>
                  <a:schemeClr val="tx1"/>
                </a:solidFill>
              </a:rPr>
            </a:br>
            <a:r>
              <a:rPr lang="it-IT" altLang="it-IT" sz="4400">
                <a:solidFill>
                  <a:srgbClr val="FF0000"/>
                </a:solidFill>
              </a:rPr>
              <a:t>1.</a:t>
            </a:r>
            <a:r>
              <a:rPr lang="it-IT" altLang="it-IT" sz="4400">
                <a:solidFill>
                  <a:schemeClr val="folHlink"/>
                </a:solidFill>
              </a:rPr>
              <a:t> </a:t>
            </a:r>
            <a:r>
              <a:rPr lang="it-IT" altLang="it-IT" sz="4400">
                <a:solidFill>
                  <a:schemeClr val="tx1"/>
                </a:solidFill>
              </a:rPr>
              <a:t>typical S/F</a:t>
            </a:r>
            <a:r>
              <a:rPr lang="it-IT" altLang="it-IT" sz="4400">
                <a:solidFill>
                  <a:schemeClr val="folHlink"/>
                </a:solidFill>
              </a:rPr>
              <a:t> with/without jump, short HA interval (25-90 ms) and the first retrograde A recorded in the HB region </a:t>
            </a:r>
            <a:br>
              <a:rPr lang="it-IT" altLang="it-IT" sz="4400">
                <a:solidFill>
                  <a:schemeClr val="folHlink"/>
                </a:solidFill>
              </a:rPr>
            </a:br>
            <a:r>
              <a:rPr lang="it-IT" altLang="it-IT" sz="4400">
                <a:solidFill>
                  <a:schemeClr val="folHlink"/>
                </a:solidFill>
              </a:rPr>
              <a:t>The low amplitude hump-like potentials are recorded at the mid or posterior septum, anterior to the osCS, never within or posterior to it</a:t>
            </a:r>
            <a:endParaRPr lang="en-US" altLang="it-IT" sz="4400">
              <a:solidFill>
                <a:schemeClr val="folHlink"/>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1DECD514-E990-4B9B-AE43-63CD724E35EF}"/>
              </a:ext>
            </a:extLst>
          </p:cNvPr>
          <p:cNvSpPr>
            <a:spLocks noGrp="1" noChangeArrowheads="1"/>
          </p:cNvSpPr>
          <p:nvPr>
            <p:ph type="ctrTitle"/>
          </p:nvPr>
        </p:nvSpPr>
        <p:spPr>
          <a:xfrm>
            <a:off x="107950" y="2606675"/>
            <a:ext cx="9109075" cy="1470025"/>
          </a:xfrm>
        </p:spPr>
        <p:txBody>
          <a:bodyPr anchor="ctr"/>
          <a:lstStyle/>
          <a:p>
            <a:pPr algn="l"/>
            <a:br>
              <a:rPr lang="it-IT" altLang="it-IT" sz="4400">
                <a:solidFill>
                  <a:schemeClr val="tx1"/>
                </a:solidFill>
              </a:rPr>
            </a:br>
            <a:r>
              <a:rPr lang="it-IT" altLang="it-IT" sz="4400">
                <a:solidFill>
                  <a:srgbClr val="FF0000"/>
                </a:solidFill>
              </a:rPr>
              <a:t>2. </a:t>
            </a:r>
            <a:r>
              <a:rPr lang="it-IT" altLang="it-IT" sz="4400">
                <a:solidFill>
                  <a:schemeClr val="folHlink"/>
                </a:solidFill>
              </a:rPr>
              <a:t> </a:t>
            </a:r>
            <a:r>
              <a:rPr lang="it-IT" altLang="it-IT" sz="4400">
                <a:solidFill>
                  <a:schemeClr val="tx1"/>
                </a:solidFill>
              </a:rPr>
              <a:t>left variant of S/F AVNRT</a:t>
            </a:r>
            <a:br>
              <a:rPr lang="it-IT" altLang="it-IT" sz="4400">
                <a:solidFill>
                  <a:schemeClr val="folHlink"/>
                </a:solidFill>
              </a:rPr>
            </a:br>
            <a:r>
              <a:rPr lang="it-IT" altLang="it-IT" sz="4400">
                <a:solidFill>
                  <a:schemeClr val="folHlink"/>
                </a:solidFill>
              </a:rPr>
              <a:t>with a very short HA interval and an unusually prolonged SP, a “double” response phenomenon (a single APC that conducts simultaneously over the FP and SP)</a:t>
            </a:r>
            <a:br>
              <a:rPr lang="it-IT" altLang="it-IT" sz="4400">
                <a:solidFill>
                  <a:schemeClr val="folHlink"/>
                </a:solidFill>
              </a:rPr>
            </a:br>
            <a:r>
              <a:rPr lang="it-IT" altLang="it-IT" sz="4400">
                <a:solidFill>
                  <a:schemeClr val="folHlink"/>
                </a:solidFill>
              </a:rPr>
              <a:t>RF at the postero- or –mid-septal site of the MA or deep, 1-2 cm within the CS, in the roof</a:t>
            </a:r>
            <a:br>
              <a:rPr lang="it-IT" altLang="it-IT" sz="4400">
                <a:solidFill>
                  <a:schemeClr val="folHlink"/>
                </a:solidFill>
              </a:rPr>
            </a:br>
            <a:endParaRPr lang="en-US" altLang="it-IT" sz="4400">
              <a:solidFill>
                <a:schemeClr val="folHlink"/>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50FC9A3D-E659-4307-9C91-92BD330A1DA6}"/>
              </a:ext>
            </a:extLst>
          </p:cNvPr>
          <p:cNvSpPr>
            <a:spLocks noGrp="1" noChangeArrowheads="1"/>
          </p:cNvSpPr>
          <p:nvPr>
            <p:ph type="ctrTitle"/>
          </p:nvPr>
        </p:nvSpPr>
        <p:spPr>
          <a:xfrm>
            <a:off x="215900" y="2276475"/>
            <a:ext cx="9109075" cy="1470025"/>
          </a:xfrm>
        </p:spPr>
        <p:txBody>
          <a:bodyPr anchor="ctr"/>
          <a:lstStyle/>
          <a:p>
            <a:pPr algn="l"/>
            <a:br>
              <a:rPr lang="it-IT" altLang="it-IT" sz="4400">
                <a:solidFill>
                  <a:schemeClr val="tx1"/>
                </a:solidFill>
              </a:rPr>
            </a:br>
            <a:r>
              <a:rPr lang="it-IT" altLang="it-IT" sz="4400">
                <a:solidFill>
                  <a:srgbClr val="FF0000"/>
                </a:solidFill>
              </a:rPr>
              <a:t>3. </a:t>
            </a:r>
            <a:r>
              <a:rPr lang="it-IT" altLang="it-IT" sz="4400">
                <a:solidFill>
                  <a:schemeClr val="tx1"/>
                </a:solidFill>
              </a:rPr>
              <a:t>atypical S/S</a:t>
            </a:r>
            <a:r>
              <a:rPr lang="it-IT" altLang="it-IT" sz="4400">
                <a:solidFill>
                  <a:schemeClr val="folHlink"/>
                </a:solidFill>
              </a:rPr>
              <a:t> with more than one jump, HA variable due to the different properties of the SP and</a:t>
            </a:r>
            <a:br>
              <a:rPr lang="it-IT" altLang="it-IT" sz="4400">
                <a:solidFill>
                  <a:schemeClr val="folHlink"/>
                </a:solidFill>
              </a:rPr>
            </a:br>
            <a:r>
              <a:rPr lang="it-IT" altLang="it-IT" sz="4400">
                <a:solidFill>
                  <a:schemeClr val="folHlink"/>
                </a:solidFill>
              </a:rPr>
              <a:t>to the supposed existence of a considerable longer CLP</a:t>
            </a:r>
            <a:br>
              <a:rPr lang="it-IT" altLang="it-IT" sz="4400">
                <a:solidFill>
                  <a:schemeClr val="folHlink"/>
                </a:solidFill>
              </a:rPr>
            </a:br>
            <a:r>
              <a:rPr lang="it-IT" altLang="it-IT" sz="4400">
                <a:solidFill>
                  <a:schemeClr val="folHlink"/>
                </a:solidFill>
              </a:rPr>
              <a:t>The first retrograde A is in the postero-septal region </a:t>
            </a:r>
            <a:br>
              <a:rPr lang="it-IT" altLang="it-IT" sz="4400">
                <a:solidFill>
                  <a:schemeClr val="folHlink"/>
                </a:solidFill>
              </a:rPr>
            </a:br>
            <a:r>
              <a:rPr lang="it-IT" altLang="it-IT" sz="4400">
                <a:solidFill>
                  <a:schemeClr val="folHlink"/>
                </a:solidFill>
              </a:rPr>
              <a:t>RF in the roof or in the inferior lip of the CS or just a few millimeters inside</a:t>
            </a:r>
            <a:r>
              <a:rPr lang="it-IT" altLang="it-IT" sz="4400">
                <a:solidFill>
                  <a:srgbClr val="FF0000"/>
                </a:solidFill>
              </a:rPr>
              <a:t>  </a:t>
            </a:r>
            <a:r>
              <a:rPr lang="it-IT" altLang="it-IT" sz="4400">
                <a:solidFill>
                  <a:schemeClr val="folHlink"/>
                </a:solidFill>
              </a:rPr>
              <a:t> </a:t>
            </a:r>
            <a:endParaRPr lang="en-US" altLang="it-IT" sz="4400">
              <a:solidFill>
                <a:schemeClr val="folHlin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CFFA7836-E353-4A3C-AB11-47242B9F886E}"/>
              </a:ext>
            </a:extLst>
          </p:cNvPr>
          <p:cNvSpPr>
            <a:spLocks noGrp="1" noChangeArrowheads="1"/>
          </p:cNvSpPr>
          <p:nvPr>
            <p:ph type="ctrTitle"/>
          </p:nvPr>
        </p:nvSpPr>
        <p:spPr>
          <a:xfrm>
            <a:off x="215900" y="2276475"/>
            <a:ext cx="8677275" cy="1470025"/>
          </a:xfrm>
        </p:spPr>
        <p:txBody>
          <a:bodyPr anchor="ctr"/>
          <a:lstStyle/>
          <a:p>
            <a:pPr algn="l"/>
            <a:br>
              <a:rPr lang="it-IT" altLang="it-IT" sz="4400">
                <a:solidFill>
                  <a:schemeClr val="tx1"/>
                </a:solidFill>
              </a:rPr>
            </a:br>
            <a:r>
              <a:rPr lang="it-IT" altLang="it-IT" sz="4400">
                <a:solidFill>
                  <a:srgbClr val="FF0000"/>
                </a:solidFill>
              </a:rPr>
              <a:t>4. </a:t>
            </a:r>
            <a:r>
              <a:rPr lang="it-IT" altLang="it-IT" sz="4400">
                <a:solidFill>
                  <a:schemeClr val="tx1"/>
                </a:solidFill>
              </a:rPr>
              <a:t>atypical F/S</a:t>
            </a:r>
            <a:r>
              <a:rPr lang="it-IT" altLang="it-IT" sz="4400">
                <a:solidFill>
                  <a:schemeClr val="folHlink"/>
                </a:solidFill>
              </a:rPr>
              <a:t> with a short AH (30-180 ms) and a long HA interval with the earliest retrograde A in the posteroseptal region </a:t>
            </a:r>
            <a:br>
              <a:rPr lang="it-IT" altLang="it-IT" sz="4400">
                <a:solidFill>
                  <a:schemeClr val="folHlink"/>
                </a:solidFill>
              </a:rPr>
            </a:br>
            <a:endParaRPr lang="en-US" altLang="it-IT" sz="4400">
              <a:solidFill>
                <a:schemeClr val="folHlink"/>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F01D408F-5BFB-4C07-8C4F-B99F889600DE}"/>
              </a:ext>
            </a:extLst>
          </p:cNvPr>
          <p:cNvSpPr>
            <a:spLocks noGrp="1" noChangeArrowheads="1"/>
          </p:cNvSpPr>
          <p:nvPr>
            <p:ph type="ctrTitle"/>
          </p:nvPr>
        </p:nvSpPr>
        <p:spPr>
          <a:xfrm>
            <a:off x="503238" y="2276475"/>
            <a:ext cx="8172450" cy="1470025"/>
          </a:xfrm>
        </p:spPr>
        <p:txBody>
          <a:bodyPr anchor="ctr"/>
          <a:lstStyle/>
          <a:p>
            <a:pPr algn="l"/>
            <a:br>
              <a:rPr lang="it-IT" altLang="it-IT" sz="4400">
                <a:solidFill>
                  <a:schemeClr val="tx1"/>
                </a:solidFill>
              </a:rPr>
            </a:br>
            <a:r>
              <a:rPr lang="it-IT" altLang="it-IT" sz="4400">
                <a:solidFill>
                  <a:schemeClr val="folHlink"/>
                </a:solidFill>
              </a:rPr>
              <a:t>The junctional rhythm occurs in </a:t>
            </a:r>
            <a:r>
              <a:rPr lang="en-US" altLang="it-IT" sz="4400">
                <a:solidFill>
                  <a:schemeClr val="folHlink"/>
                </a:solidFill>
              </a:rPr>
              <a:t>~ </a:t>
            </a:r>
            <a:r>
              <a:rPr lang="en-US" altLang="it-IT" sz="4400">
                <a:solidFill>
                  <a:srgbClr val="FF0000"/>
                </a:solidFill>
              </a:rPr>
              <a:t>90 %</a:t>
            </a:r>
            <a:r>
              <a:rPr lang="en-US" altLang="it-IT" sz="4400">
                <a:solidFill>
                  <a:schemeClr val="folHlink"/>
                </a:solidFill>
              </a:rPr>
              <a:t> of cases </a:t>
            </a:r>
            <a:br>
              <a:rPr lang="en-US" altLang="it-IT" sz="4400">
                <a:solidFill>
                  <a:schemeClr val="folHlink"/>
                </a:solidFill>
              </a:rPr>
            </a:br>
            <a:r>
              <a:rPr lang="en-US" altLang="it-IT" sz="4400">
                <a:solidFill>
                  <a:schemeClr val="folHlink"/>
                </a:solidFill>
              </a:rPr>
              <a:t>It is a sensitive but not specific marker of successful ablation and it can also be elicited during ~ </a:t>
            </a:r>
            <a:r>
              <a:rPr lang="en-US" altLang="it-IT" sz="4400">
                <a:solidFill>
                  <a:srgbClr val="FF0000"/>
                </a:solidFill>
              </a:rPr>
              <a:t>30-35 %</a:t>
            </a:r>
            <a:r>
              <a:rPr lang="en-US" altLang="it-IT" sz="4400">
                <a:solidFill>
                  <a:schemeClr val="folHlink"/>
                </a:solidFill>
              </a:rPr>
              <a:t> of ineffective application</a:t>
            </a:r>
            <a:r>
              <a:rPr lang="en-US" altLang="it-IT" sz="4400">
                <a:solidFill>
                  <a:schemeClr val="tx1"/>
                </a:solidFill>
              </a:rPr>
              <a:t> </a:t>
            </a:r>
            <a:endParaRPr lang="en-US" altLang="it-IT" sz="4400">
              <a:solidFill>
                <a:schemeClr val="folHlink"/>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15EC99A8-5C99-4F0A-B09F-41DA279E4D61}"/>
              </a:ext>
            </a:extLst>
          </p:cNvPr>
          <p:cNvSpPr>
            <a:spLocks noGrp="1" noChangeArrowheads="1"/>
          </p:cNvSpPr>
          <p:nvPr>
            <p:ph type="ctrTitle"/>
          </p:nvPr>
        </p:nvSpPr>
        <p:spPr>
          <a:xfrm>
            <a:off x="647700" y="2060575"/>
            <a:ext cx="8677275" cy="1470025"/>
          </a:xfrm>
        </p:spPr>
        <p:txBody>
          <a:bodyPr anchor="ctr"/>
          <a:lstStyle/>
          <a:p>
            <a:pPr algn="l"/>
            <a:br>
              <a:rPr lang="it-IT" altLang="it-IT" sz="4400">
                <a:solidFill>
                  <a:schemeClr val="tx1"/>
                </a:solidFill>
              </a:rPr>
            </a:br>
            <a:r>
              <a:rPr lang="it-IT" altLang="it-IT" sz="4400">
                <a:solidFill>
                  <a:srgbClr val="FF0000"/>
                </a:solidFill>
              </a:rPr>
              <a:t>Fast</a:t>
            </a:r>
            <a:r>
              <a:rPr lang="it-IT" altLang="it-IT" sz="4400">
                <a:solidFill>
                  <a:schemeClr val="folHlink"/>
                </a:solidFill>
              </a:rPr>
              <a:t> junctional tachycardia</a:t>
            </a:r>
            <a:br>
              <a:rPr lang="it-IT" altLang="it-IT" sz="4400">
                <a:solidFill>
                  <a:schemeClr val="folHlink"/>
                </a:solidFill>
              </a:rPr>
            </a:br>
            <a:r>
              <a:rPr lang="it-IT" altLang="it-IT" sz="4400">
                <a:solidFill>
                  <a:schemeClr val="folHlink"/>
                </a:solidFill>
              </a:rPr>
              <a:t> with CL </a:t>
            </a:r>
            <a:r>
              <a:rPr lang="it-IT" altLang="it-IT" sz="4400">
                <a:solidFill>
                  <a:srgbClr val="FF0000"/>
                </a:solidFill>
              </a:rPr>
              <a:t>350 ms = 170 bpm</a:t>
            </a:r>
            <a:r>
              <a:rPr lang="it-IT" altLang="it-IT" sz="4400">
                <a:solidFill>
                  <a:schemeClr val="folHlink"/>
                </a:solidFill>
              </a:rPr>
              <a:t> </a:t>
            </a:r>
            <a:br>
              <a:rPr lang="it-IT" altLang="it-IT" sz="4400">
                <a:solidFill>
                  <a:schemeClr val="folHlink"/>
                </a:solidFill>
              </a:rPr>
            </a:br>
            <a:r>
              <a:rPr lang="it-IT" altLang="it-IT" sz="4400">
                <a:solidFill>
                  <a:schemeClr val="folHlink"/>
                </a:solidFill>
              </a:rPr>
              <a:t>suggest the proximity to the</a:t>
            </a:r>
            <a:br>
              <a:rPr lang="it-IT" altLang="it-IT" sz="4400">
                <a:solidFill>
                  <a:schemeClr val="folHlink"/>
                </a:solidFill>
              </a:rPr>
            </a:br>
            <a:r>
              <a:rPr lang="it-IT" altLang="it-IT" sz="4400">
                <a:solidFill>
                  <a:schemeClr val="folHlink"/>
                </a:solidFill>
              </a:rPr>
              <a:t>AVN </a:t>
            </a:r>
            <a:r>
              <a:rPr lang="it-IT" altLang="it-IT" sz="4400">
                <a:solidFill>
                  <a:srgbClr val="FF0000"/>
                </a:solidFill>
              </a:rPr>
              <a:t>impending</a:t>
            </a:r>
            <a:r>
              <a:rPr lang="it-IT" altLang="it-IT" sz="4400">
                <a:solidFill>
                  <a:schemeClr val="folHlink"/>
                </a:solidFill>
              </a:rPr>
              <a:t> the </a:t>
            </a:r>
            <a:br>
              <a:rPr lang="it-IT" altLang="it-IT" sz="4400">
                <a:solidFill>
                  <a:schemeClr val="folHlink"/>
                </a:solidFill>
              </a:rPr>
            </a:br>
            <a:r>
              <a:rPr lang="it-IT" altLang="it-IT" sz="4400">
                <a:solidFill>
                  <a:schemeClr val="folHlink"/>
                </a:solidFill>
              </a:rPr>
              <a:t>development of AV block</a:t>
            </a:r>
            <a:endParaRPr lang="en-US" altLang="it-IT" sz="4400">
              <a:solidFill>
                <a:schemeClr val="folHlink"/>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ABA4F68F-F6CC-48E1-8DF2-053D4F0D4BCD}"/>
              </a:ext>
            </a:extLst>
          </p:cNvPr>
          <p:cNvSpPr>
            <a:spLocks noGrp="1" noChangeArrowheads="1"/>
          </p:cNvSpPr>
          <p:nvPr>
            <p:ph type="ctrTitle"/>
          </p:nvPr>
        </p:nvSpPr>
        <p:spPr>
          <a:xfrm>
            <a:off x="647700" y="2895600"/>
            <a:ext cx="8677275" cy="1470025"/>
          </a:xfrm>
        </p:spPr>
        <p:txBody>
          <a:bodyPr anchor="ctr"/>
          <a:lstStyle/>
          <a:p>
            <a:pPr algn="l"/>
            <a:br>
              <a:rPr lang="it-IT" altLang="it-IT" sz="4400">
                <a:solidFill>
                  <a:schemeClr val="tx1"/>
                </a:solidFill>
              </a:rPr>
            </a:br>
            <a:r>
              <a:rPr lang="it-IT" altLang="it-IT" sz="4400">
                <a:solidFill>
                  <a:schemeClr val="folHlink"/>
                </a:solidFill>
              </a:rPr>
              <a:t>Causes of inadvertent AV block</a:t>
            </a:r>
            <a:br>
              <a:rPr lang="it-IT" altLang="it-IT" sz="4400">
                <a:solidFill>
                  <a:schemeClr val="folHlink"/>
                </a:solidFill>
              </a:rPr>
            </a:br>
            <a:br>
              <a:rPr lang="it-IT" altLang="it-IT" sz="4400">
                <a:solidFill>
                  <a:schemeClr val="folHlink"/>
                </a:solidFill>
              </a:rPr>
            </a:br>
            <a:r>
              <a:rPr lang="it-IT" altLang="it-IT" sz="4400">
                <a:solidFill>
                  <a:srgbClr val="FF0000"/>
                </a:solidFill>
              </a:rPr>
              <a:t>1.</a:t>
            </a:r>
            <a:r>
              <a:rPr lang="it-IT" altLang="it-IT" sz="4400">
                <a:solidFill>
                  <a:schemeClr val="folHlink"/>
                </a:solidFill>
              </a:rPr>
              <a:t> Catheter displacement </a:t>
            </a:r>
            <a:br>
              <a:rPr lang="it-IT" altLang="it-IT" sz="4400">
                <a:solidFill>
                  <a:schemeClr val="folHlink"/>
                </a:solidFill>
              </a:rPr>
            </a:br>
            <a:r>
              <a:rPr lang="it-IT" altLang="it-IT" sz="4400">
                <a:solidFill>
                  <a:srgbClr val="FF0000"/>
                </a:solidFill>
              </a:rPr>
              <a:t>2.</a:t>
            </a:r>
            <a:r>
              <a:rPr lang="it-IT" altLang="it-IT" sz="4400">
                <a:solidFill>
                  <a:schemeClr val="folHlink"/>
                </a:solidFill>
              </a:rPr>
              <a:t> A position too anterior, close </a:t>
            </a:r>
            <a:br>
              <a:rPr lang="it-IT" altLang="it-IT" sz="4400">
                <a:solidFill>
                  <a:schemeClr val="folHlink"/>
                </a:solidFill>
              </a:rPr>
            </a:br>
            <a:r>
              <a:rPr lang="it-IT" altLang="it-IT" sz="4400">
                <a:solidFill>
                  <a:schemeClr val="folHlink"/>
                </a:solidFill>
              </a:rPr>
              <a:t>to the HB recording site</a:t>
            </a:r>
            <a:br>
              <a:rPr lang="it-IT" altLang="it-IT" sz="4400">
                <a:solidFill>
                  <a:schemeClr val="folHlink"/>
                </a:solidFill>
              </a:rPr>
            </a:br>
            <a:r>
              <a:rPr lang="it-IT" altLang="it-IT" sz="4400">
                <a:solidFill>
                  <a:srgbClr val="FF0000"/>
                </a:solidFill>
              </a:rPr>
              <a:t>3.</a:t>
            </a:r>
            <a:r>
              <a:rPr lang="it-IT" altLang="it-IT" sz="4400">
                <a:solidFill>
                  <a:schemeClr val="folHlink"/>
                </a:solidFill>
              </a:rPr>
              <a:t> the FP exit is close to the postero-septal region</a:t>
            </a:r>
            <a:br>
              <a:rPr lang="it-IT" altLang="it-IT" sz="4400">
                <a:solidFill>
                  <a:schemeClr val="folHlink"/>
                </a:solidFill>
              </a:rPr>
            </a:br>
            <a:br>
              <a:rPr lang="it-IT" altLang="it-IT" sz="4400">
                <a:solidFill>
                  <a:schemeClr val="folHlink"/>
                </a:solidFill>
              </a:rPr>
            </a:b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FE2C830-97D0-496F-959A-2707FA7303C6}"/>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r>
              <a:rPr lang="it-IT" altLang="it-IT" sz="4400">
                <a:solidFill>
                  <a:schemeClr val="tx1"/>
                </a:solidFill>
              </a:rPr>
              <a:t>ATTENTION </a:t>
            </a:r>
            <a:br>
              <a:rPr lang="it-IT" altLang="it-IT" sz="4400">
                <a:solidFill>
                  <a:schemeClr val="tx1"/>
                </a:solidFill>
              </a:rPr>
            </a:br>
            <a:br>
              <a:rPr lang="it-IT" altLang="it-IT" sz="4400">
                <a:solidFill>
                  <a:schemeClr val="tx1"/>
                </a:solidFill>
              </a:rPr>
            </a:br>
            <a:r>
              <a:rPr lang="it-IT" altLang="it-IT" sz="4400">
                <a:solidFill>
                  <a:srgbClr val="FF0000"/>
                </a:solidFill>
              </a:rPr>
              <a:t>1.</a:t>
            </a:r>
            <a:r>
              <a:rPr lang="it-IT" altLang="it-IT" sz="4400">
                <a:solidFill>
                  <a:schemeClr val="folHlink"/>
                </a:solidFill>
              </a:rPr>
              <a:t> Any PR prolongation during SR</a:t>
            </a:r>
            <a:br>
              <a:rPr lang="it-IT" altLang="it-IT" sz="4400">
                <a:solidFill>
                  <a:schemeClr val="folHlink"/>
                </a:solidFill>
              </a:rPr>
            </a:br>
            <a:br>
              <a:rPr lang="it-IT" altLang="it-IT" sz="4400">
                <a:solidFill>
                  <a:schemeClr val="folHlink"/>
                </a:solidFill>
              </a:rPr>
            </a:br>
            <a:r>
              <a:rPr lang="it-IT" altLang="it-IT" sz="4400">
                <a:solidFill>
                  <a:srgbClr val="FF0000"/>
                </a:solidFill>
              </a:rPr>
              <a:t>2.</a:t>
            </a:r>
            <a:r>
              <a:rPr lang="it-IT" altLang="it-IT" sz="4400">
                <a:solidFill>
                  <a:schemeClr val="folHlink"/>
                </a:solidFill>
              </a:rPr>
              <a:t> V-A block or delay if there is a junctional ectopy  </a:t>
            </a: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3FFE1DF7-C445-4E86-927B-55D62DECD44B}"/>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03780" name="Picture 4">
            <a:extLst>
              <a:ext uri="{FF2B5EF4-FFF2-40B4-BE49-F238E27FC236}">
                <a16:creationId xmlns:a16="http://schemas.microsoft.com/office/drawing/2014/main" id="{AE9D9DAE-9D27-4230-B478-48163A4C2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908050"/>
            <a:ext cx="3505200"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1" name="Picture 5">
            <a:extLst>
              <a:ext uri="{FF2B5EF4-FFF2-40B4-BE49-F238E27FC236}">
                <a16:creationId xmlns:a16="http://schemas.microsoft.com/office/drawing/2014/main" id="{6B428051-ABA1-4D34-B805-3BFB6B52B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4752975"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83" name="Line 7">
            <a:extLst>
              <a:ext uri="{FF2B5EF4-FFF2-40B4-BE49-F238E27FC236}">
                <a16:creationId xmlns:a16="http://schemas.microsoft.com/office/drawing/2014/main" id="{D3B3191D-5D48-4ABA-AB40-46CA1EB97BFE}"/>
              </a:ext>
            </a:extLst>
          </p:cNvPr>
          <p:cNvSpPr>
            <a:spLocks noChangeShapeType="1"/>
          </p:cNvSpPr>
          <p:nvPr/>
        </p:nvSpPr>
        <p:spPr bwMode="auto">
          <a:xfrm flipH="1">
            <a:off x="395288" y="1341438"/>
            <a:ext cx="2663825" cy="27352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3786" name="Line 10">
            <a:extLst>
              <a:ext uri="{FF2B5EF4-FFF2-40B4-BE49-F238E27FC236}">
                <a16:creationId xmlns:a16="http://schemas.microsoft.com/office/drawing/2014/main" id="{C62C4F0A-CBE6-46E8-A624-0446B76C4C73}"/>
              </a:ext>
            </a:extLst>
          </p:cNvPr>
          <p:cNvSpPr>
            <a:spLocks noChangeShapeType="1"/>
          </p:cNvSpPr>
          <p:nvPr/>
        </p:nvSpPr>
        <p:spPr bwMode="auto">
          <a:xfrm flipH="1">
            <a:off x="2916238" y="1341438"/>
            <a:ext cx="71437" cy="2735262"/>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3787" name="Line 11">
            <a:extLst>
              <a:ext uri="{FF2B5EF4-FFF2-40B4-BE49-F238E27FC236}">
                <a16:creationId xmlns:a16="http://schemas.microsoft.com/office/drawing/2014/main" id="{65BF578A-3F0F-4567-9DC4-846476DBE266}"/>
              </a:ext>
            </a:extLst>
          </p:cNvPr>
          <p:cNvSpPr>
            <a:spLocks noChangeShapeType="1"/>
          </p:cNvSpPr>
          <p:nvPr/>
        </p:nvSpPr>
        <p:spPr bwMode="auto">
          <a:xfrm>
            <a:off x="396875" y="4076700"/>
            <a:ext cx="2519363"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3788" name="Text Box 12">
            <a:extLst>
              <a:ext uri="{FF2B5EF4-FFF2-40B4-BE49-F238E27FC236}">
                <a16:creationId xmlns:a16="http://schemas.microsoft.com/office/drawing/2014/main" id="{A4B21EC0-4A6B-4505-AD7F-882794D194A6}"/>
              </a:ext>
            </a:extLst>
          </p:cNvPr>
          <p:cNvSpPr txBox="1">
            <a:spLocks noChangeArrowheads="1"/>
          </p:cNvSpPr>
          <p:nvPr/>
        </p:nvSpPr>
        <p:spPr bwMode="auto">
          <a:xfrm>
            <a:off x="1042988" y="4167188"/>
            <a:ext cx="2284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000000"/>
                </a:solidFill>
              </a:rPr>
              <a:t>base/posterior</a:t>
            </a:r>
          </a:p>
        </p:txBody>
      </p:sp>
      <p:sp>
        <p:nvSpPr>
          <p:cNvPr id="203789" name="Text Box 13">
            <a:extLst>
              <a:ext uri="{FF2B5EF4-FFF2-40B4-BE49-F238E27FC236}">
                <a16:creationId xmlns:a16="http://schemas.microsoft.com/office/drawing/2014/main" id="{13D47AD2-99F6-4CB8-9E70-4A5FD494A0FC}"/>
              </a:ext>
            </a:extLst>
          </p:cNvPr>
          <p:cNvSpPr txBox="1">
            <a:spLocks noChangeArrowheads="1"/>
          </p:cNvSpPr>
          <p:nvPr/>
        </p:nvSpPr>
        <p:spPr bwMode="auto">
          <a:xfrm>
            <a:off x="395288" y="2276475"/>
            <a:ext cx="1403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000000"/>
                </a:solidFill>
              </a:rPr>
              <a:t>superior</a:t>
            </a:r>
          </a:p>
        </p:txBody>
      </p:sp>
      <p:sp>
        <p:nvSpPr>
          <p:cNvPr id="203790" name="Text Box 14">
            <a:extLst>
              <a:ext uri="{FF2B5EF4-FFF2-40B4-BE49-F238E27FC236}">
                <a16:creationId xmlns:a16="http://schemas.microsoft.com/office/drawing/2014/main" id="{82448D6E-CE0F-445B-8FD5-6B46580AFF45}"/>
              </a:ext>
            </a:extLst>
          </p:cNvPr>
          <p:cNvSpPr txBox="1">
            <a:spLocks noChangeArrowheads="1"/>
          </p:cNvSpPr>
          <p:nvPr/>
        </p:nvSpPr>
        <p:spPr bwMode="auto">
          <a:xfrm>
            <a:off x="3040063" y="2727325"/>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000000"/>
                </a:solidFill>
              </a:rPr>
              <a:t>inferior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380ACD25-2C12-4FEC-BF1D-224F0DFCA375}"/>
              </a:ext>
            </a:extLst>
          </p:cNvPr>
          <p:cNvSpPr>
            <a:spLocks noGrp="1" noChangeArrowheads="1"/>
          </p:cNvSpPr>
          <p:nvPr>
            <p:ph type="ctrTitle"/>
          </p:nvPr>
        </p:nvSpPr>
        <p:spPr>
          <a:xfrm>
            <a:off x="760413" y="3111500"/>
            <a:ext cx="7772400" cy="1470025"/>
          </a:xfrm>
        </p:spPr>
        <p:txBody>
          <a:bodyPr anchor="ctr"/>
          <a:lstStyle/>
          <a:p>
            <a:pPr algn="l"/>
            <a:r>
              <a:rPr lang="it-IT" altLang="it-IT" sz="4400"/>
              <a:t>           </a:t>
            </a:r>
            <a:r>
              <a:rPr lang="it-IT" altLang="it-IT" sz="4400">
                <a:solidFill>
                  <a:schemeClr val="tx1"/>
                </a:solidFill>
              </a:rPr>
              <a:t>Typical AVNRT</a:t>
            </a:r>
            <a:br>
              <a:rPr lang="it-IT" altLang="it-IT" sz="4400">
                <a:solidFill>
                  <a:schemeClr val="tx1"/>
                </a:solidFill>
              </a:rPr>
            </a:br>
            <a:r>
              <a:rPr lang="it-IT" altLang="it-IT" sz="4400">
                <a:solidFill>
                  <a:schemeClr val="tx1"/>
                </a:solidFill>
              </a:rPr>
              <a:t>     </a:t>
            </a:r>
            <a:r>
              <a:rPr lang="it-IT" altLang="it-IT" sz="4400">
                <a:solidFill>
                  <a:srgbClr val="FF0000"/>
                </a:solidFill>
              </a:rPr>
              <a:t>slow-fast whit </a:t>
            </a:r>
            <a:r>
              <a:rPr lang="it-IT" altLang="it-IT" sz="4400">
                <a:solidFill>
                  <a:schemeClr val="tx1"/>
                </a:solidFill>
              </a:rPr>
              <a:t>anterior </a:t>
            </a:r>
            <a:r>
              <a:rPr lang="it-IT" altLang="it-IT" sz="4400">
                <a:solidFill>
                  <a:srgbClr val="FF0000"/>
                </a:solidFill>
              </a:rPr>
              <a:t>exit</a:t>
            </a:r>
            <a:br>
              <a:rPr lang="it-IT" altLang="it-IT" sz="4400">
                <a:solidFill>
                  <a:srgbClr val="FF0000"/>
                </a:solidFill>
              </a:rPr>
            </a:br>
            <a:br>
              <a:rPr lang="it-IT" altLang="it-IT" sz="4400">
                <a:solidFill>
                  <a:schemeClr val="tx1"/>
                </a:solidFill>
              </a:rPr>
            </a:br>
            <a:r>
              <a:rPr lang="it-IT" altLang="it-IT" sz="4400">
                <a:solidFill>
                  <a:schemeClr val="folHlink"/>
                </a:solidFill>
              </a:rPr>
              <a:t>The earliest atrial activation is in the </a:t>
            </a:r>
            <a:r>
              <a:rPr lang="it-IT" altLang="it-IT" sz="4400">
                <a:solidFill>
                  <a:srgbClr val="FF0000"/>
                </a:solidFill>
              </a:rPr>
              <a:t>anterior septum</a:t>
            </a:r>
            <a:r>
              <a:rPr lang="it-IT" altLang="it-IT" sz="4400">
                <a:solidFill>
                  <a:schemeClr val="folHlink"/>
                </a:solidFill>
              </a:rPr>
              <a:t>, recorded by the </a:t>
            </a:r>
            <a:r>
              <a:rPr lang="it-IT" altLang="it-IT" sz="4400">
                <a:solidFill>
                  <a:srgbClr val="FF0000"/>
                </a:solidFill>
              </a:rPr>
              <a:t>His </a:t>
            </a:r>
            <a:r>
              <a:rPr lang="it-IT" altLang="it-IT" sz="4400">
                <a:solidFill>
                  <a:schemeClr val="folHlink"/>
                </a:solidFill>
              </a:rPr>
              <a:t>catheter, buried in the ventricular electrogram </a:t>
            </a:r>
            <a:br>
              <a:rPr lang="it-IT" altLang="it-IT" sz="4400">
                <a:solidFill>
                  <a:schemeClr val="folHlink"/>
                </a:solidFill>
              </a:rPr>
            </a:br>
            <a:br>
              <a:rPr lang="it-IT" altLang="it-IT" sz="4400">
                <a:solidFill>
                  <a:srgbClr val="FF0000"/>
                </a:solidFill>
              </a:rPr>
            </a:br>
            <a:endParaRPr lang="it-IT" altLang="it-IT" sz="440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a:extLst>
              <a:ext uri="{FF2B5EF4-FFF2-40B4-BE49-F238E27FC236}">
                <a16:creationId xmlns:a16="http://schemas.microsoft.com/office/drawing/2014/main" id="{C99576A5-835F-4551-AADC-CB4F1C4D2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800" y="404813"/>
            <a:ext cx="6254750"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0819" name="Text Box 3">
            <a:extLst>
              <a:ext uri="{FF2B5EF4-FFF2-40B4-BE49-F238E27FC236}">
                <a16:creationId xmlns:a16="http://schemas.microsoft.com/office/drawing/2014/main" id="{79189532-09C1-4FE1-A734-575D087ABD4D}"/>
              </a:ext>
            </a:extLst>
          </p:cNvPr>
          <p:cNvSpPr txBox="1">
            <a:spLocks noChangeArrowheads="1"/>
          </p:cNvSpPr>
          <p:nvPr/>
        </p:nvSpPr>
        <p:spPr bwMode="auto">
          <a:xfrm>
            <a:off x="231775" y="5895975"/>
            <a:ext cx="3408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chemeClr val="folHlink"/>
                </a:solidFill>
              </a:rPr>
              <a:t>TT = tendon of Todaro</a:t>
            </a:r>
          </a:p>
          <a:p>
            <a:r>
              <a:rPr lang="it-IT" altLang="it-IT" sz="2400" b="1">
                <a:solidFill>
                  <a:schemeClr val="folHlink"/>
                </a:solidFill>
              </a:rPr>
              <a:t>ER = Eustachian ridge</a:t>
            </a:r>
          </a:p>
        </p:txBody>
      </p:sp>
      <p:sp>
        <p:nvSpPr>
          <p:cNvPr id="290820" name="Text Box 4">
            <a:extLst>
              <a:ext uri="{FF2B5EF4-FFF2-40B4-BE49-F238E27FC236}">
                <a16:creationId xmlns:a16="http://schemas.microsoft.com/office/drawing/2014/main" id="{047BABDC-3B03-4986-928C-7DC5802C96E3}"/>
              </a:ext>
            </a:extLst>
          </p:cNvPr>
          <p:cNvSpPr txBox="1">
            <a:spLocks noChangeArrowheads="1"/>
          </p:cNvSpPr>
          <p:nvPr/>
        </p:nvSpPr>
        <p:spPr bwMode="auto">
          <a:xfrm>
            <a:off x="4486275" y="4565650"/>
            <a:ext cx="3109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Anterior to CS os</a:t>
            </a:r>
          </a:p>
        </p:txBody>
      </p:sp>
      <p:sp>
        <p:nvSpPr>
          <p:cNvPr id="290821" name="Line 5">
            <a:extLst>
              <a:ext uri="{FF2B5EF4-FFF2-40B4-BE49-F238E27FC236}">
                <a16:creationId xmlns:a16="http://schemas.microsoft.com/office/drawing/2014/main" id="{A5E9C527-D9E6-4056-A3F6-C94E554FE06E}"/>
              </a:ext>
            </a:extLst>
          </p:cNvPr>
          <p:cNvSpPr>
            <a:spLocks noChangeShapeType="1"/>
          </p:cNvSpPr>
          <p:nvPr/>
        </p:nvSpPr>
        <p:spPr bwMode="auto">
          <a:xfrm>
            <a:off x="2268538" y="1916113"/>
            <a:ext cx="719137"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93F07A8-9C72-440A-8EE1-80555FAB93E5}"/>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r>
              <a:rPr lang="it-IT" altLang="it-IT" sz="4400">
                <a:solidFill>
                  <a:schemeClr val="folHlink"/>
                </a:solidFill>
              </a:rPr>
              <a:t>Junctional ectopy (JE) during ablation of the SP is a sensitive but nonspecific marker of successful ablation</a:t>
            </a:r>
            <a:br>
              <a:rPr lang="it-IT" altLang="it-IT" sz="4400">
                <a:solidFill>
                  <a:schemeClr val="folHlink"/>
                </a:solidFill>
              </a:rPr>
            </a:br>
            <a:r>
              <a:rPr lang="it-IT" altLang="it-IT" sz="4400">
                <a:solidFill>
                  <a:schemeClr val="folHlink"/>
                </a:solidFill>
              </a:rPr>
              <a:t> </a:t>
            </a:r>
            <a:r>
              <a:rPr lang="it-IT" altLang="it-IT" sz="4400">
                <a:solidFill>
                  <a:srgbClr val="FF0000"/>
                </a:solidFill>
              </a:rPr>
              <a:t>100%</a:t>
            </a:r>
            <a:r>
              <a:rPr lang="it-IT" altLang="it-IT" sz="4400">
                <a:solidFill>
                  <a:schemeClr val="folHlink"/>
                </a:solidFill>
              </a:rPr>
              <a:t>        effective applications</a:t>
            </a:r>
            <a:br>
              <a:rPr lang="it-IT" altLang="it-IT" sz="4400">
                <a:solidFill>
                  <a:schemeClr val="folHlink"/>
                </a:solidFill>
              </a:rPr>
            </a:br>
            <a:r>
              <a:rPr lang="it-IT" altLang="it-IT" sz="4400">
                <a:solidFill>
                  <a:schemeClr val="folHlink"/>
                </a:solidFill>
              </a:rPr>
              <a:t>  </a:t>
            </a:r>
            <a:r>
              <a:rPr lang="it-IT" altLang="it-IT" sz="4400">
                <a:solidFill>
                  <a:srgbClr val="FF0000"/>
                </a:solidFill>
              </a:rPr>
              <a:t>65%</a:t>
            </a:r>
            <a:r>
              <a:rPr lang="it-IT" altLang="it-IT" sz="4400">
                <a:solidFill>
                  <a:schemeClr val="folHlink"/>
                </a:solidFill>
              </a:rPr>
              <a:t>         ineffective applications</a:t>
            </a:r>
            <a:br>
              <a:rPr lang="it-IT" altLang="it-IT" sz="4400">
                <a:solidFill>
                  <a:schemeClr val="folHlink"/>
                </a:solidFill>
              </a:rPr>
            </a:br>
            <a:br>
              <a:rPr lang="it-IT" altLang="it-IT" sz="4400">
                <a:solidFill>
                  <a:schemeClr val="folHlink"/>
                </a:solidFill>
              </a:rPr>
            </a:br>
            <a:r>
              <a:rPr lang="it-IT" altLang="it-IT" sz="4400">
                <a:solidFill>
                  <a:schemeClr val="folHlink"/>
                </a:solidFill>
              </a:rPr>
              <a:t>The bursts of JE are significantly </a:t>
            </a:r>
            <a:r>
              <a:rPr lang="it-IT" altLang="it-IT" sz="4400">
                <a:solidFill>
                  <a:srgbClr val="FF0000"/>
                </a:solidFill>
              </a:rPr>
              <a:t>longer</a:t>
            </a:r>
            <a:r>
              <a:rPr lang="it-IT" altLang="it-IT" sz="4400">
                <a:solidFill>
                  <a:schemeClr val="folHlink"/>
                </a:solidFill>
              </a:rPr>
              <a:t> at effctive target sites than at ineffective sites</a:t>
            </a:r>
            <a:br>
              <a:rPr lang="it-IT" altLang="it-IT" sz="4400">
                <a:solidFill>
                  <a:schemeClr val="folHlink"/>
                </a:solidFill>
              </a:rPr>
            </a:br>
            <a:r>
              <a:rPr lang="it-IT" altLang="it-IT" sz="4400">
                <a:solidFill>
                  <a:schemeClr val="folHlink"/>
                </a:solidFill>
              </a:rPr>
              <a:t>  </a:t>
            </a:r>
            <a:br>
              <a:rPr lang="it-IT" altLang="it-IT" sz="4400">
                <a:solidFill>
                  <a:srgbClr val="FF0000"/>
                </a:solidFill>
              </a:rPr>
            </a:br>
            <a:endParaRPr lang="en-US" altLang="it-IT" sz="4400">
              <a:solidFill>
                <a:schemeClr val="folHlink"/>
              </a:solidFill>
            </a:endParaRPr>
          </a:p>
        </p:txBody>
      </p:sp>
      <p:sp>
        <p:nvSpPr>
          <p:cNvPr id="250883" name="AutoShape 3">
            <a:extLst>
              <a:ext uri="{FF2B5EF4-FFF2-40B4-BE49-F238E27FC236}">
                <a16:creationId xmlns:a16="http://schemas.microsoft.com/office/drawing/2014/main" id="{C1F1FCDE-C41A-4856-B74C-9CEDFF6CB0B5}"/>
              </a:ext>
            </a:extLst>
          </p:cNvPr>
          <p:cNvSpPr>
            <a:spLocks noChangeArrowheads="1"/>
          </p:cNvSpPr>
          <p:nvPr/>
        </p:nvSpPr>
        <p:spPr bwMode="auto">
          <a:xfrm>
            <a:off x="2051050" y="3500438"/>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0884" name="AutoShape 4">
            <a:extLst>
              <a:ext uri="{FF2B5EF4-FFF2-40B4-BE49-F238E27FC236}">
                <a16:creationId xmlns:a16="http://schemas.microsoft.com/office/drawing/2014/main" id="{3D2D72D8-399E-4C0E-86BC-ECC3EE710BD8}"/>
              </a:ext>
            </a:extLst>
          </p:cNvPr>
          <p:cNvSpPr>
            <a:spLocks noChangeArrowheads="1"/>
          </p:cNvSpPr>
          <p:nvPr/>
        </p:nvSpPr>
        <p:spPr bwMode="auto">
          <a:xfrm>
            <a:off x="2051050" y="2781300"/>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DF07529-5ED7-43EA-88EE-50D4F80CF384}"/>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r>
              <a:rPr lang="it-IT" altLang="it-IT" sz="4400">
                <a:solidFill>
                  <a:schemeClr val="folHlink"/>
                </a:solidFill>
              </a:rPr>
              <a:t>Althogh the occurence of VA block is not always followed by AV block, its consistent presence during applications that resulted in AV block indicate that VA block should be considered a </a:t>
            </a:r>
            <a:r>
              <a:rPr lang="it-IT" altLang="it-IT" sz="4400">
                <a:solidFill>
                  <a:srgbClr val="FF0000"/>
                </a:solidFill>
              </a:rPr>
              <a:t>harbinger of AV block</a:t>
            </a:r>
            <a:r>
              <a:rPr lang="it-IT" altLang="it-IT" sz="4400">
                <a:solidFill>
                  <a:schemeClr val="folHlink"/>
                </a:solidFill>
              </a:rPr>
              <a:t> and an indication to immediately discontinue the delivery of energy</a:t>
            </a:r>
            <a:br>
              <a:rPr lang="it-IT" altLang="it-IT" sz="4400">
                <a:solidFill>
                  <a:schemeClr val="folHlink"/>
                </a:solidFill>
              </a:rPr>
            </a:br>
            <a:r>
              <a:rPr lang="it-IT" altLang="it-IT" sz="4400">
                <a:solidFill>
                  <a:schemeClr val="folHlink"/>
                </a:solidFill>
              </a:rPr>
              <a:t>  </a:t>
            </a: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69CFFA48-A4D1-47AD-80C3-830D5EA7F54A}"/>
              </a:ext>
            </a:extLst>
          </p:cNvPr>
          <p:cNvSpPr>
            <a:spLocks noGrp="1" noChangeArrowheads="1"/>
          </p:cNvSpPr>
          <p:nvPr>
            <p:ph type="ctrTitle"/>
          </p:nvPr>
        </p:nvSpPr>
        <p:spPr>
          <a:xfrm>
            <a:off x="215900" y="2895600"/>
            <a:ext cx="8893175" cy="1470025"/>
          </a:xfrm>
        </p:spPr>
        <p:txBody>
          <a:bodyPr anchor="ctr"/>
          <a:lstStyle/>
          <a:p>
            <a:pPr algn="l"/>
            <a:br>
              <a:rPr lang="it-IT" altLang="it-IT" sz="4400">
                <a:solidFill>
                  <a:schemeClr val="tx1"/>
                </a:solidFill>
              </a:rPr>
            </a:br>
            <a:r>
              <a:rPr lang="it-IT" altLang="it-IT" sz="4400">
                <a:solidFill>
                  <a:schemeClr val="folHlink"/>
                </a:solidFill>
              </a:rPr>
              <a:t>The occurrence of VA block is a more accurate predictor of impending AV block than is the rate of the JE during wich the VA block occurs</a:t>
            </a:r>
            <a:br>
              <a:rPr lang="it-IT" altLang="it-IT" sz="4400">
                <a:solidFill>
                  <a:schemeClr val="folHlink"/>
                </a:solidFill>
              </a:rPr>
            </a:br>
            <a:br>
              <a:rPr lang="it-IT" altLang="it-IT" sz="4400">
                <a:solidFill>
                  <a:schemeClr val="folHlink"/>
                </a:solidFill>
              </a:rPr>
            </a:br>
            <a:r>
              <a:rPr lang="it-IT" altLang="it-IT" sz="4400">
                <a:solidFill>
                  <a:schemeClr val="folHlink"/>
                </a:solidFill>
              </a:rPr>
              <a:t>Even in pts with poor VA conduction during VP in the baseline state, 1:1 conduction is expected during JE</a:t>
            </a:r>
            <a:br>
              <a:rPr lang="it-IT" altLang="it-IT" sz="4400">
                <a:solidFill>
                  <a:schemeClr val="folHlink"/>
                </a:solidFill>
              </a:rPr>
            </a:br>
            <a:r>
              <a:rPr lang="it-IT" altLang="it-IT" sz="4400">
                <a:solidFill>
                  <a:schemeClr val="folHlink"/>
                </a:solidFill>
              </a:rPr>
              <a:t>  </a:t>
            </a: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D6DCD525-4421-46A7-A492-84905E34A7A1}"/>
              </a:ext>
            </a:extLst>
          </p:cNvPr>
          <p:cNvSpPr>
            <a:spLocks noGrp="1" noChangeArrowheads="1"/>
          </p:cNvSpPr>
          <p:nvPr>
            <p:ph type="ctrTitle"/>
          </p:nvPr>
        </p:nvSpPr>
        <p:spPr>
          <a:xfrm>
            <a:off x="215900" y="2708275"/>
            <a:ext cx="8893175" cy="1470025"/>
          </a:xfrm>
        </p:spPr>
        <p:txBody>
          <a:bodyPr anchor="ctr"/>
          <a:lstStyle/>
          <a:p>
            <a:pPr algn="l"/>
            <a:br>
              <a:rPr lang="it-IT" altLang="it-IT" sz="4400">
                <a:solidFill>
                  <a:schemeClr val="tx1"/>
                </a:solidFill>
              </a:rPr>
            </a:br>
            <a:r>
              <a:rPr lang="it-IT" altLang="it-IT" sz="4400">
                <a:solidFill>
                  <a:schemeClr val="tx1"/>
                </a:solidFill>
              </a:rPr>
              <a:t>Recommendations</a:t>
            </a:r>
            <a:r>
              <a:rPr lang="it-IT" altLang="it-IT" sz="4400">
                <a:solidFill>
                  <a:schemeClr val="folHlink"/>
                </a:solidFill>
              </a:rPr>
              <a:t> </a:t>
            </a:r>
            <a:br>
              <a:rPr lang="it-IT" altLang="it-IT" sz="4400">
                <a:solidFill>
                  <a:schemeClr val="folHlink"/>
                </a:solidFill>
              </a:rPr>
            </a:br>
            <a:br>
              <a:rPr lang="it-IT" altLang="it-IT" sz="4400">
                <a:solidFill>
                  <a:schemeClr val="folHlink"/>
                </a:solidFill>
              </a:rPr>
            </a:br>
            <a:r>
              <a:rPr lang="it-IT" altLang="it-IT" sz="4400">
                <a:solidFill>
                  <a:srgbClr val="FF0000"/>
                </a:solidFill>
              </a:rPr>
              <a:t>1.</a:t>
            </a:r>
            <a:r>
              <a:rPr lang="it-IT" altLang="it-IT" sz="4400">
                <a:solidFill>
                  <a:schemeClr val="folHlink"/>
                </a:solidFill>
              </a:rPr>
              <a:t> Monitor the </a:t>
            </a:r>
            <a:r>
              <a:rPr lang="it-IT" altLang="it-IT" sz="4400">
                <a:solidFill>
                  <a:srgbClr val="FF0000"/>
                </a:solidFill>
              </a:rPr>
              <a:t>HRA</a:t>
            </a:r>
            <a:r>
              <a:rPr lang="it-IT" altLang="it-IT" sz="4400">
                <a:solidFill>
                  <a:schemeClr val="folHlink"/>
                </a:solidFill>
              </a:rPr>
              <a:t> to assess VA conduction during JE</a:t>
            </a:r>
            <a:br>
              <a:rPr lang="it-IT" altLang="it-IT" sz="4400">
                <a:solidFill>
                  <a:schemeClr val="folHlink"/>
                </a:solidFill>
              </a:rPr>
            </a:br>
            <a:r>
              <a:rPr lang="it-IT" altLang="it-IT" sz="4400">
                <a:solidFill>
                  <a:srgbClr val="FF0000"/>
                </a:solidFill>
              </a:rPr>
              <a:t>2.</a:t>
            </a:r>
            <a:r>
              <a:rPr lang="it-IT" altLang="it-IT" sz="4400">
                <a:solidFill>
                  <a:schemeClr val="folHlink"/>
                </a:solidFill>
              </a:rPr>
              <a:t> Immediately stop RF delivery whenever VA block is observed</a:t>
            </a:r>
            <a:br>
              <a:rPr lang="it-IT" altLang="it-IT" sz="4400">
                <a:solidFill>
                  <a:schemeClr val="folHlink"/>
                </a:solidFill>
              </a:rPr>
            </a:br>
            <a:r>
              <a:rPr lang="it-IT" altLang="it-IT" sz="4400">
                <a:solidFill>
                  <a:srgbClr val="FF0000"/>
                </a:solidFill>
              </a:rPr>
              <a:t>3.</a:t>
            </a:r>
            <a:r>
              <a:rPr lang="it-IT" altLang="it-IT" sz="4400">
                <a:solidFill>
                  <a:schemeClr val="folHlink"/>
                </a:solidFill>
              </a:rPr>
              <a:t> No delivery RF during isoproterenol infusion </a:t>
            </a:r>
            <a:br>
              <a:rPr lang="it-IT" altLang="it-IT" sz="4400">
                <a:solidFill>
                  <a:schemeClr val="folHlink"/>
                </a:solidFill>
              </a:rPr>
            </a:br>
            <a:r>
              <a:rPr lang="it-IT" altLang="it-IT" sz="4400">
                <a:solidFill>
                  <a:srgbClr val="FF0000"/>
                </a:solidFill>
              </a:rPr>
              <a:t>4.</a:t>
            </a:r>
            <a:r>
              <a:rPr lang="it-IT" altLang="it-IT" sz="4400">
                <a:solidFill>
                  <a:schemeClr val="folHlink"/>
                </a:solidFill>
              </a:rPr>
              <a:t> Stop or ↑ power if JE are not seen within the first </a:t>
            </a:r>
            <a:r>
              <a:rPr lang="it-IT" altLang="it-IT" sz="4400">
                <a:solidFill>
                  <a:srgbClr val="FF0000"/>
                </a:solidFill>
              </a:rPr>
              <a:t>10-20 sec</a:t>
            </a:r>
            <a:r>
              <a:rPr lang="it-IT" altLang="it-IT" sz="4400">
                <a:solidFill>
                  <a:schemeClr val="folHlink"/>
                </a:solidFill>
              </a:rPr>
              <a:t> </a:t>
            </a: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C94A08DB-F7F1-4383-B91C-B174CF651D59}"/>
              </a:ext>
            </a:extLst>
          </p:cNvPr>
          <p:cNvSpPr>
            <a:spLocks noGrp="1" noChangeArrowheads="1"/>
          </p:cNvSpPr>
          <p:nvPr>
            <p:ph type="ctrTitle"/>
          </p:nvPr>
        </p:nvSpPr>
        <p:spPr>
          <a:xfrm>
            <a:off x="215900" y="2708275"/>
            <a:ext cx="8893175" cy="1470025"/>
          </a:xfrm>
        </p:spPr>
        <p:txBody>
          <a:bodyPr anchor="ctr"/>
          <a:lstStyle/>
          <a:p>
            <a:pPr algn="l"/>
            <a:br>
              <a:rPr lang="it-IT" altLang="it-IT" sz="4400">
                <a:solidFill>
                  <a:schemeClr val="tx1"/>
                </a:solidFill>
              </a:rPr>
            </a:br>
            <a:r>
              <a:rPr lang="it-IT" altLang="it-IT" sz="4400">
                <a:solidFill>
                  <a:schemeClr val="tx1"/>
                </a:solidFill>
              </a:rPr>
              <a:t>Recommendations</a:t>
            </a:r>
            <a:r>
              <a:rPr lang="it-IT" altLang="it-IT" sz="4400">
                <a:solidFill>
                  <a:schemeClr val="folHlink"/>
                </a:solidFill>
              </a:rPr>
              <a:t> </a:t>
            </a:r>
            <a:br>
              <a:rPr lang="it-IT" altLang="it-IT" sz="4400">
                <a:solidFill>
                  <a:schemeClr val="folHlink"/>
                </a:solidFill>
              </a:rPr>
            </a:br>
            <a:br>
              <a:rPr lang="it-IT" altLang="it-IT" sz="4400">
                <a:solidFill>
                  <a:schemeClr val="folHlink"/>
                </a:solidFill>
              </a:rPr>
            </a:br>
            <a:r>
              <a:rPr lang="it-IT" altLang="it-IT" sz="4400">
                <a:solidFill>
                  <a:srgbClr val="FF0000"/>
                </a:solidFill>
              </a:rPr>
              <a:t>5.</a:t>
            </a:r>
            <a:r>
              <a:rPr lang="it-IT" altLang="it-IT" sz="4400">
                <a:solidFill>
                  <a:schemeClr val="folHlink"/>
                </a:solidFill>
              </a:rPr>
              <a:t> Try to induce AVNRT only after energy applications that are accompanied by JE</a:t>
            </a:r>
            <a:br>
              <a:rPr lang="it-IT" altLang="it-IT" sz="4400">
                <a:solidFill>
                  <a:schemeClr val="folHlink"/>
                </a:solidFill>
              </a:rPr>
            </a:br>
            <a:r>
              <a:rPr lang="it-IT" altLang="it-IT" sz="4400">
                <a:solidFill>
                  <a:srgbClr val="FF0000"/>
                </a:solidFill>
              </a:rPr>
              <a:t>6.</a:t>
            </a:r>
            <a:r>
              <a:rPr lang="it-IT" altLang="it-IT" sz="4400">
                <a:solidFill>
                  <a:schemeClr val="folHlink"/>
                </a:solidFill>
              </a:rPr>
              <a:t> If RF applications are discontinued as soon as VA block occurs, the risk of AV block may be markedly reduced </a:t>
            </a:r>
            <a:br>
              <a:rPr lang="it-IT" altLang="it-IT" sz="4400">
                <a:solidFill>
                  <a:srgbClr val="FF0000"/>
                </a:solidFill>
              </a:rPr>
            </a:br>
            <a:endParaRPr lang="en-US" altLang="it-IT" sz="4400">
              <a:solidFill>
                <a:schemeClr val="folHlink"/>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B015CA79-819F-4CF0-AE45-610FB96F606A}"/>
              </a:ext>
            </a:extLst>
          </p:cNvPr>
          <p:cNvSpPr>
            <a:spLocks noGrp="1" noChangeArrowheads="1"/>
          </p:cNvSpPr>
          <p:nvPr>
            <p:ph type="ctrTitle"/>
          </p:nvPr>
        </p:nvSpPr>
        <p:spPr>
          <a:xfrm>
            <a:off x="358775" y="2205038"/>
            <a:ext cx="8893175" cy="1470025"/>
          </a:xfrm>
        </p:spPr>
        <p:txBody>
          <a:bodyPr anchor="ctr"/>
          <a:lstStyle/>
          <a:p>
            <a:pPr algn="l"/>
            <a:br>
              <a:rPr lang="it-IT" altLang="it-IT" sz="4400">
                <a:solidFill>
                  <a:schemeClr val="tx1"/>
                </a:solidFill>
              </a:rPr>
            </a:br>
            <a:r>
              <a:rPr lang="it-IT" altLang="it-IT" sz="4400">
                <a:solidFill>
                  <a:schemeClr val="folHlink"/>
                </a:solidFill>
              </a:rPr>
              <a:t>Physiological VA block may be distinguishable from pathological VA block if the RR interval immediately preceding the VA block is relatively shor and/or if there is a return of 1:1 Va conduction during JE despite the continued delivery of RF energy</a:t>
            </a:r>
            <a:endParaRPr lang="en-US" altLang="it-IT" sz="4400">
              <a:solidFill>
                <a:schemeClr val="folHlink"/>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C6CF3E54-716A-434F-9B65-EDA4024BEC0A}"/>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05827" name="Picture 3">
            <a:extLst>
              <a:ext uri="{FF2B5EF4-FFF2-40B4-BE49-F238E27FC236}">
                <a16:creationId xmlns:a16="http://schemas.microsoft.com/office/drawing/2014/main" id="{89C591E0-D838-4734-A5CE-895613DE0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569325" cy="59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29" name="Text Box 5">
            <a:extLst>
              <a:ext uri="{FF2B5EF4-FFF2-40B4-BE49-F238E27FC236}">
                <a16:creationId xmlns:a16="http://schemas.microsoft.com/office/drawing/2014/main" id="{3106F385-3D9D-4DA5-9B0A-FEA27DC7922D}"/>
              </a:ext>
            </a:extLst>
          </p:cNvPr>
          <p:cNvSpPr txBox="1">
            <a:spLocks noChangeArrowheads="1"/>
          </p:cNvSpPr>
          <p:nvPr/>
        </p:nvSpPr>
        <p:spPr bwMode="auto">
          <a:xfrm>
            <a:off x="303213" y="2909888"/>
            <a:ext cx="30908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Slow-fast AVNRT</a:t>
            </a:r>
          </a:p>
        </p:txBody>
      </p:sp>
      <p:sp>
        <p:nvSpPr>
          <p:cNvPr id="205830" name="Text Box 6">
            <a:extLst>
              <a:ext uri="{FF2B5EF4-FFF2-40B4-BE49-F238E27FC236}">
                <a16:creationId xmlns:a16="http://schemas.microsoft.com/office/drawing/2014/main" id="{FCF915DA-1D8D-4D97-9BEA-A1B3DE189C0A}"/>
              </a:ext>
            </a:extLst>
          </p:cNvPr>
          <p:cNvSpPr txBox="1">
            <a:spLocks noChangeArrowheads="1"/>
          </p:cNvSpPr>
          <p:nvPr/>
        </p:nvSpPr>
        <p:spPr bwMode="auto">
          <a:xfrm>
            <a:off x="341313" y="6159500"/>
            <a:ext cx="84788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solidFill>
                  <a:schemeClr val="folHlink"/>
                </a:solidFill>
              </a:rPr>
              <a:t>During RF of the SP the A activation sequence recorded during JR is</a:t>
            </a:r>
          </a:p>
          <a:p>
            <a:r>
              <a:rPr lang="it-IT" altLang="it-IT" sz="2000" b="1">
                <a:solidFill>
                  <a:schemeClr val="folHlink"/>
                </a:solidFill>
              </a:rPr>
              <a:t>similar to that of retrograde FP; howewer HA-JR is &lt; HA -SVT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E9C03D0B-00E5-4750-A736-319843AA4F68}"/>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07875" name="Picture 3">
            <a:extLst>
              <a:ext uri="{FF2B5EF4-FFF2-40B4-BE49-F238E27FC236}">
                <a16:creationId xmlns:a16="http://schemas.microsoft.com/office/drawing/2014/main" id="{8B59A96B-786F-4467-A637-07F3529C7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864235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876" name="Text Box 4">
            <a:extLst>
              <a:ext uri="{FF2B5EF4-FFF2-40B4-BE49-F238E27FC236}">
                <a16:creationId xmlns:a16="http://schemas.microsoft.com/office/drawing/2014/main" id="{04DBE768-58D2-4D65-B14D-C4D126E07E57}"/>
              </a:ext>
            </a:extLst>
          </p:cNvPr>
          <p:cNvSpPr txBox="1">
            <a:spLocks noChangeArrowheads="1"/>
          </p:cNvSpPr>
          <p:nvPr/>
        </p:nvSpPr>
        <p:spPr bwMode="auto">
          <a:xfrm>
            <a:off x="179388" y="1541463"/>
            <a:ext cx="3151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Fast-slow AVNRT</a:t>
            </a:r>
          </a:p>
        </p:txBody>
      </p:sp>
      <p:sp>
        <p:nvSpPr>
          <p:cNvPr id="207877" name="Text Box 5">
            <a:extLst>
              <a:ext uri="{FF2B5EF4-FFF2-40B4-BE49-F238E27FC236}">
                <a16:creationId xmlns:a16="http://schemas.microsoft.com/office/drawing/2014/main" id="{A523F41F-0506-4300-8C29-2A565FAC6A43}"/>
              </a:ext>
            </a:extLst>
          </p:cNvPr>
          <p:cNvSpPr txBox="1">
            <a:spLocks noChangeArrowheads="1"/>
          </p:cNvSpPr>
          <p:nvPr/>
        </p:nvSpPr>
        <p:spPr bwMode="auto">
          <a:xfrm>
            <a:off x="231775" y="5943600"/>
            <a:ext cx="7970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solidFill>
                  <a:schemeClr val="folHlink"/>
                </a:solidFill>
              </a:rPr>
              <a:t>During RF of the SP there is no retrograde conduction during JR</a:t>
            </a:r>
          </a:p>
          <a:p>
            <a:r>
              <a:rPr lang="it-IT" altLang="it-IT" sz="2000" b="1">
                <a:solidFill>
                  <a:schemeClr val="folHlink"/>
                </a:solidFill>
              </a:rPr>
              <a:t>The A activation during is the same as that of SR</a:t>
            </a:r>
          </a:p>
        </p:txBody>
      </p:sp>
      <p:sp>
        <p:nvSpPr>
          <p:cNvPr id="207878" name="Text Box 6">
            <a:extLst>
              <a:ext uri="{FF2B5EF4-FFF2-40B4-BE49-F238E27FC236}">
                <a16:creationId xmlns:a16="http://schemas.microsoft.com/office/drawing/2014/main" id="{C36ADF75-C8C8-49B4-A96E-0032303FEE62}"/>
              </a:ext>
            </a:extLst>
          </p:cNvPr>
          <p:cNvSpPr txBox="1">
            <a:spLocks noChangeArrowheads="1"/>
          </p:cNvSpPr>
          <p:nvPr/>
        </p:nvSpPr>
        <p:spPr bwMode="auto">
          <a:xfrm>
            <a:off x="7216775" y="3486150"/>
            <a:ext cx="677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SR</a:t>
            </a:r>
          </a:p>
        </p:txBody>
      </p:sp>
      <p:sp>
        <p:nvSpPr>
          <p:cNvPr id="207879" name="Line 7">
            <a:extLst>
              <a:ext uri="{FF2B5EF4-FFF2-40B4-BE49-F238E27FC236}">
                <a16:creationId xmlns:a16="http://schemas.microsoft.com/office/drawing/2014/main" id="{B95A4461-A8C8-4DC4-9CD5-C7193DBA9135}"/>
              </a:ext>
            </a:extLst>
          </p:cNvPr>
          <p:cNvSpPr>
            <a:spLocks noChangeShapeType="1"/>
          </p:cNvSpPr>
          <p:nvPr/>
        </p:nvSpPr>
        <p:spPr bwMode="auto">
          <a:xfrm>
            <a:off x="6732588" y="3716338"/>
            <a:ext cx="431800" cy="17287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880" name="Line 8">
            <a:extLst>
              <a:ext uri="{FF2B5EF4-FFF2-40B4-BE49-F238E27FC236}">
                <a16:creationId xmlns:a16="http://schemas.microsoft.com/office/drawing/2014/main" id="{90E4099A-163A-4636-A9C8-FDAC6B1AD023}"/>
              </a:ext>
            </a:extLst>
          </p:cNvPr>
          <p:cNvSpPr>
            <a:spLocks noChangeShapeType="1"/>
          </p:cNvSpPr>
          <p:nvPr/>
        </p:nvSpPr>
        <p:spPr bwMode="auto">
          <a:xfrm>
            <a:off x="3708400" y="3716338"/>
            <a:ext cx="431800" cy="17287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7881" name="Text Box 9">
            <a:extLst>
              <a:ext uri="{FF2B5EF4-FFF2-40B4-BE49-F238E27FC236}">
                <a16:creationId xmlns:a16="http://schemas.microsoft.com/office/drawing/2014/main" id="{683BB5E1-6B29-400D-93F1-271C4441DCC9}"/>
              </a:ext>
            </a:extLst>
          </p:cNvPr>
          <p:cNvSpPr txBox="1">
            <a:spLocks noChangeArrowheads="1"/>
          </p:cNvSpPr>
          <p:nvPr/>
        </p:nvSpPr>
        <p:spPr bwMode="auto">
          <a:xfrm>
            <a:off x="3040063" y="4549775"/>
            <a:ext cx="639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JB</a:t>
            </a:r>
          </a:p>
        </p:txBody>
      </p:sp>
      <p:sp>
        <p:nvSpPr>
          <p:cNvPr id="207882" name="Text Box 10">
            <a:extLst>
              <a:ext uri="{FF2B5EF4-FFF2-40B4-BE49-F238E27FC236}">
                <a16:creationId xmlns:a16="http://schemas.microsoft.com/office/drawing/2014/main" id="{F955797E-CF99-46F9-88FB-BDD670A05A42}"/>
              </a:ext>
            </a:extLst>
          </p:cNvPr>
          <p:cNvSpPr txBox="1">
            <a:spLocks noChangeArrowheads="1"/>
          </p:cNvSpPr>
          <p:nvPr/>
        </p:nvSpPr>
        <p:spPr bwMode="auto">
          <a:xfrm>
            <a:off x="4643438" y="4638675"/>
            <a:ext cx="6397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JB</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7543F22A-8507-464A-9A54-BA8C0C5C3245}"/>
              </a:ext>
            </a:extLst>
          </p:cNvPr>
          <p:cNvSpPr>
            <a:spLocks noGrp="1" noChangeArrowheads="1"/>
          </p:cNvSpPr>
          <p:nvPr>
            <p:ph type="ctrTitle"/>
          </p:nvPr>
        </p:nvSpPr>
        <p:spPr>
          <a:xfrm>
            <a:off x="250825" y="2636838"/>
            <a:ext cx="8677275" cy="1470025"/>
          </a:xfrm>
        </p:spPr>
        <p:txBody>
          <a:bodyPr anchor="ctr"/>
          <a:lstStyle/>
          <a:p>
            <a:pPr algn="l"/>
            <a:br>
              <a:rPr lang="it-IT" altLang="it-IT" sz="4400">
                <a:solidFill>
                  <a:schemeClr val="tx1"/>
                </a:solidFill>
              </a:rPr>
            </a:br>
            <a:r>
              <a:rPr lang="it-IT" altLang="it-IT" sz="4400">
                <a:solidFill>
                  <a:schemeClr val="folHlink"/>
                </a:solidFill>
              </a:rPr>
              <a:t>In pts with S-F AVNRT, the JR during RF of the SP conducts to the A through the FP; in pts with F-S AVNRT there is no retrograde conduction during JR </a:t>
            </a:r>
            <a:br>
              <a:rPr lang="it-IT" altLang="it-IT" sz="4400">
                <a:solidFill>
                  <a:schemeClr val="folHlink"/>
                </a:solidFill>
              </a:rPr>
            </a:br>
            <a:br>
              <a:rPr lang="it-IT" altLang="it-IT" sz="4400">
                <a:solidFill>
                  <a:schemeClr val="folHlink"/>
                </a:solidFill>
              </a:rPr>
            </a:br>
            <a:r>
              <a:rPr lang="it-IT" altLang="it-IT" sz="4400">
                <a:solidFill>
                  <a:schemeClr val="folHlink"/>
                </a:solidFill>
              </a:rPr>
              <a:t>There are different characteristic of the JR during SP ablation of different types of AVNRT</a:t>
            </a:r>
            <a:br>
              <a:rPr lang="it-IT" altLang="it-IT" sz="4400">
                <a:solidFill>
                  <a:schemeClr val="folHlink"/>
                </a:solidFill>
              </a:rPr>
            </a:br>
            <a:endParaRPr lang="en-US" altLang="it-IT" sz="4400">
              <a:solidFill>
                <a:schemeClr val="folHlink"/>
              </a:solidFill>
            </a:endParaRPr>
          </a:p>
        </p:txBody>
      </p:sp>
      <p:sp>
        <p:nvSpPr>
          <p:cNvPr id="209923" name="AutoShape 3">
            <a:extLst>
              <a:ext uri="{FF2B5EF4-FFF2-40B4-BE49-F238E27FC236}">
                <a16:creationId xmlns:a16="http://schemas.microsoft.com/office/drawing/2014/main" id="{94A84733-94E6-4495-81B6-5F1BB692B3E3}"/>
              </a:ext>
            </a:extLst>
          </p:cNvPr>
          <p:cNvSpPr>
            <a:spLocks noChangeArrowheads="1"/>
          </p:cNvSpPr>
          <p:nvPr/>
        </p:nvSpPr>
        <p:spPr bwMode="auto">
          <a:xfrm>
            <a:off x="6156325" y="31416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51CF7FA-3AF7-4653-A9A4-F4CF3FB7579B}"/>
              </a:ext>
            </a:extLst>
          </p:cNvPr>
          <p:cNvSpPr>
            <a:spLocks noGrp="1" noChangeArrowheads="1"/>
          </p:cNvSpPr>
          <p:nvPr>
            <p:ph type="ctrTitle"/>
          </p:nvPr>
        </p:nvSpPr>
        <p:spPr>
          <a:xfrm>
            <a:off x="760413" y="3111500"/>
            <a:ext cx="7772400" cy="1470025"/>
          </a:xfrm>
        </p:spPr>
        <p:txBody>
          <a:bodyPr anchor="ctr"/>
          <a:lstStyle/>
          <a:p>
            <a:pPr algn="l"/>
            <a:r>
              <a:rPr lang="it-IT" altLang="it-IT" sz="4400"/>
              <a:t>           </a:t>
            </a:r>
            <a:r>
              <a:rPr lang="it-IT" altLang="it-IT" sz="4400">
                <a:solidFill>
                  <a:schemeClr val="tx1"/>
                </a:solidFill>
              </a:rPr>
              <a:t>Typical AVNRT</a:t>
            </a:r>
            <a:br>
              <a:rPr lang="it-IT" altLang="it-IT" sz="4400">
                <a:solidFill>
                  <a:schemeClr val="tx1"/>
                </a:solidFill>
              </a:rPr>
            </a:br>
            <a:r>
              <a:rPr lang="it-IT" altLang="it-IT" sz="4400">
                <a:solidFill>
                  <a:schemeClr val="tx1"/>
                </a:solidFill>
              </a:rPr>
              <a:t>     </a:t>
            </a:r>
            <a:r>
              <a:rPr lang="it-IT" altLang="it-IT" sz="4400">
                <a:solidFill>
                  <a:srgbClr val="FF0000"/>
                </a:solidFill>
              </a:rPr>
              <a:t>slow-fast whit </a:t>
            </a:r>
            <a:r>
              <a:rPr lang="it-IT" altLang="it-IT" sz="4400">
                <a:solidFill>
                  <a:schemeClr val="tx1"/>
                </a:solidFill>
              </a:rPr>
              <a:t>anterior</a:t>
            </a:r>
            <a:r>
              <a:rPr lang="it-IT" altLang="it-IT" sz="4400">
                <a:solidFill>
                  <a:srgbClr val="FF0000"/>
                </a:solidFill>
              </a:rPr>
              <a:t> exit</a:t>
            </a:r>
            <a:br>
              <a:rPr lang="it-IT" altLang="it-IT" sz="4400">
                <a:solidFill>
                  <a:srgbClr val="FF0000"/>
                </a:solidFill>
              </a:rPr>
            </a:br>
            <a:br>
              <a:rPr lang="it-IT" altLang="it-IT" sz="4400">
                <a:solidFill>
                  <a:schemeClr val="tx1"/>
                </a:solidFill>
              </a:rPr>
            </a:br>
            <a:r>
              <a:rPr lang="it-IT" altLang="it-IT" sz="4400">
                <a:solidFill>
                  <a:schemeClr val="folHlink"/>
                </a:solidFill>
              </a:rPr>
              <a:t>The retrograde fast P has little or no ability of decremental conduction and its atrial exit is usually registered from the H catheter at the </a:t>
            </a:r>
            <a:r>
              <a:rPr lang="it-IT" altLang="it-IT" sz="4400">
                <a:solidFill>
                  <a:srgbClr val="FF0000"/>
                </a:solidFill>
              </a:rPr>
              <a:t>apex</a:t>
            </a:r>
            <a:r>
              <a:rPr lang="it-IT" altLang="it-IT" sz="4400">
                <a:solidFill>
                  <a:schemeClr val="folHlink"/>
                </a:solidFill>
              </a:rPr>
              <a:t> of Koch’s triangle</a:t>
            </a:r>
            <a:br>
              <a:rPr lang="it-IT" altLang="it-IT" sz="4400">
                <a:solidFill>
                  <a:schemeClr val="folHlink"/>
                </a:solidFill>
              </a:rPr>
            </a:br>
            <a:br>
              <a:rPr lang="it-IT" altLang="it-IT" sz="4400">
                <a:solidFill>
                  <a:srgbClr val="FF0000"/>
                </a:solidFill>
              </a:rPr>
            </a:br>
            <a:endParaRPr lang="it-IT" altLang="it-IT" sz="440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D7178A96-50D0-4AC4-9CFA-9E956B159D15}"/>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11972" name="Picture 4">
            <a:extLst>
              <a:ext uri="{FF2B5EF4-FFF2-40B4-BE49-F238E27FC236}">
                <a16:creationId xmlns:a16="http://schemas.microsoft.com/office/drawing/2014/main" id="{B89DEB2A-F6FB-44F1-A9C8-6332C20CE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3267075" cy="654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73" name="Text Box 5">
            <a:extLst>
              <a:ext uri="{FF2B5EF4-FFF2-40B4-BE49-F238E27FC236}">
                <a16:creationId xmlns:a16="http://schemas.microsoft.com/office/drawing/2014/main" id="{AB95A66B-190B-40B9-AC8E-980561BC9E3D}"/>
              </a:ext>
            </a:extLst>
          </p:cNvPr>
          <p:cNvSpPr txBox="1">
            <a:spLocks noChangeArrowheads="1"/>
          </p:cNvSpPr>
          <p:nvPr/>
        </p:nvSpPr>
        <p:spPr bwMode="auto">
          <a:xfrm>
            <a:off x="3543300" y="63500"/>
            <a:ext cx="571341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b="1">
                <a:solidFill>
                  <a:srgbClr val="FF0000"/>
                </a:solidFill>
              </a:rPr>
              <a:t>Origin of JR during ablation of AVNRT</a:t>
            </a:r>
          </a:p>
          <a:p>
            <a:r>
              <a:rPr lang="it-IT" altLang="it-IT" sz="2400" b="1">
                <a:solidFill>
                  <a:srgbClr val="FF0000"/>
                </a:solidFill>
              </a:rPr>
              <a:t>In yhe posterior region of the triangle</a:t>
            </a:r>
          </a:p>
          <a:p>
            <a:r>
              <a:rPr lang="it-IT" altLang="it-IT" sz="2400" b="1">
                <a:solidFill>
                  <a:srgbClr val="FF0000"/>
                </a:solidFill>
              </a:rPr>
              <a:t>Of Koch</a:t>
            </a:r>
          </a:p>
          <a:p>
            <a:endParaRPr lang="it-IT" altLang="it-IT" sz="2400" b="1">
              <a:solidFill>
                <a:srgbClr val="FF0000"/>
              </a:solidFill>
            </a:endParaRPr>
          </a:p>
          <a:p>
            <a:pPr>
              <a:buFontTx/>
              <a:buAutoNum type="arabicPeriod"/>
            </a:pPr>
            <a:r>
              <a:rPr lang="it-IT" altLang="it-IT" sz="2400" b="1">
                <a:solidFill>
                  <a:schemeClr val="folHlink"/>
                </a:solidFill>
              </a:rPr>
              <a:t>Stimulation of the compact AVN by</a:t>
            </a:r>
          </a:p>
          <a:p>
            <a:r>
              <a:rPr lang="it-IT" altLang="it-IT" sz="2400" b="1">
                <a:solidFill>
                  <a:schemeClr val="folHlink"/>
                </a:solidFill>
              </a:rPr>
              <a:t>RF current by a discrete SP, resulting</a:t>
            </a:r>
          </a:p>
          <a:p>
            <a:r>
              <a:rPr lang="it-IT" altLang="it-IT" sz="2400" b="1">
                <a:solidFill>
                  <a:schemeClr val="folHlink"/>
                </a:solidFill>
              </a:rPr>
              <a:t>in JR. The earliest A activation occurs</a:t>
            </a:r>
          </a:p>
          <a:p>
            <a:r>
              <a:rPr lang="it-IT" altLang="it-IT" sz="2400" b="1">
                <a:solidFill>
                  <a:schemeClr val="folHlink"/>
                </a:solidFill>
              </a:rPr>
              <a:t>then at the apex of the triangle</a:t>
            </a:r>
          </a:p>
          <a:p>
            <a:endParaRPr lang="it-IT" altLang="it-IT" sz="2400" b="1">
              <a:solidFill>
                <a:schemeClr val="folHlink"/>
              </a:solidFill>
            </a:endParaRPr>
          </a:p>
          <a:p>
            <a:r>
              <a:rPr lang="it-IT" altLang="it-IT" sz="2400" b="1">
                <a:solidFill>
                  <a:schemeClr val="folHlink"/>
                </a:solidFill>
              </a:rPr>
              <a:t>2. JR originating from multiple </a:t>
            </a:r>
          </a:p>
          <a:p>
            <a:r>
              <a:rPr lang="it-IT" altLang="it-IT" sz="2400" b="1">
                <a:solidFill>
                  <a:schemeClr val="folHlink"/>
                </a:solidFill>
              </a:rPr>
              <a:t>automatic foci in the posterio region.</a:t>
            </a:r>
          </a:p>
          <a:p>
            <a:r>
              <a:rPr lang="it-IT" altLang="it-IT" sz="2400" b="1">
                <a:solidFill>
                  <a:schemeClr val="folHlink"/>
                </a:solidFill>
              </a:rPr>
              <a:t>This is a result of transitional AVN</a:t>
            </a:r>
          </a:p>
          <a:p>
            <a:r>
              <a:rPr lang="it-IT" altLang="it-IT" sz="2400" b="1">
                <a:solidFill>
                  <a:schemeClr val="folHlink"/>
                </a:solidFill>
              </a:rPr>
              <a:t>fibers uncoupling and/or injury.</a:t>
            </a:r>
          </a:p>
          <a:p>
            <a:r>
              <a:rPr lang="it-IT" altLang="it-IT" sz="2400" b="1">
                <a:solidFill>
                  <a:schemeClr val="folHlink"/>
                </a:solidFill>
              </a:rPr>
              <a:t>Anisotropic conduction from </a:t>
            </a:r>
            <a:r>
              <a:rPr lang="it-IT" altLang="it-IT" sz="2400" b="1">
                <a:solidFill>
                  <a:schemeClr val="folHlink"/>
                </a:solidFill>
                <a:latin typeface="Arial Unicode MS" pitchFamily="34" charset="-128"/>
                <a:ea typeface="Arial Unicode MS" pitchFamily="34" charset="-128"/>
              </a:rPr>
              <a:t>≥ 1 of</a:t>
            </a:r>
          </a:p>
          <a:p>
            <a:r>
              <a:rPr lang="it-IT" altLang="it-IT" sz="2400" b="1">
                <a:solidFill>
                  <a:schemeClr val="folHlink"/>
                </a:solidFill>
                <a:latin typeface="Arial Unicode MS" pitchFamily="34" charset="-128"/>
                <a:ea typeface="Arial Unicode MS" pitchFamily="34" charset="-128"/>
              </a:rPr>
              <a:t>these sites to the surrounding atrial </a:t>
            </a:r>
          </a:p>
          <a:p>
            <a:r>
              <a:rPr lang="it-IT" altLang="it-IT" sz="2400" b="1">
                <a:solidFill>
                  <a:schemeClr val="folHlink"/>
                </a:solidFill>
                <a:latin typeface="Arial Unicode MS" pitchFamily="34" charset="-128"/>
                <a:ea typeface="Arial Unicode MS" pitchFamily="34" charset="-128"/>
              </a:rPr>
              <a:t>tissue by varying routes would explain</a:t>
            </a:r>
          </a:p>
          <a:p>
            <a:r>
              <a:rPr lang="it-IT" altLang="it-IT" sz="2400" b="1">
                <a:solidFill>
                  <a:schemeClr val="folHlink"/>
                </a:solidFill>
                <a:latin typeface="Arial Unicode MS" pitchFamily="34" charset="-128"/>
                <a:ea typeface="Arial Unicode MS" pitchFamily="34" charset="-128"/>
              </a:rPr>
              <a:t>the variation in retrograde A activation</a:t>
            </a:r>
          </a:p>
          <a:p>
            <a:r>
              <a:rPr lang="it-IT" altLang="it-IT" sz="2400" b="1">
                <a:solidFill>
                  <a:schemeClr val="folHlink"/>
                </a:solidFill>
                <a:latin typeface="Arial Unicode MS" pitchFamily="34" charset="-128"/>
                <a:ea typeface="Arial Unicode MS" pitchFamily="34" charset="-128"/>
              </a:rPr>
              <a:t>sequence</a:t>
            </a:r>
            <a:r>
              <a:rPr lang="it-IT" altLang="it-IT" sz="2400" b="1">
                <a:solidFill>
                  <a:schemeClr val="folHlink"/>
                </a:solidFill>
              </a:rPr>
              <a:t>    </a:t>
            </a:r>
          </a:p>
        </p:txBody>
      </p:sp>
      <p:sp>
        <p:nvSpPr>
          <p:cNvPr id="211974" name="Text Box 6">
            <a:extLst>
              <a:ext uri="{FF2B5EF4-FFF2-40B4-BE49-F238E27FC236}">
                <a16:creationId xmlns:a16="http://schemas.microsoft.com/office/drawing/2014/main" id="{83419C2D-F821-4C0A-A953-A45D1BE99264}"/>
              </a:ext>
            </a:extLst>
          </p:cNvPr>
          <p:cNvSpPr txBox="1">
            <a:spLocks noChangeArrowheads="1"/>
          </p:cNvSpPr>
          <p:nvPr/>
        </p:nvSpPr>
        <p:spPr bwMode="auto">
          <a:xfrm>
            <a:off x="2967038" y="136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rgbClr val="FF0000"/>
                </a:solidFill>
              </a:rPr>
              <a:t>1</a:t>
            </a:r>
          </a:p>
        </p:txBody>
      </p:sp>
      <p:sp>
        <p:nvSpPr>
          <p:cNvPr id="211975" name="Text Box 7">
            <a:extLst>
              <a:ext uri="{FF2B5EF4-FFF2-40B4-BE49-F238E27FC236}">
                <a16:creationId xmlns:a16="http://schemas.microsoft.com/office/drawing/2014/main" id="{3E0417D3-33A1-499F-92A8-FE54A21021E8}"/>
              </a:ext>
            </a:extLst>
          </p:cNvPr>
          <p:cNvSpPr txBox="1">
            <a:spLocks noChangeArrowheads="1"/>
          </p:cNvSpPr>
          <p:nvPr/>
        </p:nvSpPr>
        <p:spPr bwMode="auto">
          <a:xfrm>
            <a:off x="2824163" y="38814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rgbClr val="FF0000"/>
                </a:solidFill>
              </a:rPr>
              <a:t>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0A631085-0438-43EC-A295-2831AD90052F}"/>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DCBA92F8-27AD-4C6C-8766-1A3736336724}"/>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18115" name="Picture 3">
            <a:extLst>
              <a:ext uri="{FF2B5EF4-FFF2-40B4-BE49-F238E27FC236}">
                <a16:creationId xmlns:a16="http://schemas.microsoft.com/office/drawing/2014/main" id="{CA9DEFEC-07E2-4DCA-998B-5C31F5E1B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218116" name="Text Box 4">
            <a:extLst>
              <a:ext uri="{FF2B5EF4-FFF2-40B4-BE49-F238E27FC236}">
                <a16:creationId xmlns:a16="http://schemas.microsoft.com/office/drawing/2014/main" id="{5642A9C7-778F-4551-9322-C3F38CBCBF07}"/>
              </a:ext>
            </a:extLst>
          </p:cNvPr>
          <p:cNvSpPr txBox="1">
            <a:spLocks noChangeArrowheads="1"/>
          </p:cNvSpPr>
          <p:nvPr/>
        </p:nvSpPr>
        <p:spPr bwMode="auto">
          <a:xfrm>
            <a:off x="303213" y="115888"/>
            <a:ext cx="3151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Fast-slow AVNRT</a:t>
            </a:r>
          </a:p>
        </p:txBody>
      </p:sp>
      <p:sp>
        <p:nvSpPr>
          <p:cNvPr id="218117" name="Line 5">
            <a:extLst>
              <a:ext uri="{FF2B5EF4-FFF2-40B4-BE49-F238E27FC236}">
                <a16:creationId xmlns:a16="http://schemas.microsoft.com/office/drawing/2014/main" id="{4DE6D221-D321-4B70-859E-D679E197378C}"/>
              </a:ext>
            </a:extLst>
          </p:cNvPr>
          <p:cNvSpPr>
            <a:spLocks noChangeShapeType="1"/>
          </p:cNvSpPr>
          <p:nvPr/>
        </p:nvSpPr>
        <p:spPr bwMode="auto">
          <a:xfrm>
            <a:off x="2268538" y="3429000"/>
            <a:ext cx="7905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18119" name="Text Box 7">
            <a:extLst>
              <a:ext uri="{FF2B5EF4-FFF2-40B4-BE49-F238E27FC236}">
                <a16:creationId xmlns:a16="http://schemas.microsoft.com/office/drawing/2014/main" id="{BBC80C43-40AC-4215-85FB-FDE3003D59C3}"/>
              </a:ext>
            </a:extLst>
          </p:cNvPr>
          <p:cNvSpPr txBox="1">
            <a:spLocks noChangeArrowheads="1"/>
          </p:cNvSpPr>
          <p:nvPr/>
        </p:nvSpPr>
        <p:spPr bwMode="auto">
          <a:xfrm>
            <a:off x="8512175" y="2944813"/>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chemeClr val="folHlink"/>
                </a:solidFill>
              </a:rPr>
              <a:t>30°</a:t>
            </a:r>
          </a:p>
        </p:txBody>
      </p:sp>
      <p:sp>
        <p:nvSpPr>
          <p:cNvPr id="218120" name="Text Box 8">
            <a:extLst>
              <a:ext uri="{FF2B5EF4-FFF2-40B4-BE49-F238E27FC236}">
                <a16:creationId xmlns:a16="http://schemas.microsoft.com/office/drawing/2014/main" id="{85E6FEDD-D2A9-4744-9013-F4F24CD519FC}"/>
              </a:ext>
            </a:extLst>
          </p:cNvPr>
          <p:cNvSpPr txBox="1">
            <a:spLocks noChangeArrowheads="1"/>
          </p:cNvSpPr>
          <p:nvPr/>
        </p:nvSpPr>
        <p:spPr bwMode="auto">
          <a:xfrm>
            <a:off x="8512175" y="6113463"/>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chemeClr val="folHlink"/>
                </a:solidFill>
              </a:rPr>
              <a:t>60°</a:t>
            </a:r>
          </a:p>
        </p:txBody>
      </p:sp>
      <p:sp>
        <p:nvSpPr>
          <p:cNvPr id="218121" name="Text Box 9">
            <a:extLst>
              <a:ext uri="{FF2B5EF4-FFF2-40B4-BE49-F238E27FC236}">
                <a16:creationId xmlns:a16="http://schemas.microsoft.com/office/drawing/2014/main" id="{E04A0B27-1445-492F-9E3C-B6ECE93A6052}"/>
              </a:ext>
            </a:extLst>
          </p:cNvPr>
          <p:cNvSpPr txBox="1">
            <a:spLocks noChangeArrowheads="1"/>
          </p:cNvSpPr>
          <p:nvPr/>
        </p:nvSpPr>
        <p:spPr bwMode="auto">
          <a:xfrm>
            <a:off x="192088" y="3860800"/>
            <a:ext cx="4595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The tip is in front of the os CS </a:t>
            </a:r>
          </a:p>
          <a:p>
            <a:r>
              <a:rPr lang="it-IT" altLang="it-IT" sz="2400" b="1">
                <a:solidFill>
                  <a:srgbClr val="FF0000"/>
                </a:solidFill>
              </a:rPr>
              <a:t>(on the anterior side)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CCE8574-872D-4E0E-8EE6-1134671A0EAE}"/>
              </a:ext>
            </a:extLst>
          </p:cNvPr>
          <p:cNvSpPr>
            <a:spLocks noGrp="1" noChangeArrowheads="1"/>
          </p:cNvSpPr>
          <p:nvPr>
            <p:ph type="ctrTitle"/>
          </p:nvPr>
        </p:nvSpPr>
        <p:spPr>
          <a:xfrm>
            <a:off x="250825" y="2895600"/>
            <a:ext cx="8677275" cy="1470025"/>
          </a:xfrm>
        </p:spPr>
        <p:txBody>
          <a:bodyPr anchor="ctr"/>
          <a:lstStyle/>
          <a:p>
            <a:pPr algn="l"/>
            <a:br>
              <a:rPr lang="it-IT" altLang="it-IT" sz="4400">
                <a:solidFill>
                  <a:schemeClr val="tx1"/>
                </a:solidFill>
              </a:rPr>
            </a:br>
            <a:endParaRPr lang="en-US" altLang="it-IT" sz="4400">
              <a:solidFill>
                <a:schemeClr val="folHlink"/>
              </a:solidFill>
            </a:endParaRPr>
          </a:p>
        </p:txBody>
      </p:sp>
      <p:pic>
        <p:nvPicPr>
          <p:cNvPr id="220163" name="Picture 3">
            <a:extLst>
              <a:ext uri="{FF2B5EF4-FFF2-40B4-BE49-F238E27FC236}">
                <a16:creationId xmlns:a16="http://schemas.microsoft.com/office/drawing/2014/main" id="{0396F6C7-13E2-452A-B948-E0D4BE82E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715375" cy="6480175"/>
          </a:xfrm>
          <a:prstGeom prst="rect">
            <a:avLst/>
          </a:prstGeom>
          <a:noFill/>
          <a:extLst>
            <a:ext uri="{909E8E84-426E-40DD-AFC4-6F175D3DCCD1}">
              <a14:hiddenFill xmlns:a14="http://schemas.microsoft.com/office/drawing/2010/main">
                <a:solidFill>
                  <a:srgbClr val="FFFFFF"/>
                </a:solidFill>
              </a14:hiddenFill>
            </a:ext>
          </a:extLst>
        </p:spPr>
      </p:pic>
      <p:sp>
        <p:nvSpPr>
          <p:cNvPr id="220164" name="Text Box 4">
            <a:extLst>
              <a:ext uri="{FF2B5EF4-FFF2-40B4-BE49-F238E27FC236}">
                <a16:creationId xmlns:a16="http://schemas.microsoft.com/office/drawing/2014/main" id="{4EAD6866-15B8-4338-BCE6-2BEB0D8B4650}"/>
              </a:ext>
            </a:extLst>
          </p:cNvPr>
          <p:cNvSpPr txBox="1">
            <a:spLocks noChangeArrowheads="1"/>
          </p:cNvSpPr>
          <p:nvPr/>
        </p:nvSpPr>
        <p:spPr bwMode="auto">
          <a:xfrm>
            <a:off x="8512175" y="2800350"/>
            <a:ext cx="53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chemeClr val="folHlink"/>
                </a:solidFill>
              </a:rPr>
              <a:t>30°</a:t>
            </a:r>
          </a:p>
        </p:txBody>
      </p:sp>
      <p:sp>
        <p:nvSpPr>
          <p:cNvPr id="220165" name="Text Box 5">
            <a:extLst>
              <a:ext uri="{FF2B5EF4-FFF2-40B4-BE49-F238E27FC236}">
                <a16:creationId xmlns:a16="http://schemas.microsoft.com/office/drawing/2014/main" id="{B277D974-7952-473D-8948-E7C8F95703B7}"/>
              </a:ext>
            </a:extLst>
          </p:cNvPr>
          <p:cNvSpPr txBox="1">
            <a:spLocks noChangeArrowheads="1"/>
          </p:cNvSpPr>
          <p:nvPr/>
        </p:nvSpPr>
        <p:spPr bwMode="auto">
          <a:xfrm>
            <a:off x="8532813" y="6021388"/>
            <a:ext cx="53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chemeClr val="folHlink"/>
                </a:solidFill>
              </a:rPr>
              <a:t>60°</a:t>
            </a:r>
          </a:p>
        </p:txBody>
      </p:sp>
      <p:sp>
        <p:nvSpPr>
          <p:cNvPr id="220166" name="Line 6">
            <a:extLst>
              <a:ext uri="{FF2B5EF4-FFF2-40B4-BE49-F238E27FC236}">
                <a16:creationId xmlns:a16="http://schemas.microsoft.com/office/drawing/2014/main" id="{BF3B9BC1-628B-4C25-B9C0-F19668DA68C0}"/>
              </a:ext>
            </a:extLst>
          </p:cNvPr>
          <p:cNvSpPr>
            <a:spLocks noChangeShapeType="1"/>
          </p:cNvSpPr>
          <p:nvPr/>
        </p:nvSpPr>
        <p:spPr bwMode="auto">
          <a:xfrm>
            <a:off x="2411413" y="3068638"/>
            <a:ext cx="6477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20167" name="Text Box 7">
            <a:extLst>
              <a:ext uri="{FF2B5EF4-FFF2-40B4-BE49-F238E27FC236}">
                <a16:creationId xmlns:a16="http://schemas.microsoft.com/office/drawing/2014/main" id="{2955BBFF-9801-42EC-AE3F-3240CE1FBDEA}"/>
              </a:ext>
            </a:extLst>
          </p:cNvPr>
          <p:cNvSpPr txBox="1">
            <a:spLocks noChangeArrowheads="1"/>
          </p:cNvSpPr>
          <p:nvPr/>
        </p:nvSpPr>
        <p:spPr bwMode="auto">
          <a:xfrm>
            <a:off x="376238" y="3303588"/>
            <a:ext cx="5029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solidFill>
                  <a:srgbClr val="FF0000"/>
                </a:solidFill>
              </a:rPr>
              <a:t>The tip is at the 2/3 between the HB</a:t>
            </a:r>
          </a:p>
          <a:p>
            <a:r>
              <a:rPr lang="it-IT" altLang="it-IT" sz="2400">
                <a:solidFill>
                  <a:srgbClr val="FF0000"/>
                </a:solidFill>
              </a:rPr>
              <a:t> region and os CS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C81FCA42-E32B-4E2F-9402-8759B09890C1}"/>
              </a:ext>
            </a:extLst>
          </p:cNvPr>
          <p:cNvSpPr>
            <a:spLocks noGrp="1" noChangeArrowheads="1"/>
          </p:cNvSpPr>
          <p:nvPr>
            <p:ph type="ctrTitle"/>
          </p:nvPr>
        </p:nvSpPr>
        <p:spPr>
          <a:xfrm>
            <a:off x="323850" y="2463800"/>
            <a:ext cx="8677275" cy="1470025"/>
          </a:xfrm>
        </p:spPr>
        <p:txBody>
          <a:bodyPr anchor="ctr"/>
          <a:lstStyle/>
          <a:p>
            <a:pPr algn="l"/>
            <a:br>
              <a:rPr lang="it-IT" altLang="it-IT" sz="4000">
                <a:solidFill>
                  <a:schemeClr val="tx1"/>
                </a:solidFill>
              </a:rPr>
            </a:br>
            <a:r>
              <a:rPr lang="it-IT" altLang="it-IT" sz="4400">
                <a:solidFill>
                  <a:schemeClr val="folHlink"/>
                </a:solidFill>
              </a:rPr>
              <a:t>The distance between HB potential recording site and successful ablation site varies according to the length of Koch’s</a:t>
            </a:r>
            <a:br>
              <a:rPr lang="it-IT" altLang="it-IT" sz="4400">
                <a:solidFill>
                  <a:schemeClr val="folHlink"/>
                </a:solidFill>
              </a:rPr>
            </a:br>
            <a:r>
              <a:rPr lang="it-IT" altLang="it-IT" sz="4400">
                <a:solidFill>
                  <a:schemeClr val="folHlink"/>
                </a:solidFill>
              </a:rPr>
              <a:t>triangle, but the distance between </a:t>
            </a:r>
            <a:br>
              <a:rPr lang="it-IT" altLang="it-IT" sz="4400">
                <a:solidFill>
                  <a:schemeClr val="folHlink"/>
                </a:solidFill>
              </a:rPr>
            </a:br>
            <a:r>
              <a:rPr lang="it-IT" altLang="it-IT" sz="4400">
                <a:solidFill>
                  <a:schemeClr val="folHlink"/>
                </a:solidFill>
              </a:rPr>
              <a:t>successful ablation site and upper </a:t>
            </a:r>
            <a:br>
              <a:rPr lang="it-IT" altLang="it-IT" sz="4400">
                <a:solidFill>
                  <a:schemeClr val="folHlink"/>
                </a:solidFill>
              </a:rPr>
            </a:br>
            <a:r>
              <a:rPr lang="it-IT" altLang="it-IT" sz="4400">
                <a:solidFill>
                  <a:schemeClr val="folHlink"/>
                </a:solidFill>
              </a:rPr>
              <a:t>margin of the CS ostium is </a:t>
            </a:r>
            <a:br>
              <a:rPr lang="it-IT" altLang="it-IT" sz="4400">
                <a:solidFill>
                  <a:schemeClr val="folHlink"/>
                </a:solidFill>
              </a:rPr>
            </a:br>
            <a:r>
              <a:rPr lang="it-IT" altLang="it-IT" sz="4400">
                <a:solidFill>
                  <a:schemeClr val="folHlink"/>
                </a:solidFill>
              </a:rPr>
              <a:t>relatively constant</a:t>
            </a:r>
            <a:br>
              <a:rPr lang="it-IT" altLang="it-IT" sz="4400">
                <a:solidFill>
                  <a:schemeClr val="folHlink"/>
                </a:solidFill>
              </a:rPr>
            </a:br>
            <a:endParaRPr lang="en-US" altLang="it-IT" sz="4400">
              <a:solidFill>
                <a:schemeClr val="folHlink"/>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1BECF043-8A2B-4422-941D-D51F813B95E0}"/>
              </a:ext>
            </a:extLst>
          </p:cNvPr>
          <p:cNvSpPr>
            <a:spLocks noGrp="1" noChangeArrowheads="1"/>
          </p:cNvSpPr>
          <p:nvPr>
            <p:ph type="ctrTitle"/>
          </p:nvPr>
        </p:nvSpPr>
        <p:spPr>
          <a:xfrm>
            <a:off x="431800" y="2060575"/>
            <a:ext cx="8677275" cy="1470025"/>
          </a:xfrm>
        </p:spPr>
        <p:txBody>
          <a:bodyPr anchor="ctr"/>
          <a:lstStyle/>
          <a:p>
            <a:pPr algn="l"/>
            <a:br>
              <a:rPr lang="it-IT" altLang="it-IT" sz="4000">
                <a:solidFill>
                  <a:schemeClr val="tx1"/>
                </a:solidFill>
              </a:rPr>
            </a:br>
            <a:r>
              <a:rPr lang="it-IT" altLang="it-IT" sz="4400">
                <a:solidFill>
                  <a:schemeClr val="folHlink"/>
                </a:solidFill>
              </a:rPr>
              <a:t>Despite a higher incidence of preexisting prolonged PR intervals, SP ablation in elderly pts (&gt; 75 years) is both effective and safe and should considered as the first line therapy also in this patient population</a:t>
            </a:r>
            <a:r>
              <a:rPr lang="it-IT" altLang="it-IT" sz="4000">
                <a:solidFill>
                  <a:schemeClr val="tx1"/>
                </a:solidFill>
              </a:rPr>
              <a:t> </a:t>
            </a:r>
            <a:endParaRPr lang="en-US" altLang="it-IT" sz="4000">
              <a:solidFill>
                <a:schemeClr val="folHlink"/>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6D7A843-8AA7-4B47-971D-3E127D00A8C2}"/>
              </a:ext>
            </a:extLst>
          </p:cNvPr>
          <p:cNvSpPr>
            <a:spLocks noGrp="1" noChangeArrowheads="1"/>
          </p:cNvSpPr>
          <p:nvPr>
            <p:ph type="ctrTitle"/>
          </p:nvPr>
        </p:nvSpPr>
        <p:spPr>
          <a:xfrm>
            <a:off x="250825" y="4119563"/>
            <a:ext cx="8893175" cy="1470025"/>
          </a:xfrm>
        </p:spPr>
        <p:txBody>
          <a:bodyPr anchor="ctr"/>
          <a:lstStyle/>
          <a:p>
            <a:pPr algn="l"/>
            <a:br>
              <a:rPr lang="it-IT" altLang="it-IT" sz="4000">
                <a:solidFill>
                  <a:schemeClr val="tx1"/>
                </a:solidFill>
              </a:rPr>
            </a:br>
            <a:r>
              <a:rPr lang="it-IT" altLang="it-IT" sz="4000">
                <a:solidFill>
                  <a:schemeClr val="tx1"/>
                </a:solidFill>
              </a:rPr>
              <a:t>Risk of intraprocedural or delayed higher-degree AV block</a:t>
            </a:r>
            <a:br>
              <a:rPr lang="it-IT" altLang="it-IT" sz="4000">
                <a:solidFill>
                  <a:schemeClr val="tx1"/>
                </a:solidFill>
              </a:rPr>
            </a:br>
            <a:r>
              <a:rPr lang="it-IT" altLang="it-IT" sz="4000">
                <a:solidFill>
                  <a:schemeClr val="folHlink"/>
                </a:solidFill>
              </a:rPr>
              <a:t>Consider:</a:t>
            </a:r>
            <a:br>
              <a:rPr lang="it-IT" altLang="it-IT" sz="4000">
                <a:solidFill>
                  <a:schemeClr val="folHlink"/>
                </a:solidFill>
              </a:rPr>
            </a:br>
            <a:r>
              <a:rPr lang="it-IT" altLang="it-IT" sz="4000">
                <a:solidFill>
                  <a:srgbClr val="FF0000"/>
                </a:solidFill>
              </a:rPr>
              <a:t>1.</a:t>
            </a:r>
            <a:r>
              <a:rPr lang="it-IT" altLang="it-IT" sz="4000">
                <a:solidFill>
                  <a:schemeClr val="folHlink"/>
                </a:solidFill>
              </a:rPr>
              <a:t> PR normal, &gt; 200 or &lt; 300 ms</a:t>
            </a:r>
            <a:br>
              <a:rPr lang="it-IT" altLang="it-IT" sz="4000">
                <a:solidFill>
                  <a:schemeClr val="folHlink"/>
                </a:solidFill>
              </a:rPr>
            </a:br>
            <a:r>
              <a:rPr lang="it-IT" altLang="it-IT" sz="4000">
                <a:solidFill>
                  <a:srgbClr val="FF0000"/>
                </a:solidFill>
              </a:rPr>
              <a:t>2.</a:t>
            </a:r>
            <a:r>
              <a:rPr lang="it-IT" altLang="it-IT" sz="4000">
                <a:solidFill>
                  <a:schemeClr val="folHlink"/>
                </a:solidFill>
              </a:rPr>
              <a:t> age, SHD or His-Purkinje disease</a:t>
            </a:r>
            <a:br>
              <a:rPr lang="it-IT" altLang="it-IT" sz="4000">
                <a:solidFill>
                  <a:schemeClr val="folHlink"/>
                </a:solidFill>
              </a:rPr>
            </a:br>
            <a:r>
              <a:rPr lang="it-IT" altLang="it-IT" sz="4000">
                <a:solidFill>
                  <a:schemeClr val="folHlink"/>
                </a:solidFill>
              </a:rPr>
              <a:t>associated </a:t>
            </a:r>
            <a:br>
              <a:rPr lang="it-IT" altLang="it-IT" sz="4000">
                <a:solidFill>
                  <a:schemeClr val="folHlink"/>
                </a:solidFill>
              </a:rPr>
            </a:br>
            <a:r>
              <a:rPr lang="it-IT" altLang="it-IT" sz="4000">
                <a:solidFill>
                  <a:srgbClr val="FF0000"/>
                </a:solidFill>
              </a:rPr>
              <a:t>3.</a:t>
            </a:r>
            <a:r>
              <a:rPr lang="it-IT" altLang="it-IT" sz="4000">
                <a:solidFill>
                  <a:schemeClr val="folHlink"/>
                </a:solidFill>
              </a:rPr>
              <a:t>evidence of dual pathway physiology</a:t>
            </a:r>
            <a:br>
              <a:rPr lang="it-IT" altLang="it-IT" sz="4000">
                <a:solidFill>
                  <a:schemeClr val="folHlink"/>
                </a:solidFill>
              </a:rPr>
            </a:br>
            <a:r>
              <a:rPr lang="it-IT" altLang="it-IT" sz="4000">
                <a:solidFill>
                  <a:srgbClr val="FF0000"/>
                </a:solidFill>
              </a:rPr>
              <a:t>4.</a:t>
            </a:r>
            <a:r>
              <a:rPr lang="it-IT" altLang="it-IT" sz="4000">
                <a:solidFill>
                  <a:schemeClr val="folHlink"/>
                </a:solidFill>
              </a:rPr>
              <a:t> type of AVNRT; atypical AVNRT S-F with posterior exit</a:t>
            </a:r>
            <a:br>
              <a:rPr lang="it-IT" altLang="it-IT" sz="4000">
                <a:solidFill>
                  <a:schemeClr val="folHlink"/>
                </a:solidFill>
              </a:rPr>
            </a:br>
            <a:r>
              <a:rPr lang="it-IT" altLang="it-IT" sz="4000">
                <a:solidFill>
                  <a:srgbClr val="FF0000"/>
                </a:solidFill>
              </a:rPr>
              <a:t>5.</a:t>
            </a:r>
            <a:r>
              <a:rPr lang="it-IT" altLang="it-IT" sz="4000">
                <a:solidFill>
                  <a:schemeClr val="folHlink"/>
                </a:solidFill>
              </a:rPr>
              <a:t> elimination or modification of anterograde slow pathaway</a:t>
            </a:r>
            <a:br>
              <a:rPr lang="it-IT" altLang="it-IT" sz="4000">
                <a:solidFill>
                  <a:schemeClr val="folHlink"/>
                </a:solidFill>
              </a:rPr>
            </a:br>
            <a:br>
              <a:rPr lang="it-IT" altLang="it-IT" sz="4000">
                <a:solidFill>
                  <a:schemeClr val="tx1"/>
                </a:solidFill>
              </a:rPr>
            </a:br>
            <a:br>
              <a:rPr lang="it-IT" altLang="it-IT" sz="4000">
                <a:solidFill>
                  <a:schemeClr val="tx1"/>
                </a:solidFill>
              </a:rPr>
            </a:br>
            <a:br>
              <a:rPr lang="it-IT" altLang="it-IT" sz="4000">
                <a:solidFill>
                  <a:schemeClr val="tx1"/>
                </a:solidFill>
              </a:rPr>
            </a:br>
            <a:br>
              <a:rPr lang="it-IT" altLang="it-IT" sz="4000">
                <a:solidFill>
                  <a:schemeClr val="tx1"/>
                </a:solidFill>
              </a:rPr>
            </a:br>
            <a:br>
              <a:rPr lang="it-IT" altLang="it-IT" sz="4000">
                <a:solidFill>
                  <a:schemeClr val="tx1"/>
                </a:solidFill>
              </a:rPr>
            </a:br>
            <a:r>
              <a:rPr lang="it-IT" altLang="it-IT" sz="4000">
                <a:solidFill>
                  <a:schemeClr val="tx1"/>
                </a:solidFill>
              </a:rPr>
              <a:t> </a:t>
            </a:r>
            <a:endParaRPr lang="en-US" altLang="it-IT" sz="4000">
              <a:solidFill>
                <a:schemeClr val="folHlink"/>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156D7283-5FCB-40AC-967A-2885DAAA2DF1}"/>
              </a:ext>
            </a:extLst>
          </p:cNvPr>
          <p:cNvSpPr>
            <a:spLocks noGrp="1" noChangeArrowheads="1"/>
          </p:cNvSpPr>
          <p:nvPr>
            <p:ph type="ctrTitle"/>
          </p:nvPr>
        </p:nvSpPr>
        <p:spPr>
          <a:xfrm>
            <a:off x="466725" y="2349500"/>
            <a:ext cx="8208963" cy="1470025"/>
          </a:xfrm>
        </p:spPr>
        <p:txBody>
          <a:bodyPr anchor="ctr"/>
          <a:lstStyle/>
          <a:p>
            <a:pPr algn="l"/>
            <a:br>
              <a:rPr lang="it-IT" altLang="it-IT" sz="4000">
                <a:solidFill>
                  <a:schemeClr val="tx1"/>
                </a:solidFill>
              </a:rPr>
            </a:br>
            <a:r>
              <a:rPr lang="it-IT" altLang="it-IT" sz="4000">
                <a:solidFill>
                  <a:srgbClr val="FF0000"/>
                </a:solidFill>
              </a:rPr>
              <a:t>1.</a:t>
            </a:r>
            <a:r>
              <a:rPr lang="it-IT" altLang="it-IT" sz="4000">
                <a:solidFill>
                  <a:schemeClr val="folHlink"/>
                </a:solidFill>
              </a:rPr>
              <a:t> the SP is said to have been </a:t>
            </a:r>
            <a:r>
              <a:rPr lang="it-IT" altLang="it-IT" sz="4000">
                <a:solidFill>
                  <a:srgbClr val="FF0000"/>
                </a:solidFill>
              </a:rPr>
              <a:t>ablated</a:t>
            </a:r>
            <a:r>
              <a:rPr lang="it-IT" altLang="it-IT" sz="4000">
                <a:solidFill>
                  <a:schemeClr val="folHlink"/>
                </a:solidFill>
              </a:rPr>
              <a:t> if there is no evidence of dual physiology at the end of the procedure</a:t>
            </a:r>
            <a:br>
              <a:rPr lang="it-IT" altLang="it-IT" sz="4000">
                <a:solidFill>
                  <a:schemeClr val="folHlink"/>
                </a:solidFill>
              </a:rPr>
            </a:br>
            <a:br>
              <a:rPr lang="it-IT" altLang="it-IT" sz="4000">
                <a:solidFill>
                  <a:schemeClr val="folHlink"/>
                </a:solidFill>
              </a:rPr>
            </a:br>
            <a:r>
              <a:rPr lang="it-IT" altLang="it-IT" sz="4000">
                <a:solidFill>
                  <a:srgbClr val="FF0000"/>
                </a:solidFill>
              </a:rPr>
              <a:t>2.</a:t>
            </a:r>
            <a:r>
              <a:rPr lang="it-IT" altLang="it-IT" sz="4000">
                <a:solidFill>
                  <a:schemeClr val="folHlink"/>
                </a:solidFill>
              </a:rPr>
              <a:t> the SP is said to have been </a:t>
            </a:r>
            <a:r>
              <a:rPr lang="it-IT" altLang="it-IT" sz="4000">
                <a:solidFill>
                  <a:srgbClr val="FF0000"/>
                </a:solidFill>
              </a:rPr>
              <a:t>modified</a:t>
            </a:r>
            <a:r>
              <a:rPr lang="it-IT" altLang="it-IT" sz="4000">
                <a:solidFill>
                  <a:schemeClr val="folHlink"/>
                </a:solidFill>
              </a:rPr>
              <a:t> when AVNRT is no longer inducible but an A-H jump of at least 50 ms, usually accompanied by one A echo beat, is present at the end of the procedure</a:t>
            </a:r>
            <a:endParaRPr lang="en-US" altLang="it-IT" sz="4000">
              <a:solidFill>
                <a:schemeClr val="folHlink"/>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D1421322-DC37-49A8-84F4-034BA95603EB}"/>
              </a:ext>
            </a:extLst>
          </p:cNvPr>
          <p:cNvSpPr>
            <a:spLocks noGrp="1" noChangeArrowheads="1"/>
          </p:cNvSpPr>
          <p:nvPr>
            <p:ph type="ctrTitle"/>
          </p:nvPr>
        </p:nvSpPr>
        <p:spPr>
          <a:xfrm>
            <a:off x="250825" y="1773238"/>
            <a:ext cx="8677275" cy="1470025"/>
          </a:xfrm>
        </p:spPr>
        <p:txBody>
          <a:bodyPr anchor="ctr"/>
          <a:lstStyle/>
          <a:p>
            <a:pPr algn="l"/>
            <a:br>
              <a:rPr lang="it-IT" altLang="it-IT" sz="4000">
                <a:solidFill>
                  <a:schemeClr val="tx1"/>
                </a:solidFill>
              </a:rPr>
            </a:br>
            <a:r>
              <a:rPr lang="it-IT" altLang="it-IT" sz="4400">
                <a:solidFill>
                  <a:schemeClr val="folHlink"/>
                </a:solidFill>
              </a:rPr>
              <a:t>Total elimination of the functional SP</a:t>
            </a:r>
            <a:r>
              <a:rPr lang="it-IT" altLang="it-IT" sz="4400">
                <a:solidFill>
                  <a:schemeClr val="tx1"/>
                </a:solidFill>
              </a:rPr>
              <a:t> </a:t>
            </a:r>
            <a:r>
              <a:rPr lang="it-IT" altLang="it-IT" sz="4400">
                <a:solidFill>
                  <a:schemeClr val="folHlink"/>
                </a:solidFill>
              </a:rPr>
              <a:t>is assumed if the anterograde </a:t>
            </a:r>
            <a:r>
              <a:rPr lang="it-IT" altLang="it-IT" sz="4400">
                <a:solidFill>
                  <a:srgbClr val="FF0000"/>
                </a:solidFill>
              </a:rPr>
              <a:t>ERP </a:t>
            </a:r>
            <a:r>
              <a:rPr lang="it-IT" altLang="it-IT" sz="4400">
                <a:solidFill>
                  <a:schemeClr val="folHlink"/>
                </a:solidFill>
              </a:rPr>
              <a:t>following SP modification is </a:t>
            </a:r>
            <a:r>
              <a:rPr lang="it-IT" altLang="it-IT" sz="4400">
                <a:solidFill>
                  <a:srgbClr val="FF0000"/>
                </a:solidFill>
              </a:rPr>
              <a:t>longer</a:t>
            </a:r>
            <a:r>
              <a:rPr lang="it-IT" altLang="it-IT" sz="4400">
                <a:solidFill>
                  <a:schemeClr val="folHlink"/>
                </a:solidFill>
              </a:rPr>
              <a:t> than the </a:t>
            </a:r>
            <a:r>
              <a:rPr lang="it-IT" altLang="it-IT" sz="4400">
                <a:solidFill>
                  <a:srgbClr val="FF0000"/>
                </a:solidFill>
              </a:rPr>
              <a:t>TCL</a:t>
            </a:r>
            <a:endParaRPr lang="en-US" altLang="it-IT" sz="4400">
              <a:solidFill>
                <a:srgbClr val="FF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3" name="Picture 3">
            <a:extLst>
              <a:ext uri="{FF2B5EF4-FFF2-40B4-BE49-F238E27FC236}">
                <a16:creationId xmlns:a16="http://schemas.microsoft.com/office/drawing/2014/main" id="{899A31C2-16CC-4B8B-B006-0540C6A1E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0350"/>
            <a:ext cx="8424862" cy="626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364" name="Text Box 4">
            <a:extLst>
              <a:ext uri="{FF2B5EF4-FFF2-40B4-BE49-F238E27FC236}">
                <a16:creationId xmlns:a16="http://schemas.microsoft.com/office/drawing/2014/main" id="{5CA38A0F-1636-4E85-B218-DA9479BC0E4A}"/>
              </a:ext>
            </a:extLst>
          </p:cNvPr>
          <p:cNvSpPr txBox="1">
            <a:spLocks noChangeArrowheads="1"/>
          </p:cNvSpPr>
          <p:nvPr/>
        </p:nvSpPr>
        <p:spPr bwMode="auto">
          <a:xfrm>
            <a:off x="1671638" y="5824538"/>
            <a:ext cx="61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a:solidFill>
                  <a:srgbClr val="FF0000"/>
                </a:solidFill>
              </a:rPr>
              <a:t>TCL</a:t>
            </a:r>
          </a:p>
        </p:txBody>
      </p:sp>
      <p:sp>
        <p:nvSpPr>
          <p:cNvPr id="271365" name="Text Box 5">
            <a:extLst>
              <a:ext uri="{FF2B5EF4-FFF2-40B4-BE49-F238E27FC236}">
                <a16:creationId xmlns:a16="http://schemas.microsoft.com/office/drawing/2014/main" id="{30B873E9-11BD-4B6D-9770-DCDA0C44D88A}"/>
              </a:ext>
            </a:extLst>
          </p:cNvPr>
          <p:cNvSpPr txBox="1">
            <a:spLocks noChangeArrowheads="1"/>
          </p:cNvSpPr>
          <p:nvPr/>
        </p:nvSpPr>
        <p:spPr bwMode="auto">
          <a:xfrm>
            <a:off x="2195513" y="533400"/>
            <a:ext cx="51704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Regular short RP tachycardia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FFD144A7-C607-4626-A8F7-2F47C9DB8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4968875"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8" name="Text Box 4">
            <a:extLst>
              <a:ext uri="{FF2B5EF4-FFF2-40B4-BE49-F238E27FC236}">
                <a16:creationId xmlns:a16="http://schemas.microsoft.com/office/drawing/2014/main" id="{5C8D3E07-1954-4BC0-8E68-8B82EF6CD3DD}"/>
              </a:ext>
            </a:extLst>
          </p:cNvPr>
          <p:cNvSpPr txBox="1">
            <a:spLocks noChangeArrowheads="1"/>
          </p:cNvSpPr>
          <p:nvPr/>
        </p:nvSpPr>
        <p:spPr bwMode="auto">
          <a:xfrm>
            <a:off x="5127625" y="122238"/>
            <a:ext cx="40068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t>Retrograde conduction </a:t>
            </a:r>
          </a:p>
          <a:p>
            <a:r>
              <a:rPr lang="it-IT" altLang="it-IT" sz="2400" b="1"/>
              <a:t>over the FP</a:t>
            </a:r>
          </a:p>
          <a:p>
            <a:r>
              <a:rPr lang="it-IT" altLang="it-IT" sz="2400" b="1">
                <a:solidFill>
                  <a:schemeClr val="folHlink"/>
                </a:solidFill>
              </a:rPr>
              <a:t>The site of the earliest A</a:t>
            </a:r>
          </a:p>
          <a:p>
            <a:r>
              <a:rPr lang="it-IT" altLang="it-IT" sz="2400" b="1">
                <a:solidFill>
                  <a:schemeClr val="folHlink"/>
                </a:solidFill>
              </a:rPr>
              <a:t>activation is recorded at</a:t>
            </a:r>
          </a:p>
          <a:p>
            <a:r>
              <a:rPr lang="it-IT" altLang="it-IT" sz="2400" b="1">
                <a:solidFill>
                  <a:schemeClr val="folHlink"/>
                </a:solidFill>
              </a:rPr>
              <a:t>anterior septum, superior </a:t>
            </a:r>
          </a:p>
          <a:p>
            <a:r>
              <a:rPr lang="it-IT" altLang="it-IT" sz="2400" b="1">
                <a:solidFill>
                  <a:schemeClr val="folHlink"/>
                </a:solidFill>
              </a:rPr>
              <a:t>to the Tendon of Todaro,</a:t>
            </a:r>
          </a:p>
          <a:p>
            <a:r>
              <a:rPr lang="it-IT" altLang="it-IT" sz="2400" b="1">
                <a:solidFill>
                  <a:schemeClr val="folHlink"/>
                </a:solidFill>
              </a:rPr>
              <a:t>about 5-8 mm posterior</a:t>
            </a:r>
          </a:p>
          <a:p>
            <a:r>
              <a:rPr lang="it-IT" altLang="it-IT" sz="2400" b="1">
                <a:solidFill>
                  <a:schemeClr val="folHlink"/>
                </a:solidFill>
              </a:rPr>
              <a:t>and superior to the site of </a:t>
            </a:r>
          </a:p>
          <a:p>
            <a:r>
              <a:rPr lang="it-IT" altLang="it-IT" sz="2400" b="1">
                <a:solidFill>
                  <a:schemeClr val="folHlink"/>
                </a:solidFill>
              </a:rPr>
              <a:t>prox H bundle</a:t>
            </a:r>
          </a:p>
        </p:txBody>
      </p:sp>
      <p:sp>
        <p:nvSpPr>
          <p:cNvPr id="88069" name="Line 5">
            <a:extLst>
              <a:ext uri="{FF2B5EF4-FFF2-40B4-BE49-F238E27FC236}">
                <a16:creationId xmlns:a16="http://schemas.microsoft.com/office/drawing/2014/main" id="{426A0835-82F5-4A7B-9942-2088AD59F0D2}"/>
              </a:ext>
            </a:extLst>
          </p:cNvPr>
          <p:cNvSpPr>
            <a:spLocks noChangeShapeType="1"/>
          </p:cNvSpPr>
          <p:nvPr/>
        </p:nvSpPr>
        <p:spPr bwMode="auto">
          <a:xfrm flipH="1">
            <a:off x="3708400" y="908050"/>
            <a:ext cx="287338" cy="360363"/>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E667EEB9-083A-4682-B743-496FC221FB8A}"/>
              </a:ext>
            </a:extLst>
          </p:cNvPr>
          <p:cNvSpPr>
            <a:spLocks noGrp="1" noChangeArrowheads="1"/>
          </p:cNvSpPr>
          <p:nvPr>
            <p:ph type="ctrTitle"/>
          </p:nvPr>
        </p:nvSpPr>
        <p:spPr>
          <a:xfrm>
            <a:off x="0" y="2492375"/>
            <a:ext cx="9144000" cy="1470025"/>
          </a:xfrm>
        </p:spPr>
        <p:txBody>
          <a:bodyPr anchor="ctr"/>
          <a:lstStyle/>
          <a:p>
            <a:pPr algn="l"/>
            <a:br>
              <a:rPr lang="it-IT" altLang="it-IT" sz="4000">
                <a:solidFill>
                  <a:schemeClr val="tx1"/>
                </a:solidFill>
              </a:rPr>
            </a:br>
            <a:r>
              <a:rPr lang="it-IT" altLang="it-IT" sz="4000">
                <a:solidFill>
                  <a:schemeClr val="tx1"/>
                </a:solidFill>
              </a:rPr>
              <a:t>Differential diagnosis</a:t>
            </a:r>
            <a:br>
              <a:rPr lang="it-IT" altLang="it-IT" sz="4000">
                <a:solidFill>
                  <a:schemeClr val="tx1"/>
                </a:solidFill>
              </a:rPr>
            </a:br>
            <a:br>
              <a:rPr lang="it-IT" altLang="it-IT" sz="4000">
                <a:solidFill>
                  <a:schemeClr val="tx1"/>
                </a:solidFill>
              </a:rPr>
            </a:br>
            <a:r>
              <a:rPr lang="it-IT" altLang="it-IT" sz="4000">
                <a:solidFill>
                  <a:srgbClr val="FF0000"/>
                </a:solidFill>
              </a:rPr>
              <a:t>1.</a:t>
            </a:r>
            <a:r>
              <a:rPr lang="it-IT" altLang="it-IT" sz="4000">
                <a:solidFill>
                  <a:schemeClr val="folHlink"/>
                </a:solidFill>
              </a:rPr>
              <a:t> typical AVNRT</a:t>
            </a:r>
            <a:br>
              <a:rPr lang="it-IT" altLang="it-IT" sz="4000">
                <a:solidFill>
                  <a:schemeClr val="folHlink"/>
                </a:solidFill>
              </a:rPr>
            </a:br>
            <a:br>
              <a:rPr lang="it-IT" altLang="it-IT" sz="4000">
                <a:solidFill>
                  <a:schemeClr val="folHlink"/>
                </a:solidFill>
              </a:rPr>
            </a:br>
            <a:r>
              <a:rPr lang="it-IT" altLang="it-IT" sz="4000">
                <a:solidFill>
                  <a:srgbClr val="FF0000"/>
                </a:solidFill>
              </a:rPr>
              <a:t>2.</a:t>
            </a:r>
            <a:r>
              <a:rPr lang="it-IT" altLang="it-IT" sz="4000">
                <a:solidFill>
                  <a:schemeClr val="folHlink"/>
                </a:solidFill>
              </a:rPr>
              <a:t> orthodromic AVRT (see VA &lt; 70 ms)</a:t>
            </a:r>
            <a:br>
              <a:rPr lang="it-IT" altLang="it-IT" sz="4000">
                <a:solidFill>
                  <a:schemeClr val="folHlink"/>
                </a:solidFill>
              </a:rPr>
            </a:br>
            <a:br>
              <a:rPr lang="it-IT" altLang="it-IT" sz="4000">
                <a:solidFill>
                  <a:schemeClr val="folHlink"/>
                </a:solidFill>
              </a:rPr>
            </a:br>
            <a:r>
              <a:rPr lang="it-IT" altLang="it-IT" sz="4000">
                <a:solidFill>
                  <a:srgbClr val="FF0000"/>
                </a:solidFill>
              </a:rPr>
              <a:t>3.</a:t>
            </a:r>
            <a:r>
              <a:rPr lang="it-IT" altLang="it-IT" sz="4000">
                <a:solidFill>
                  <a:schemeClr val="folHlink"/>
                </a:solidFill>
              </a:rPr>
              <a:t> AT with long AH interval</a:t>
            </a:r>
            <a:br>
              <a:rPr lang="it-IT" altLang="it-IT" sz="4000">
                <a:solidFill>
                  <a:schemeClr val="folHlink"/>
                </a:solidFill>
              </a:rPr>
            </a:br>
            <a:br>
              <a:rPr lang="it-IT" altLang="it-IT" sz="4000">
                <a:solidFill>
                  <a:schemeClr val="folHlink"/>
                </a:solidFill>
              </a:rPr>
            </a:br>
            <a:r>
              <a:rPr lang="it-IT" altLang="it-IT" sz="4000">
                <a:solidFill>
                  <a:srgbClr val="FF0000"/>
                </a:solidFill>
              </a:rPr>
              <a:t>4.</a:t>
            </a:r>
            <a:r>
              <a:rPr lang="it-IT" altLang="it-IT" sz="4000">
                <a:solidFill>
                  <a:schemeClr val="folHlink"/>
                </a:solidFill>
              </a:rPr>
              <a:t> junctional automatic tachycardia</a:t>
            </a:r>
            <a:br>
              <a:rPr lang="it-IT" altLang="it-IT" sz="4000">
                <a:solidFill>
                  <a:schemeClr val="folHlink"/>
                </a:solidFill>
              </a:rPr>
            </a:br>
            <a:endParaRPr lang="en-US" altLang="it-IT" sz="4400">
              <a:solidFill>
                <a:schemeClr val="folHlink"/>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2">
            <a:extLst>
              <a:ext uri="{FF2B5EF4-FFF2-40B4-BE49-F238E27FC236}">
                <a16:creationId xmlns:a16="http://schemas.microsoft.com/office/drawing/2014/main" id="{D4CC3F5B-96E6-4F44-9548-8659D3627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8569325"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387" name="Text Box 3">
            <a:extLst>
              <a:ext uri="{FF2B5EF4-FFF2-40B4-BE49-F238E27FC236}">
                <a16:creationId xmlns:a16="http://schemas.microsoft.com/office/drawing/2014/main" id="{A7B40E4A-CCD9-4172-A6E9-4E2E035264DC}"/>
              </a:ext>
            </a:extLst>
          </p:cNvPr>
          <p:cNvSpPr txBox="1">
            <a:spLocks noChangeArrowheads="1"/>
          </p:cNvSpPr>
          <p:nvPr/>
        </p:nvSpPr>
        <p:spPr bwMode="auto">
          <a:xfrm>
            <a:off x="2392363" y="5773738"/>
            <a:ext cx="3825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v</a:t>
            </a:r>
          </a:p>
        </p:txBody>
      </p:sp>
      <p:sp>
        <p:nvSpPr>
          <p:cNvPr id="272388" name="Text Box 4">
            <a:extLst>
              <a:ext uri="{FF2B5EF4-FFF2-40B4-BE49-F238E27FC236}">
                <a16:creationId xmlns:a16="http://schemas.microsoft.com/office/drawing/2014/main" id="{DE6E694A-ACC1-4505-8CBF-594D5D2BE846}"/>
              </a:ext>
            </a:extLst>
          </p:cNvPr>
          <p:cNvSpPr txBox="1">
            <a:spLocks noChangeArrowheads="1"/>
          </p:cNvSpPr>
          <p:nvPr/>
        </p:nvSpPr>
        <p:spPr bwMode="auto">
          <a:xfrm>
            <a:off x="4192588" y="5718175"/>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v</a:t>
            </a:r>
          </a:p>
        </p:txBody>
      </p:sp>
      <p:sp>
        <p:nvSpPr>
          <p:cNvPr id="272389" name="Line 5">
            <a:extLst>
              <a:ext uri="{FF2B5EF4-FFF2-40B4-BE49-F238E27FC236}">
                <a16:creationId xmlns:a16="http://schemas.microsoft.com/office/drawing/2014/main" id="{F6F971A7-CFD1-4C91-A007-820F213CA0F9}"/>
              </a:ext>
            </a:extLst>
          </p:cNvPr>
          <p:cNvSpPr>
            <a:spLocks noChangeShapeType="1"/>
          </p:cNvSpPr>
          <p:nvPr/>
        </p:nvSpPr>
        <p:spPr bwMode="auto">
          <a:xfrm flipV="1">
            <a:off x="2484438" y="3213100"/>
            <a:ext cx="431800" cy="25209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2390" name="Line 6">
            <a:extLst>
              <a:ext uri="{FF2B5EF4-FFF2-40B4-BE49-F238E27FC236}">
                <a16:creationId xmlns:a16="http://schemas.microsoft.com/office/drawing/2014/main" id="{77E3952C-822C-4B94-B859-AC457D18DF76}"/>
              </a:ext>
            </a:extLst>
          </p:cNvPr>
          <p:cNvSpPr>
            <a:spLocks noChangeShapeType="1"/>
          </p:cNvSpPr>
          <p:nvPr/>
        </p:nvSpPr>
        <p:spPr bwMode="auto">
          <a:xfrm flipV="1">
            <a:off x="4211638" y="3213100"/>
            <a:ext cx="360362" cy="2447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2391" name="Line 7">
            <a:extLst>
              <a:ext uri="{FF2B5EF4-FFF2-40B4-BE49-F238E27FC236}">
                <a16:creationId xmlns:a16="http://schemas.microsoft.com/office/drawing/2014/main" id="{DC87C031-56F7-44EF-8891-606D7055488E}"/>
              </a:ext>
            </a:extLst>
          </p:cNvPr>
          <p:cNvSpPr>
            <a:spLocks noChangeShapeType="1"/>
          </p:cNvSpPr>
          <p:nvPr/>
        </p:nvSpPr>
        <p:spPr bwMode="auto">
          <a:xfrm>
            <a:off x="3492500" y="2997200"/>
            <a:ext cx="3587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2392" name="Line 8">
            <a:extLst>
              <a:ext uri="{FF2B5EF4-FFF2-40B4-BE49-F238E27FC236}">
                <a16:creationId xmlns:a16="http://schemas.microsoft.com/office/drawing/2014/main" id="{CBC3C344-D800-458B-8DE8-04FB26ADBF3E}"/>
              </a:ext>
            </a:extLst>
          </p:cNvPr>
          <p:cNvSpPr>
            <a:spLocks noChangeShapeType="1"/>
          </p:cNvSpPr>
          <p:nvPr/>
        </p:nvSpPr>
        <p:spPr bwMode="auto">
          <a:xfrm>
            <a:off x="3059113" y="5661025"/>
            <a:ext cx="35877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2393" name="Text Box 9">
            <a:extLst>
              <a:ext uri="{FF2B5EF4-FFF2-40B4-BE49-F238E27FC236}">
                <a16:creationId xmlns:a16="http://schemas.microsoft.com/office/drawing/2014/main" id="{D30121AE-9076-4FC3-952E-13B094AAFF3E}"/>
              </a:ext>
            </a:extLst>
          </p:cNvPr>
          <p:cNvSpPr txBox="1">
            <a:spLocks noChangeArrowheads="1"/>
          </p:cNvSpPr>
          <p:nvPr/>
        </p:nvSpPr>
        <p:spPr bwMode="auto">
          <a:xfrm>
            <a:off x="4551363" y="2511425"/>
            <a:ext cx="404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A</a:t>
            </a:r>
          </a:p>
        </p:txBody>
      </p:sp>
      <p:sp>
        <p:nvSpPr>
          <p:cNvPr id="272394" name="Text Box 10">
            <a:extLst>
              <a:ext uri="{FF2B5EF4-FFF2-40B4-BE49-F238E27FC236}">
                <a16:creationId xmlns:a16="http://schemas.microsoft.com/office/drawing/2014/main" id="{6A244551-62FD-4D3F-AE6A-7166C8684E4B}"/>
              </a:ext>
            </a:extLst>
          </p:cNvPr>
          <p:cNvSpPr txBox="1">
            <a:spLocks noChangeArrowheads="1"/>
          </p:cNvSpPr>
          <p:nvPr/>
        </p:nvSpPr>
        <p:spPr bwMode="auto">
          <a:xfrm>
            <a:off x="6280150" y="5789613"/>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v</a:t>
            </a:r>
          </a:p>
        </p:txBody>
      </p:sp>
      <p:sp>
        <p:nvSpPr>
          <p:cNvPr id="272395" name="Text Box 11">
            <a:extLst>
              <a:ext uri="{FF2B5EF4-FFF2-40B4-BE49-F238E27FC236}">
                <a16:creationId xmlns:a16="http://schemas.microsoft.com/office/drawing/2014/main" id="{5F7E3298-7F5E-4603-9FEA-C915CB5B4E20}"/>
              </a:ext>
            </a:extLst>
          </p:cNvPr>
          <p:cNvSpPr txBox="1">
            <a:spLocks noChangeArrowheads="1"/>
          </p:cNvSpPr>
          <p:nvPr/>
        </p:nvSpPr>
        <p:spPr bwMode="auto">
          <a:xfrm>
            <a:off x="1692275" y="352425"/>
            <a:ext cx="6097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A-V response after VP rules out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a:extLst>
              <a:ext uri="{FF2B5EF4-FFF2-40B4-BE49-F238E27FC236}">
                <a16:creationId xmlns:a16="http://schemas.microsoft.com/office/drawing/2014/main" id="{DD4ED2D7-5DF9-44DC-8F27-C16571172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8569325" cy="64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3411" name="Line 3">
            <a:extLst>
              <a:ext uri="{FF2B5EF4-FFF2-40B4-BE49-F238E27FC236}">
                <a16:creationId xmlns:a16="http://schemas.microsoft.com/office/drawing/2014/main" id="{CF6898C5-82DC-4DD6-8927-39FD238DC407}"/>
              </a:ext>
            </a:extLst>
          </p:cNvPr>
          <p:cNvSpPr>
            <a:spLocks noChangeShapeType="1"/>
          </p:cNvSpPr>
          <p:nvPr/>
        </p:nvSpPr>
        <p:spPr bwMode="auto">
          <a:xfrm>
            <a:off x="5219700" y="4437063"/>
            <a:ext cx="288925"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2" name="Line 4">
            <a:extLst>
              <a:ext uri="{FF2B5EF4-FFF2-40B4-BE49-F238E27FC236}">
                <a16:creationId xmlns:a16="http://schemas.microsoft.com/office/drawing/2014/main" id="{A721FE70-383D-4072-AE3F-E7353CA30949}"/>
              </a:ext>
            </a:extLst>
          </p:cNvPr>
          <p:cNvSpPr>
            <a:spLocks noChangeShapeType="1"/>
          </p:cNvSpPr>
          <p:nvPr/>
        </p:nvSpPr>
        <p:spPr bwMode="auto">
          <a:xfrm>
            <a:off x="4500563" y="2781300"/>
            <a:ext cx="576262" cy="5762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3" name="Line 5">
            <a:extLst>
              <a:ext uri="{FF2B5EF4-FFF2-40B4-BE49-F238E27FC236}">
                <a16:creationId xmlns:a16="http://schemas.microsoft.com/office/drawing/2014/main" id="{F05D12B7-654D-4A43-9E3C-F1370579A27E}"/>
              </a:ext>
            </a:extLst>
          </p:cNvPr>
          <p:cNvSpPr>
            <a:spLocks noChangeShapeType="1"/>
          </p:cNvSpPr>
          <p:nvPr/>
        </p:nvSpPr>
        <p:spPr bwMode="auto">
          <a:xfrm>
            <a:off x="395288" y="3573463"/>
            <a:ext cx="2159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4" name="Line 6">
            <a:extLst>
              <a:ext uri="{FF2B5EF4-FFF2-40B4-BE49-F238E27FC236}">
                <a16:creationId xmlns:a16="http://schemas.microsoft.com/office/drawing/2014/main" id="{9859F2FB-1D07-4AD6-BEF0-F299CF23852A}"/>
              </a:ext>
            </a:extLst>
          </p:cNvPr>
          <p:cNvSpPr>
            <a:spLocks noChangeShapeType="1"/>
          </p:cNvSpPr>
          <p:nvPr/>
        </p:nvSpPr>
        <p:spPr bwMode="auto">
          <a:xfrm>
            <a:off x="4572000" y="6381750"/>
            <a:ext cx="431800"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3415" name="Text Box 7">
            <a:extLst>
              <a:ext uri="{FF2B5EF4-FFF2-40B4-BE49-F238E27FC236}">
                <a16:creationId xmlns:a16="http://schemas.microsoft.com/office/drawing/2014/main" id="{8BE6EFA7-B045-46D9-8D03-9DD0FD224001}"/>
              </a:ext>
            </a:extLst>
          </p:cNvPr>
          <p:cNvSpPr txBox="1">
            <a:spLocks noChangeArrowheads="1"/>
          </p:cNvSpPr>
          <p:nvPr/>
        </p:nvSpPr>
        <p:spPr bwMode="auto">
          <a:xfrm>
            <a:off x="5487988" y="5845175"/>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V</a:t>
            </a:r>
          </a:p>
        </p:txBody>
      </p:sp>
      <p:sp>
        <p:nvSpPr>
          <p:cNvPr id="273417" name="Text Box 9">
            <a:extLst>
              <a:ext uri="{FF2B5EF4-FFF2-40B4-BE49-F238E27FC236}">
                <a16:creationId xmlns:a16="http://schemas.microsoft.com/office/drawing/2014/main" id="{5CC9F0C1-D7DA-4461-B44B-61F858F2CFF3}"/>
              </a:ext>
            </a:extLst>
          </p:cNvPr>
          <p:cNvSpPr txBox="1">
            <a:spLocks noChangeArrowheads="1"/>
          </p:cNvSpPr>
          <p:nvPr/>
        </p:nvSpPr>
        <p:spPr bwMode="auto">
          <a:xfrm>
            <a:off x="357188" y="1358900"/>
            <a:ext cx="839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FF0000"/>
                </a:solidFill>
              </a:rPr>
              <a:t>A PAC during SVT advances V without terminating tachy</a:t>
            </a:r>
          </a:p>
        </p:txBody>
      </p:sp>
      <p:sp>
        <p:nvSpPr>
          <p:cNvPr id="273418" name="Text Box 10">
            <a:extLst>
              <a:ext uri="{FF2B5EF4-FFF2-40B4-BE49-F238E27FC236}">
                <a16:creationId xmlns:a16="http://schemas.microsoft.com/office/drawing/2014/main" id="{F9465E97-AF31-43F8-A5F5-D5E0F2DC6005}"/>
              </a:ext>
            </a:extLst>
          </p:cNvPr>
          <p:cNvSpPr txBox="1">
            <a:spLocks noChangeArrowheads="1"/>
          </p:cNvSpPr>
          <p:nvPr/>
        </p:nvSpPr>
        <p:spPr bwMode="auto">
          <a:xfrm>
            <a:off x="5867400" y="3541713"/>
            <a:ext cx="23987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HV is shorter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A86098B4-E5B9-4A75-88E5-DC06552F5532}"/>
              </a:ext>
            </a:extLst>
          </p:cNvPr>
          <p:cNvSpPr>
            <a:spLocks noGrp="1" noChangeArrowheads="1"/>
          </p:cNvSpPr>
          <p:nvPr>
            <p:ph type="ctrTitle"/>
          </p:nvPr>
        </p:nvSpPr>
        <p:spPr>
          <a:xfrm>
            <a:off x="0" y="2492375"/>
            <a:ext cx="9396413" cy="1470025"/>
          </a:xfrm>
        </p:spPr>
        <p:txBody>
          <a:bodyPr anchor="ctr"/>
          <a:lstStyle/>
          <a:p>
            <a:pPr algn="l"/>
            <a:br>
              <a:rPr lang="it-IT" altLang="it-IT" sz="4000">
                <a:solidFill>
                  <a:schemeClr val="tx1"/>
                </a:solidFill>
              </a:rPr>
            </a:br>
            <a:r>
              <a:rPr lang="it-IT" altLang="it-IT" sz="4000">
                <a:solidFill>
                  <a:schemeClr val="folHlink"/>
                </a:solidFill>
              </a:rPr>
              <a:t>AH interval at basaline: 58 ms</a:t>
            </a:r>
            <a:br>
              <a:rPr lang="it-IT" altLang="it-IT" sz="4000">
                <a:solidFill>
                  <a:schemeClr val="folHlink"/>
                </a:solidFill>
              </a:rPr>
            </a:br>
            <a:r>
              <a:rPr lang="it-IT" altLang="it-IT" sz="4000">
                <a:solidFill>
                  <a:schemeClr val="folHlink"/>
                </a:solidFill>
              </a:rPr>
              <a:t>AH interval during SVT: very long</a:t>
            </a:r>
            <a:br>
              <a:rPr lang="it-IT" altLang="it-IT" sz="4000">
                <a:solidFill>
                  <a:schemeClr val="folHlink"/>
                </a:solidFill>
              </a:rPr>
            </a:br>
            <a:r>
              <a:rPr lang="it-IT" altLang="it-IT" sz="4000">
                <a:solidFill>
                  <a:schemeClr val="folHlink"/>
                </a:solidFill>
              </a:rPr>
              <a:t>Hp1.         AT with long AH interval</a:t>
            </a:r>
            <a:br>
              <a:rPr lang="it-IT" altLang="it-IT" sz="4000">
                <a:solidFill>
                  <a:schemeClr val="folHlink"/>
                </a:solidFill>
              </a:rPr>
            </a:br>
            <a:r>
              <a:rPr lang="it-IT" altLang="it-IT" sz="4000">
                <a:solidFill>
                  <a:schemeClr val="folHlink"/>
                </a:solidFill>
              </a:rPr>
              <a:t>Hp2.         slow pathway during S/F SVT</a:t>
            </a:r>
            <a:br>
              <a:rPr lang="it-IT" altLang="it-IT" sz="4000">
                <a:solidFill>
                  <a:schemeClr val="folHlink"/>
                </a:solidFill>
              </a:rPr>
            </a:br>
            <a:br>
              <a:rPr lang="it-IT" altLang="it-IT" sz="4000">
                <a:solidFill>
                  <a:schemeClr val="folHlink"/>
                </a:solidFill>
              </a:rPr>
            </a:br>
            <a:r>
              <a:rPr lang="it-IT" altLang="it-IT" sz="4000">
                <a:solidFill>
                  <a:schemeClr val="folHlink"/>
                </a:solidFill>
              </a:rPr>
              <a:t>but AH interval of the APC is only 50 ms</a:t>
            </a:r>
            <a:br>
              <a:rPr lang="it-IT" altLang="it-IT" sz="4000">
                <a:solidFill>
                  <a:schemeClr val="folHlink"/>
                </a:solidFill>
              </a:rPr>
            </a:br>
            <a:br>
              <a:rPr lang="it-IT" altLang="it-IT" sz="4000">
                <a:solidFill>
                  <a:schemeClr val="folHlink"/>
                </a:solidFill>
              </a:rPr>
            </a:br>
            <a:r>
              <a:rPr lang="it-IT" altLang="it-IT" sz="4000">
                <a:solidFill>
                  <a:schemeClr val="folHlink"/>
                </a:solidFill>
              </a:rPr>
              <a:t>Hp1. and Hp2.            the AH interval should be longer than AH interval during SVT and not shorter</a:t>
            </a:r>
            <a:r>
              <a:rPr lang="it-IT" altLang="it-IT" sz="4000">
                <a:solidFill>
                  <a:schemeClr val="tx1"/>
                </a:solidFill>
              </a:rPr>
              <a:t> </a:t>
            </a:r>
            <a:endParaRPr lang="en-US" altLang="it-IT" sz="4400">
              <a:solidFill>
                <a:srgbClr val="FF0000"/>
              </a:solidFill>
            </a:endParaRPr>
          </a:p>
        </p:txBody>
      </p:sp>
      <p:sp>
        <p:nvSpPr>
          <p:cNvPr id="305155" name="AutoShape 3">
            <a:extLst>
              <a:ext uri="{FF2B5EF4-FFF2-40B4-BE49-F238E27FC236}">
                <a16:creationId xmlns:a16="http://schemas.microsoft.com/office/drawing/2014/main" id="{C0C91076-CB19-416F-9038-4779206EA990}"/>
              </a:ext>
            </a:extLst>
          </p:cNvPr>
          <p:cNvSpPr>
            <a:spLocks noChangeArrowheads="1"/>
          </p:cNvSpPr>
          <p:nvPr/>
        </p:nvSpPr>
        <p:spPr bwMode="auto">
          <a:xfrm>
            <a:off x="3635375" y="4868863"/>
            <a:ext cx="976313"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5156" name="AutoShape 4">
            <a:extLst>
              <a:ext uri="{FF2B5EF4-FFF2-40B4-BE49-F238E27FC236}">
                <a16:creationId xmlns:a16="http://schemas.microsoft.com/office/drawing/2014/main" id="{11192BAE-D806-4F00-A221-A8671476247D}"/>
              </a:ext>
            </a:extLst>
          </p:cNvPr>
          <p:cNvSpPr>
            <a:spLocks noChangeArrowheads="1"/>
          </p:cNvSpPr>
          <p:nvPr/>
        </p:nvSpPr>
        <p:spPr bwMode="auto">
          <a:xfrm>
            <a:off x="1258888" y="2420938"/>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5157" name="AutoShape 5">
            <a:extLst>
              <a:ext uri="{FF2B5EF4-FFF2-40B4-BE49-F238E27FC236}">
                <a16:creationId xmlns:a16="http://schemas.microsoft.com/office/drawing/2014/main" id="{391A532B-D3B8-40DF-8F35-52112ED3ACF8}"/>
              </a:ext>
            </a:extLst>
          </p:cNvPr>
          <p:cNvSpPr>
            <a:spLocks noChangeArrowheads="1"/>
          </p:cNvSpPr>
          <p:nvPr/>
        </p:nvSpPr>
        <p:spPr bwMode="auto">
          <a:xfrm>
            <a:off x="1258888" y="1773238"/>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378CEC44-0169-4FD9-AF4E-B596789F1726}"/>
              </a:ext>
            </a:extLst>
          </p:cNvPr>
          <p:cNvSpPr>
            <a:spLocks noGrp="1" noChangeArrowheads="1"/>
          </p:cNvSpPr>
          <p:nvPr>
            <p:ph type="ctrTitle"/>
          </p:nvPr>
        </p:nvSpPr>
        <p:spPr>
          <a:xfrm>
            <a:off x="0" y="2492375"/>
            <a:ext cx="9396413" cy="1470025"/>
          </a:xfrm>
        </p:spPr>
        <p:txBody>
          <a:bodyPr anchor="ctr"/>
          <a:lstStyle/>
          <a:p>
            <a:pPr algn="l"/>
            <a:br>
              <a:rPr lang="it-IT" altLang="it-IT" sz="4000">
                <a:solidFill>
                  <a:schemeClr val="tx1"/>
                </a:solidFill>
              </a:rPr>
            </a:br>
            <a:r>
              <a:rPr lang="it-IT" altLang="it-IT" sz="4000">
                <a:solidFill>
                  <a:schemeClr val="folHlink"/>
                </a:solidFill>
              </a:rPr>
              <a:t>During sustained junctional tachycardia</a:t>
            </a:r>
            <a:br>
              <a:rPr lang="it-IT" altLang="it-IT" sz="4000">
                <a:solidFill>
                  <a:schemeClr val="folHlink"/>
                </a:solidFill>
              </a:rPr>
            </a:br>
            <a:r>
              <a:rPr lang="it-IT" altLang="it-IT" sz="4000">
                <a:solidFill>
                  <a:schemeClr val="folHlink"/>
                </a:solidFill>
              </a:rPr>
              <a:t>a PAC is able </a:t>
            </a:r>
            <a:br>
              <a:rPr lang="it-IT" altLang="it-IT" sz="4000">
                <a:solidFill>
                  <a:schemeClr val="folHlink"/>
                </a:solidFill>
              </a:rPr>
            </a:br>
            <a:br>
              <a:rPr lang="it-IT" altLang="it-IT" sz="4000">
                <a:solidFill>
                  <a:schemeClr val="folHlink"/>
                </a:solidFill>
              </a:rPr>
            </a:br>
            <a:r>
              <a:rPr lang="it-IT" altLang="it-IT" sz="4000">
                <a:solidFill>
                  <a:srgbClr val="FF0000"/>
                </a:solidFill>
              </a:rPr>
              <a:t>1.</a:t>
            </a:r>
            <a:r>
              <a:rPr lang="it-IT" altLang="it-IT" sz="4000">
                <a:solidFill>
                  <a:schemeClr val="folHlink"/>
                </a:solidFill>
              </a:rPr>
              <a:t> to suppress the automatic</a:t>
            </a:r>
            <a:br>
              <a:rPr lang="it-IT" altLang="it-IT" sz="4000">
                <a:solidFill>
                  <a:schemeClr val="folHlink"/>
                </a:solidFill>
              </a:rPr>
            </a:br>
            <a:r>
              <a:rPr lang="it-IT" altLang="it-IT" sz="4000">
                <a:solidFill>
                  <a:schemeClr val="folHlink"/>
                </a:solidFill>
              </a:rPr>
              <a:t>junctional focus for a single beat </a:t>
            </a:r>
            <a:br>
              <a:rPr lang="it-IT" altLang="it-IT" sz="4000">
                <a:solidFill>
                  <a:schemeClr val="folHlink"/>
                </a:solidFill>
              </a:rPr>
            </a:br>
            <a:br>
              <a:rPr lang="it-IT" altLang="it-IT" sz="4000">
                <a:solidFill>
                  <a:schemeClr val="folHlink"/>
                </a:solidFill>
              </a:rPr>
            </a:br>
            <a:r>
              <a:rPr lang="it-IT" altLang="it-IT" sz="4000">
                <a:solidFill>
                  <a:srgbClr val="FF0000"/>
                </a:solidFill>
              </a:rPr>
              <a:t>2.</a:t>
            </a:r>
            <a:r>
              <a:rPr lang="it-IT" altLang="it-IT" sz="4000">
                <a:solidFill>
                  <a:schemeClr val="folHlink"/>
                </a:solidFill>
              </a:rPr>
              <a:t> to conduct to the V over the fast pathway          the AH interval is similar to the baseline AH interval</a:t>
            </a:r>
            <a:br>
              <a:rPr lang="it-IT" altLang="it-IT" sz="4000">
                <a:solidFill>
                  <a:schemeClr val="folHlink"/>
                </a:solidFill>
              </a:rPr>
            </a:br>
            <a:endParaRPr lang="en-US" altLang="it-IT" sz="4400">
              <a:solidFill>
                <a:schemeClr val="folHlink"/>
              </a:solidFill>
            </a:endParaRPr>
          </a:p>
        </p:txBody>
      </p:sp>
      <p:sp>
        <p:nvSpPr>
          <p:cNvPr id="307204" name="AutoShape 4">
            <a:extLst>
              <a:ext uri="{FF2B5EF4-FFF2-40B4-BE49-F238E27FC236}">
                <a16:creationId xmlns:a16="http://schemas.microsoft.com/office/drawing/2014/main" id="{429D6C4D-9529-4B98-8A67-C49013B228F9}"/>
              </a:ext>
            </a:extLst>
          </p:cNvPr>
          <p:cNvSpPr>
            <a:spLocks noChangeArrowheads="1"/>
          </p:cNvSpPr>
          <p:nvPr/>
        </p:nvSpPr>
        <p:spPr bwMode="auto">
          <a:xfrm>
            <a:off x="2268538" y="48688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B8FD3D74-5829-4E87-A3E3-2B58F77F8330}"/>
              </a:ext>
            </a:extLst>
          </p:cNvPr>
          <p:cNvSpPr>
            <a:spLocks noGrp="1" noChangeArrowheads="1"/>
          </p:cNvSpPr>
          <p:nvPr>
            <p:ph type="ctrTitle"/>
          </p:nvPr>
        </p:nvSpPr>
        <p:spPr>
          <a:xfrm>
            <a:off x="0" y="2492375"/>
            <a:ext cx="9396413" cy="1470025"/>
          </a:xfrm>
        </p:spPr>
        <p:txBody>
          <a:bodyPr anchor="ctr"/>
          <a:lstStyle/>
          <a:p>
            <a:pPr algn="l"/>
            <a:br>
              <a:rPr lang="it-IT" altLang="it-IT" sz="4000">
                <a:solidFill>
                  <a:schemeClr val="tx1"/>
                </a:solidFill>
              </a:rPr>
            </a:br>
            <a:r>
              <a:rPr lang="it-IT" altLang="it-IT" sz="4000">
                <a:solidFill>
                  <a:srgbClr val="FF0000"/>
                </a:solidFill>
              </a:rPr>
              <a:t>After delivery of RF</a:t>
            </a:r>
            <a:r>
              <a:rPr lang="it-IT" altLang="it-IT" sz="4000">
                <a:solidFill>
                  <a:schemeClr val="folHlink"/>
                </a:solidFill>
              </a:rPr>
              <a:t> for slow pathway ablation you can see:</a:t>
            </a:r>
            <a:br>
              <a:rPr lang="it-IT" altLang="it-IT" sz="4000">
                <a:solidFill>
                  <a:schemeClr val="folHlink"/>
                </a:solidFill>
              </a:rPr>
            </a:br>
            <a:br>
              <a:rPr lang="it-IT" altLang="it-IT" sz="4000">
                <a:solidFill>
                  <a:schemeClr val="folHlink"/>
                </a:solidFill>
              </a:rPr>
            </a:br>
            <a:r>
              <a:rPr lang="it-IT" altLang="it-IT" sz="4000">
                <a:solidFill>
                  <a:srgbClr val="FF0000"/>
                </a:solidFill>
              </a:rPr>
              <a:t>1.</a:t>
            </a:r>
            <a:r>
              <a:rPr lang="it-IT" altLang="it-IT" sz="4000">
                <a:solidFill>
                  <a:schemeClr val="folHlink"/>
                </a:solidFill>
              </a:rPr>
              <a:t> sustained junctional tachycardia</a:t>
            </a:r>
            <a:br>
              <a:rPr lang="it-IT" altLang="it-IT" sz="4000">
                <a:solidFill>
                  <a:schemeClr val="folHlink"/>
                </a:solidFill>
              </a:rPr>
            </a:br>
            <a:r>
              <a:rPr lang="it-IT" altLang="it-IT" sz="4000">
                <a:solidFill>
                  <a:schemeClr val="folHlink"/>
                </a:solidFill>
              </a:rPr>
              <a:t>that spontaleously terminates after the isoproterenol is stopped</a:t>
            </a:r>
            <a:br>
              <a:rPr lang="it-IT" altLang="it-IT" sz="4000">
                <a:solidFill>
                  <a:schemeClr val="folHlink"/>
                </a:solidFill>
              </a:rPr>
            </a:br>
            <a:br>
              <a:rPr lang="it-IT" altLang="it-IT" sz="4000">
                <a:solidFill>
                  <a:schemeClr val="folHlink"/>
                </a:solidFill>
              </a:rPr>
            </a:br>
            <a:r>
              <a:rPr lang="it-IT" altLang="it-IT" sz="4000">
                <a:solidFill>
                  <a:schemeClr val="folHlink"/>
                </a:solidFill>
              </a:rPr>
              <a:t> </a:t>
            </a:r>
            <a:r>
              <a:rPr lang="it-IT" altLang="it-IT" sz="4000">
                <a:solidFill>
                  <a:srgbClr val="FF0000"/>
                </a:solidFill>
              </a:rPr>
              <a:t>2.</a:t>
            </a:r>
            <a:r>
              <a:rPr lang="it-IT" altLang="it-IT" sz="4000">
                <a:solidFill>
                  <a:schemeClr val="folHlink"/>
                </a:solidFill>
              </a:rPr>
              <a:t> single or sustained junctional beats following A stimulation </a:t>
            </a:r>
            <a:br>
              <a:rPr lang="it-IT" altLang="it-IT" sz="4000">
                <a:solidFill>
                  <a:schemeClr val="folHlink"/>
                </a:solidFill>
              </a:rPr>
            </a:br>
            <a:r>
              <a:rPr lang="it-IT" altLang="it-IT" sz="4000">
                <a:solidFill>
                  <a:schemeClr val="tx1"/>
                </a:solidFill>
              </a:rPr>
              <a:t>junctional beats or AVN echo beats ?</a:t>
            </a:r>
            <a:endParaRPr lang="en-US" altLang="it-IT" sz="4000">
              <a:solidFill>
                <a:schemeClr val="tx1"/>
              </a:solidFill>
            </a:endParaRPr>
          </a:p>
        </p:txBody>
      </p:sp>
      <p:sp>
        <p:nvSpPr>
          <p:cNvPr id="309251" name="AutoShape 3">
            <a:extLst>
              <a:ext uri="{FF2B5EF4-FFF2-40B4-BE49-F238E27FC236}">
                <a16:creationId xmlns:a16="http://schemas.microsoft.com/office/drawing/2014/main" id="{362B4906-C9BA-487E-A675-EECB0E6D23B7}"/>
              </a:ext>
            </a:extLst>
          </p:cNvPr>
          <p:cNvSpPr>
            <a:spLocks noChangeArrowheads="1"/>
          </p:cNvSpPr>
          <p:nvPr/>
        </p:nvSpPr>
        <p:spPr bwMode="auto">
          <a:xfrm>
            <a:off x="5795963" y="55165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4634F284-E79B-4773-9212-8BAC37B7DB56}"/>
              </a:ext>
            </a:extLst>
          </p:cNvPr>
          <p:cNvSpPr>
            <a:spLocks noGrp="1" noChangeArrowheads="1"/>
          </p:cNvSpPr>
          <p:nvPr>
            <p:ph type="ctrTitle"/>
          </p:nvPr>
        </p:nvSpPr>
        <p:spPr>
          <a:xfrm>
            <a:off x="0" y="1887538"/>
            <a:ext cx="8748713" cy="1470025"/>
          </a:xfrm>
        </p:spPr>
        <p:txBody>
          <a:bodyPr anchor="ctr"/>
          <a:lstStyle/>
          <a:p>
            <a:pPr algn="l"/>
            <a:br>
              <a:rPr lang="it-IT" altLang="it-IT" sz="4000">
                <a:solidFill>
                  <a:schemeClr val="tx1"/>
                </a:solidFill>
              </a:rPr>
            </a:br>
            <a:br>
              <a:rPr lang="it-IT" altLang="it-IT" sz="4000">
                <a:solidFill>
                  <a:schemeClr val="folHlink"/>
                </a:solidFill>
              </a:rPr>
            </a:br>
            <a:r>
              <a:rPr lang="it-IT" altLang="it-IT" sz="4000">
                <a:solidFill>
                  <a:srgbClr val="FF0000"/>
                </a:solidFill>
              </a:rPr>
              <a:t>1.</a:t>
            </a:r>
            <a:r>
              <a:rPr lang="it-IT" altLang="it-IT" sz="4000">
                <a:solidFill>
                  <a:schemeClr val="folHlink"/>
                </a:solidFill>
              </a:rPr>
              <a:t> the first return beat after A pacing had a relatively </a:t>
            </a:r>
            <a:r>
              <a:rPr lang="it-IT" altLang="it-IT" sz="4000">
                <a:solidFill>
                  <a:srgbClr val="FF0000"/>
                </a:solidFill>
              </a:rPr>
              <a:t>constant</a:t>
            </a:r>
            <a:r>
              <a:rPr lang="it-IT" altLang="it-IT" sz="4000">
                <a:solidFill>
                  <a:schemeClr val="folHlink"/>
                </a:solidFill>
              </a:rPr>
              <a:t> </a:t>
            </a:r>
            <a:r>
              <a:rPr lang="it-IT" altLang="it-IT" sz="4000">
                <a:solidFill>
                  <a:srgbClr val="FF0000"/>
                </a:solidFill>
              </a:rPr>
              <a:t>escape CL</a:t>
            </a:r>
            <a:r>
              <a:rPr lang="it-IT" altLang="it-IT" sz="4000">
                <a:solidFill>
                  <a:schemeClr val="folHlink"/>
                </a:solidFill>
              </a:rPr>
              <a:t> </a:t>
            </a:r>
            <a:r>
              <a:rPr lang="it-IT" altLang="it-IT" sz="4000">
                <a:solidFill>
                  <a:srgbClr val="FF0000"/>
                </a:solidFill>
              </a:rPr>
              <a:t>regardless of the stimulus prematurity</a:t>
            </a:r>
            <a:br>
              <a:rPr lang="it-IT" altLang="it-IT" sz="4000">
                <a:solidFill>
                  <a:schemeClr val="folHlink"/>
                </a:solidFill>
              </a:rPr>
            </a:br>
            <a:r>
              <a:rPr lang="it-IT" altLang="it-IT" sz="4000">
                <a:solidFill>
                  <a:schemeClr val="folHlink"/>
                </a:solidFill>
              </a:rPr>
              <a:t>              automatic junctional tachy</a:t>
            </a:r>
            <a:br>
              <a:rPr lang="it-IT" altLang="it-IT" sz="4000">
                <a:solidFill>
                  <a:schemeClr val="folHlink"/>
                </a:solidFill>
              </a:rPr>
            </a:br>
            <a:r>
              <a:rPr lang="it-IT" altLang="it-IT" sz="4000">
                <a:solidFill>
                  <a:srgbClr val="FF0000"/>
                </a:solidFill>
              </a:rPr>
              <a:t>2.</a:t>
            </a:r>
            <a:r>
              <a:rPr lang="it-IT" altLang="it-IT" sz="4000">
                <a:solidFill>
                  <a:schemeClr val="folHlink"/>
                </a:solidFill>
              </a:rPr>
              <a:t> the AH interval of the first beat often varies with stimulus prematurity</a:t>
            </a:r>
            <a:br>
              <a:rPr lang="it-IT" altLang="it-IT" sz="4000">
                <a:solidFill>
                  <a:schemeClr val="folHlink"/>
                </a:solidFill>
              </a:rPr>
            </a:br>
            <a:r>
              <a:rPr lang="it-IT" altLang="it-IT" sz="4000">
                <a:solidFill>
                  <a:schemeClr val="folHlink"/>
                </a:solidFill>
              </a:rPr>
              <a:t>              AVNRT </a:t>
            </a:r>
            <a:br>
              <a:rPr lang="it-IT" altLang="it-IT" sz="4000">
                <a:solidFill>
                  <a:schemeClr val="folHlink"/>
                </a:solidFill>
              </a:rPr>
            </a:br>
            <a:r>
              <a:rPr lang="it-IT" altLang="it-IT" sz="4000">
                <a:solidFill>
                  <a:schemeClr val="folHlink"/>
                </a:solidFill>
              </a:rPr>
              <a:t>   </a:t>
            </a:r>
            <a:br>
              <a:rPr lang="it-IT" altLang="it-IT" sz="4000">
                <a:solidFill>
                  <a:schemeClr val="folHlink"/>
                </a:solidFill>
              </a:rPr>
            </a:br>
            <a:r>
              <a:rPr lang="it-IT" altLang="it-IT" sz="4000">
                <a:solidFill>
                  <a:srgbClr val="FF0000"/>
                </a:solidFill>
              </a:rPr>
              <a:t>3.</a:t>
            </a:r>
            <a:r>
              <a:rPr lang="it-IT" altLang="it-IT" sz="4000">
                <a:solidFill>
                  <a:schemeClr val="folHlink"/>
                </a:solidFill>
              </a:rPr>
              <a:t> if the return beat continues to be </a:t>
            </a:r>
            <a:r>
              <a:rPr lang="it-IT" altLang="it-IT" sz="4000">
                <a:solidFill>
                  <a:srgbClr val="FF0000"/>
                </a:solidFill>
              </a:rPr>
              <a:t>seen until the A ERP</a:t>
            </a:r>
            <a:r>
              <a:rPr lang="it-IT" altLang="it-IT" sz="4000">
                <a:solidFill>
                  <a:schemeClr val="folHlink"/>
                </a:solidFill>
              </a:rPr>
              <a:t> is reached </a:t>
            </a:r>
            <a:br>
              <a:rPr lang="it-IT" altLang="it-IT" sz="4000">
                <a:solidFill>
                  <a:schemeClr val="folHlink"/>
                </a:solidFill>
              </a:rPr>
            </a:br>
            <a:r>
              <a:rPr lang="it-IT" altLang="it-IT" sz="4000">
                <a:solidFill>
                  <a:schemeClr val="folHlink"/>
                </a:solidFill>
              </a:rPr>
              <a:t>              automatic junctional tachy</a:t>
            </a:r>
            <a:endParaRPr lang="en-US" altLang="it-IT" sz="4000">
              <a:solidFill>
                <a:srgbClr val="FF0000"/>
              </a:solidFill>
            </a:endParaRPr>
          </a:p>
        </p:txBody>
      </p:sp>
      <p:sp>
        <p:nvSpPr>
          <p:cNvPr id="311299" name="AutoShape 3">
            <a:extLst>
              <a:ext uri="{FF2B5EF4-FFF2-40B4-BE49-F238E27FC236}">
                <a16:creationId xmlns:a16="http://schemas.microsoft.com/office/drawing/2014/main" id="{1341DEF3-EF29-4F92-8664-792E790B869E}"/>
              </a:ext>
            </a:extLst>
          </p:cNvPr>
          <p:cNvSpPr>
            <a:spLocks noChangeArrowheads="1"/>
          </p:cNvSpPr>
          <p:nvPr/>
        </p:nvSpPr>
        <p:spPr bwMode="auto">
          <a:xfrm>
            <a:off x="684213" y="6111875"/>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1300" name="AutoShape 4">
            <a:extLst>
              <a:ext uri="{FF2B5EF4-FFF2-40B4-BE49-F238E27FC236}">
                <a16:creationId xmlns:a16="http://schemas.microsoft.com/office/drawing/2014/main" id="{A4CEB530-A85D-4634-BE92-191F75EFC381}"/>
              </a:ext>
            </a:extLst>
          </p:cNvPr>
          <p:cNvSpPr>
            <a:spLocks noChangeArrowheads="1"/>
          </p:cNvSpPr>
          <p:nvPr/>
        </p:nvSpPr>
        <p:spPr bwMode="auto">
          <a:xfrm>
            <a:off x="684213" y="357346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1301" name="AutoShape 5">
            <a:extLst>
              <a:ext uri="{FF2B5EF4-FFF2-40B4-BE49-F238E27FC236}">
                <a16:creationId xmlns:a16="http://schemas.microsoft.com/office/drawing/2014/main" id="{7D6FFDE2-9A11-4580-9649-07DF02488563}"/>
              </a:ext>
            </a:extLst>
          </p:cNvPr>
          <p:cNvSpPr>
            <a:spLocks noChangeArrowheads="1"/>
          </p:cNvSpPr>
          <p:nvPr/>
        </p:nvSpPr>
        <p:spPr bwMode="auto">
          <a:xfrm>
            <a:off x="684213" y="170021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2" descr="triangle of koch">
            <a:extLst>
              <a:ext uri="{FF2B5EF4-FFF2-40B4-BE49-F238E27FC236}">
                <a16:creationId xmlns:a16="http://schemas.microsoft.com/office/drawing/2014/main" id="{F5222443-BBAA-42F1-946B-729F7143C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1438"/>
            <a:ext cx="3371850" cy="681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a:extLst>
              <a:ext uri="{FF2B5EF4-FFF2-40B4-BE49-F238E27FC236}">
                <a16:creationId xmlns:a16="http://schemas.microsoft.com/office/drawing/2014/main" id="{652C2DE5-DB57-4C0B-8863-77FE5C84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5283200" cy="555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9795" name="Text Box 3">
            <a:extLst>
              <a:ext uri="{FF2B5EF4-FFF2-40B4-BE49-F238E27FC236}">
                <a16:creationId xmlns:a16="http://schemas.microsoft.com/office/drawing/2014/main" id="{B4F43049-4B22-40FD-B9AB-B4C7AF099DBB}"/>
              </a:ext>
            </a:extLst>
          </p:cNvPr>
          <p:cNvSpPr txBox="1">
            <a:spLocks noChangeArrowheads="1"/>
          </p:cNvSpPr>
          <p:nvPr/>
        </p:nvSpPr>
        <p:spPr bwMode="auto">
          <a:xfrm>
            <a:off x="5580063" y="115888"/>
            <a:ext cx="3365500"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b="1">
                <a:solidFill>
                  <a:schemeClr val="folHlink"/>
                </a:solidFill>
              </a:rPr>
              <a:t>       </a:t>
            </a:r>
            <a:r>
              <a:rPr lang="it-IT" altLang="it-IT" sz="2400" b="1"/>
              <a:t>Koch’s triangle</a:t>
            </a:r>
          </a:p>
          <a:p>
            <a:endParaRPr lang="it-IT" altLang="it-IT" sz="2400" b="1"/>
          </a:p>
          <a:p>
            <a:r>
              <a:rPr lang="it-IT" altLang="it-IT" sz="2400" b="1">
                <a:solidFill>
                  <a:srgbClr val="FF0000"/>
                </a:solidFill>
              </a:rPr>
              <a:t>1.</a:t>
            </a:r>
            <a:r>
              <a:rPr lang="it-IT" altLang="it-IT" sz="2400" b="1">
                <a:solidFill>
                  <a:schemeClr val="folHlink"/>
                </a:solidFill>
              </a:rPr>
              <a:t> Superior border =</a:t>
            </a:r>
          </a:p>
          <a:p>
            <a:r>
              <a:rPr lang="it-IT" altLang="it-IT" sz="2400" b="1">
                <a:solidFill>
                  <a:schemeClr val="folHlink"/>
                </a:solidFill>
              </a:rPr>
              <a:t>     </a:t>
            </a:r>
            <a:r>
              <a:rPr lang="it-IT" altLang="it-IT" sz="2400" b="1">
                <a:solidFill>
                  <a:srgbClr val="FF0000"/>
                </a:solidFill>
              </a:rPr>
              <a:t>tendon</a:t>
            </a:r>
            <a:r>
              <a:rPr lang="it-IT" altLang="it-IT" sz="2400" b="1">
                <a:solidFill>
                  <a:schemeClr val="folHlink"/>
                </a:solidFill>
              </a:rPr>
              <a:t> of Todaro</a:t>
            </a:r>
          </a:p>
          <a:p>
            <a:endParaRPr lang="it-IT" altLang="it-IT" sz="2400" b="1">
              <a:solidFill>
                <a:schemeClr val="folHlink"/>
              </a:solidFill>
            </a:endParaRPr>
          </a:p>
          <a:p>
            <a:r>
              <a:rPr lang="it-IT" altLang="it-IT" sz="2400" b="1">
                <a:solidFill>
                  <a:srgbClr val="FF0000"/>
                </a:solidFill>
              </a:rPr>
              <a:t>2.</a:t>
            </a:r>
            <a:r>
              <a:rPr lang="it-IT" altLang="it-IT" sz="2400" b="1">
                <a:solidFill>
                  <a:schemeClr val="folHlink"/>
                </a:solidFill>
              </a:rPr>
              <a:t> inferior border =</a:t>
            </a:r>
          </a:p>
          <a:p>
            <a:r>
              <a:rPr lang="it-IT" altLang="it-IT" sz="2400" b="1">
                <a:solidFill>
                  <a:schemeClr val="folHlink"/>
                </a:solidFill>
              </a:rPr>
              <a:t>    septal leaflet of </a:t>
            </a:r>
          </a:p>
          <a:p>
            <a:r>
              <a:rPr lang="it-IT" altLang="it-IT" sz="2400" b="1">
                <a:solidFill>
                  <a:schemeClr val="folHlink"/>
                </a:solidFill>
              </a:rPr>
              <a:t>    the </a:t>
            </a:r>
            <a:r>
              <a:rPr lang="it-IT" altLang="it-IT" sz="2400" b="1">
                <a:solidFill>
                  <a:srgbClr val="FF0000"/>
                </a:solidFill>
              </a:rPr>
              <a:t>tricuspide valve</a:t>
            </a:r>
          </a:p>
          <a:p>
            <a:endParaRPr lang="it-IT" altLang="it-IT" sz="2400" b="1">
              <a:solidFill>
                <a:schemeClr val="folHlink"/>
              </a:solidFill>
            </a:endParaRPr>
          </a:p>
          <a:p>
            <a:r>
              <a:rPr lang="it-IT" altLang="it-IT" sz="2400" b="1">
                <a:solidFill>
                  <a:srgbClr val="FF0000"/>
                </a:solidFill>
              </a:rPr>
              <a:t>3.</a:t>
            </a:r>
            <a:r>
              <a:rPr lang="it-IT" altLang="it-IT" sz="2400" b="1">
                <a:solidFill>
                  <a:schemeClr val="folHlink"/>
                </a:solidFill>
              </a:rPr>
              <a:t> Base (posterior </a:t>
            </a:r>
          </a:p>
          <a:p>
            <a:r>
              <a:rPr lang="it-IT" altLang="it-IT" sz="2400" b="1">
                <a:solidFill>
                  <a:schemeClr val="folHlink"/>
                </a:solidFill>
              </a:rPr>
              <a:t>    border ) = </a:t>
            </a:r>
          </a:p>
          <a:p>
            <a:r>
              <a:rPr lang="it-IT" altLang="it-IT" sz="2400" b="1">
                <a:solidFill>
                  <a:schemeClr val="folHlink"/>
                </a:solidFill>
              </a:rPr>
              <a:t>    </a:t>
            </a:r>
            <a:r>
              <a:rPr lang="it-IT" altLang="it-IT" sz="2400" b="1">
                <a:solidFill>
                  <a:srgbClr val="FF0000"/>
                </a:solidFill>
              </a:rPr>
              <a:t>ostium</a:t>
            </a:r>
            <a:r>
              <a:rPr lang="it-IT" altLang="it-IT" sz="2400" b="1">
                <a:solidFill>
                  <a:schemeClr val="folHlink"/>
                </a:solidFill>
              </a:rPr>
              <a:t> of the </a:t>
            </a:r>
          </a:p>
          <a:p>
            <a:r>
              <a:rPr lang="it-IT" altLang="it-IT" sz="2400" b="1">
                <a:solidFill>
                  <a:schemeClr val="folHlink"/>
                </a:solidFill>
              </a:rPr>
              <a:t>    coronary sinus</a:t>
            </a:r>
          </a:p>
          <a:p>
            <a:endParaRPr lang="it-IT" altLang="it-IT" sz="2400" b="1">
              <a:solidFill>
                <a:schemeClr val="folHlink"/>
              </a:solidFill>
            </a:endParaRPr>
          </a:p>
          <a:p>
            <a:r>
              <a:rPr lang="it-IT" altLang="it-IT" sz="2400" b="1">
                <a:solidFill>
                  <a:srgbClr val="FF0000"/>
                </a:solidFill>
              </a:rPr>
              <a:t>4.</a:t>
            </a:r>
            <a:r>
              <a:rPr lang="it-IT" altLang="it-IT" sz="2400" b="1">
                <a:solidFill>
                  <a:schemeClr val="folHlink"/>
                </a:solidFill>
              </a:rPr>
              <a:t> Apex =</a:t>
            </a:r>
          </a:p>
          <a:p>
            <a:r>
              <a:rPr lang="it-IT" altLang="it-IT" sz="2400" b="1">
                <a:solidFill>
                  <a:schemeClr val="folHlink"/>
                </a:solidFill>
              </a:rPr>
              <a:t>    compact AVN </a:t>
            </a:r>
          </a:p>
          <a:p>
            <a:r>
              <a:rPr lang="it-IT" altLang="it-IT" sz="2400" b="1">
                <a:solidFill>
                  <a:schemeClr val="folHlink"/>
                </a:solidFill>
              </a:rPr>
              <a:t>  </a:t>
            </a:r>
          </a:p>
          <a:p>
            <a:r>
              <a:rPr lang="it-IT" altLang="it-IT" sz="2000" b="1">
                <a:solidFill>
                  <a:schemeClr val="folHlink"/>
                </a:solidFill>
              </a:rPr>
              <a:t>    </a:t>
            </a:r>
          </a:p>
        </p:txBody>
      </p:sp>
      <p:sp>
        <p:nvSpPr>
          <p:cNvPr id="289796" name="Line 4">
            <a:extLst>
              <a:ext uri="{FF2B5EF4-FFF2-40B4-BE49-F238E27FC236}">
                <a16:creationId xmlns:a16="http://schemas.microsoft.com/office/drawing/2014/main" id="{97570B29-DB44-4E0A-ACB9-4D174764CB9F}"/>
              </a:ext>
            </a:extLst>
          </p:cNvPr>
          <p:cNvSpPr>
            <a:spLocks noChangeShapeType="1"/>
          </p:cNvSpPr>
          <p:nvPr/>
        </p:nvSpPr>
        <p:spPr bwMode="auto">
          <a:xfrm flipV="1">
            <a:off x="395288" y="1412875"/>
            <a:ext cx="2881312" cy="201612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9797" name="Line 5">
            <a:extLst>
              <a:ext uri="{FF2B5EF4-FFF2-40B4-BE49-F238E27FC236}">
                <a16:creationId xmlns:a16="http://schemas.microsoft.com/office/drawing/2014/main" id="{AC841A36-9919-4C08-9597-CEC3DE175B4F}"/>
              </a:ext>
            </a:extLst>
          </p:cNvPr>
          <p:cNvSpPr>
            <a:spLocks noChangeShapeType="1"/>
          </p:cNvSpPr>
          <p:nvPr/>
        </p:nvSpPr>
        <p:spPr bwMode="auto">
          <a:xfrm flipH="1">
            <a:off x="1258888" y="1412875"/>
            <a:ext cx="2017712" cy="302418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9798" name="Line 6">
            <a:extLst>
              <a:ext uri="{FF2B5EF4-FFF2-40B4-BE49-F238E27FC236}">
                <a16:creationId xmlns:a16="http://schemas.microsoft.com/office/drawing/2014/main" id="{92EA6ED8-61E2-4E3C-B647-5E23B7EA903E}"/>
              </a:ext>
            </a:extLst>
          </p:cNvPr>
          <p:cNvSpPr>
            <a:spLocks noChangeShapeType="1"/>
          </p:cNvSpPr>
          <p:nvPr/>
        </p:nvSpPr>
        <p:spPr bwMode="auto">
          <a:xfrm>
            <a:off x="395288" y="3429000"/>
            <a:ext cx="863600" cy="1008063"/>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9799" name="Text Box 7">
            <a:extLst>
              <a:ext uri="{FF2B5EF4-FFF2-40B4-BE49-F238E27FC236}">
                <a16:creationId xmlns:a16="http://schemas.microsoft.com/office/drawing/2014/main" id="{257D573B-93B2-4188-99EA-B2486A2599D7}"/>
              </a:ext>
            </a:extLst>
          </p:cNvPr>
          <p:cNvSpPr txBox="1">
            <a:spLocks noChangeArrowheads="1"/>
          </p:cNvSpPr>
          <p:nvPr/>
        </p:nvSpPr>
        <p:spPr bwMode="auto">
          <a:xfrm>
            <a:off x="231775" y="6088063"/>
            <a:ext cx="8897938"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000" b="1">
                <a:solidFill>
                  <a:srgbClr val="FF0000"/>
                </a:solidFill>
              </a:rPr>
              <a:t>Tendon of Todaro</a:t>
            </a:r>
            <a:r>
              <a:rPr lang="it-IT" altLang="it-IT"/>
              <a:t>: a continuation of the commissure between the eustachian (IVC)</a:t>
            </a:r>
          </a:p>
          <a:p>
            <a:r>
              <a:rPr lang="it-IT" altLang="it-IT"/>
              <a:t>and thebesian (CS) valves into the musculature of the atrial septum</a:t>
            </a:r>
          </a:p>
        </p:txBody>
      </p:sp>
      <p:sp>
        <p:nvSpPr>
          <p:cNvPr id="289800" name="Text Box 8">
            <a:extLst>
              <a:ext uri="{FF2B5EF4-FFF2-40B4-BE49-F238E27FC236}">
                <a16:creationId xmlns:a16="http://schemas.microsoft.com/office/drawing/2014/main" id="{1836FDFC-34FD-4816-963A-46B5FA5FA440}"/>
              </a:ext>
            </a:extLst>
          </p:cNvPr>
          <p:cNvSpPr txBox="1">
            <a:spLocks noChangeArrowheads="1"/>
          </p:cNvSpPr>
          <p:nvPr/>
        </p:nvSpPr>
        <p:spPr bwMode="auto">
          <a:xfrm>
            <a:off x="1743075" y="1973263"/>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1</a:t>
            </a:r>
          </a:p>
        </p:txBody>
      </p:sp>
      <p:sp>
        <p:nvSpPr>
          <p:cNvPr id="289801" name="Text Box 9">
            <a:extLst>
              <a:ext uri="{FF2B5EF4-FFF2-40B4-BE49-F238E27FC236}">
                <a16:creationId xmlns:a16="http://schemas.microsoft.com/office/drawing/2014/main" id="{7A094F45-D817-4101-B732-C4FEB580C45A}"/>
              </a:ext>
            </a:extLst>
          </p:cNvPr>
          <p:cNvSpPr txBox="1">
            <a:spLocks noChangeArrowheads="1"/>
          </p:cNvSpPr>
          <p:nvPr/>
        </p:nvSpPr>
        <p:spPr bwMode="auto">
          <a:xfrm>
            <a:off x="2101850" y="2636838"/>
            <a:ext cx="3825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2</a:t>
            </a:r>
          </a:p>
        </p:txBody>
      </p:sp>
      <p:sp>
        <p:nvSpPr>
          <p:cNvPr id="289802" name="Text Box 10">
            <a:extLst>
              <a:ext uri="{FF2B5EF4-FFF2-40B4-BE49-F238E27FC236}">
                <a16:creationId xmlns:a16="http://schemas.microsoft.com/office/drawing/2014/main" id="{33B1B898-D90A-48F4-A85B-05D2BF5B136F}"/>
              </a:ext>
            </a:extLst>
          </p:cNvPr>
          <p:cNvSpPr txBox="1">
            <a:spLocks noChangeArrowheads="1"/>
          </p:cNvSpPr>
          <p:nvPr/>
        </p:nvSpPr>
        <p:spPr bwMode="auto">
          <a:xfrm>
            <a:off x="519113" y="3397250"/>
            <a:ext cx="382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a:extLst>
              <a:ext uri="{FF2B5EF4-FFF2-40B4-BE49-F238E27FC236}">
                <a16:creationId xmlns:a16="http://schemas.microsoft.com/office/drawing/2014/main" id="{BD688EE0-94C5-4C3A-A40B-2295AEAE8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497888"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3347" name="Text Box 3">
            <a:extLst>
              <a:ext uri="{FF2B5EF4-FFF2-40B4-BE49-F238E27FC236}">
                <a16:creationId xmlns:a16="http://schemas.microsoft.com/office/drawing/2014/main" id="{09839133-555D-45D5-AD12-2002E559901C}"/>
              </a:ext>
            </a:extLst>
          </p:cNvPr>
          <p:cNvSpPr txBox="1">
            <a:spLocks noChangeArrowheads="1"/>
          </p:cNvSpPr>
          <p:nvPr/>
        </p:nvSpPr>
        <p:spPr bwMode="auto">
          <a:xfrm>
            <a:off x="365125" y="5018088"/>
            <a:ext cx="8529638"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rgbClr val="FF0000"/>
                </a:solidFill>
              </a:rPr>
              <a:t>Slow pathway ablation for AVNRT</a:t>
            </a:r>
          </a:p>
          <a:p>
            <a:endParaRPr lang="it-IT" altLang="it-IT" sz="2800" b="1">
              <a:solidFill>
                <a:srgbClr val="FF0000"/>
              </a:solidFill>
            </a:endParaRPr>
          </a:p>
          <a:p>
            <a:r>
              <a:rPr lang="it-IT" altLang="it-IT" sz="2800" b="1">
                <a:solidFill>
                  <a:srgbClr val="FF0000"/>
                </a:solidFill>
              </a:rPr>
              <a:t>Note the catheter placed in CS through the PLSV </a:t>
            </a:r>
          </a:p>
        </p:txBody>
      </p:sp>
      <p:sp>
        <p:nvSpPr>
          <p:cNvPr id="313348" name="Line 4">
            <a:extLst>
              <a:ext uri="{FF2B5EF4-FFF2-40B4-BE49-F238E27FC236}">
                <a16:creationId xmlns:a16="http://schemas.microsoft.com/office/drawing/2014/main" id="{2A2023F6-7C4D-4910-85DC-7A3F1B0F6FD3}"/>
              </a:ext>
            </a:extLst>
          </p:cNvPr>
          <p:cNvSpPr>
            <a:spLocks noChangeShapeType="1"/>
          </p:cNvSpPr>
          <p:nvPr/>
        </p:nvSpPr>
        <p:spPr bwMode="auto">
          <a:xfrm flipH="1">
            <a:off x="2514600" y="1524000"/>
            <a:ext cx="838200" cy="304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3349" name="Line 5">
            <a:extLst>
              <a:ext uri="{FF2B5EF4-FFF2-40B4-BE49-F238E27FC236}">
                <a16:creationId xmlns:a16="http://schemas.microsoft.com/office/drawing/2014/main" id="{743F27E4-BF8F-48CC-B083-3C14CFD5E1FD}"/>
              </a:ext>
            </a:extLst>
          </p:cNvPr>
          <p:cNvSpPr>
            <a:spLocks noChangeShapeType="1"/>
          </p:cNvSpPr>
          <p:nvPr/>
        </p:nvSpPr>
        <p:spPr bwMode="auto">
          <a:xfrm flipH="1">
            <a:off x="6248400" y="2514600"/>
            <a:ext cx="685800" cy="533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3350" name="Text Box 6">
            <a:extLst>
              <a:ext uri="{FF2B5EF4-FFF2-40B4-BE49-F238E27FC236}">
                <a16:creationId xmlns:a16="http://schemas.microsoft.com/office/drawing/2014/main" id="{4712A9CC-D9C4-4D2F-BD40-9ABAB25E9404}"/>
              </a:ext>
            </a:extLst>
          </p:cNvPr>
          <p:cNvSpPr txBox="1">
            <a:spLocks noChangeArrowheads="1"/>
          </p:cNvSpPr>
          <p:nvPr/>
        </p:nvSpPr>
        <p:spPr bwMode="auto">
          <a:xfrm>
            <a:off x="3163888" y="4256088"/>
            <a:ext cx="1612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RAO 30°</a:t>
            </a:r>
          </a:p>
        </p:txBody>
      </p:sp>
      <p:sp>
        <p:nvSpPr>
          <p:cNvPr id="313351" name="Text Box 7">
            <a:extLst>
              <a:ext uri="{FF2B5EF4-FFF2-40B4-BE49-F238E27FC236}">
                <a16:creationId xmlns:a16="http://schemas.microsoft.com/office/drawing/2014/main" id="{1E7450DB-C8B8-4DA3-8D6A-28D1E4089001}"/>
              </a:ext>
            </a:extLst>
          </p:cNvPr>
          <p:cNvSpPr txBox="1">
            <a:spLocks noChangeArrowheads="1"/>
          </p:cNvSpPr>
          <p:nvPr/>
        </p:nvSpPr>
        <p:spPr bwMode="auto">
          <a:xfrm>
            <a:off x="7239000" y="4256088"/>
            <a:ext cx="1573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800" b="1">
                <a:solidFill>
                  <a:schemeClr val="folHlink"/>
                </a:solidFill>
              </a:rPr>
              <a:t>LAO 60°</a:t>
            </a:r>
          </a:p>
        </p:txBody>
      </p:sp>
      <p:sp>
        <p:nvSpPr>
          <p:cNvPr id="313352" name="Rectangle 8">
            <a:extLst>
              <a:ext uri="{FF2B5EF4-FFF2-40B4-BE49-F238E27FC236}">
                <a16:creationId xmlns:a16="http://schemas.microsoft.com/office/drawing/2014/main" id="{4BB34957-987F-435A-B5B5-DCE9A58E1FF4}"/>
              </a:ext>
            </a:extLst>
          </p:cNvPr>
          <p:cNvSpPr>
            <a:spLocks noChangeArrowheads="1"/>
          </p:cNvSpPr>
          <p:nvPr/>
        </p:nvSpPr>
        <p:spPr bwMode="auto">
          <a:xfrm>
            <a:off x="395288" y="4365625"/>
            <a:ext cx="431800" cy="431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3353" name="Rectangle 9">
            <a:extLst>
              <a:ext uri="{FF2B5EF4-FFF2-40B4-BE49-F238E27FC236}">
                <a16:creationId xmlns:a16="http://schemas.microsoft.com/office/drawing/2014/main" id="{83A9AEE3-80DE-47A1-BF3A-CCAE3E9C03D9}"/>
              </a:ext>
            </a:extLst>
          </p:cNvPr>
          <p:cNvSpPr>
            <a:spLocks noChangeArrowheads="1"/>
          </p:cNvSpPr>
          <p:nvPr/>
        </p:nvSpPr>
        <p:spPr bwMode="auto">
          <a:xfrm>
            <a:off x="4643438" y="4365625"/>
            <a:ext cx="433387" cy="431800"/>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a:extLst>
              <a:ext uri="{FF2B5EF4-FFF2-40B4-BE49-F238E27FC236}">
                <a16:creationId xmlns:a16="http://schemas.microsoft.com/office/drawing/2014/main" id="{E23BC1E3-EFB4-4B63-ADB5-86A9EDBC0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15888"/>
            <a:ext cx="53276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Text Box 5">
            <a:extLst>
              <a:ext uri="{FF2B5EF4-FFF2-40B4-BE49-F238E27FC236}">
                <a16:creationId xmlns:a16="http://schemas.microsoft.com/office/drawing/2014/main" id="{7DC00831-7A44-4FDF-B1EB-5B5303A217D5}"/>
              </a:ext>
            </a:extLst>
          </p:cNvPr>
          <p:cNvSpPr txBox="1">
            <a:spLocks noChangeArrowheads="1"/>
          </p:cNvSpPr>
          <p:nvPr/>
        </p:nvSpPr>
        <p:spPr bwMode="auto">
          <a:xfrm>
            <a:off x="5435600" y="-315913"/>
            <a:ext cx="3805238" cy="953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sz="2400" b="1">
              <a:solidFill>
                <a:schemeClr val="folHlink"/>
              </a:solidFill>
            </a:endParaRPr>
          </a:p>
          <a:p>
            <a:r>
              <a:rPr lang="it-IT" altLang="it-IT" sz="2400" b="1"/>
              <a:t>Retrograde conduction</a:t>
            </a:r>
          </a:p>
          <a:p>
            <a:r>
              <a:rPr lang="it-IT" altLang="it-IT" sz="2400" b="1"/>
              <a:t>over the SP</a:t>
            </a:r>
          </a:p>
          <a:p>
            <a:r>
              <a:rPr lang="it-IT" altLang="it-IT" sz="2400" b="1">
                <a:solidFill>
                  <a:schemeClr val="folHlink"/>
                </a:solidFill>
              </a:rPr>
              <a:t>The earliest A activation</a:t>
            </a:r>
          </a:p>
          <a:p>
            <a:r>
              <a:rPr lang="it-IT" altLang="it-IT" sz="2400" b="1">
                <a:solidFill>
                  <a:schemeClr val="folHlink"/>
                </a:solidFill>
              </a:rPr>
              <a:t>is recorded at posterior</a:t>
            </a:r>
          </a:p>
          <a:p>
            <a:r>
              <a:rPr lang="it-IT" altLang="it-IT" sz="2400" b="1">
                <a:solidFill>
                  <a:schemeClr val="folHlink"/>
                </a:solidFill>
              </a:rPr>
              <a:t>septum, between the os</a:t>
            </a:r>
          </a:p>
          <a:p>
            <a:r>
              <a:rPr lang="it-IT" altLang="it-IT" sz="2400" b="1">
                <a:solidFill>
                  <a:schemeClr val="folHlink"/>
                </a:solidFill>
              </a:rPr>
              <a:t>CS and the TA </a:t>
            </a:r>
          </a:p>
          <a:p>
            <a:endParaRPr lang="it-IT" altLang="it-IT" sz="2400" b="1">
              <a:solidFill>
                <a:schemeClr val="folHlink"/>
              </a:solidFill>
            </a:endParaRPr>
          </a:p>
          <a:p>
            <a:endParaRPr lang="it-IT" altLang="it-IT" sz="2800" b="1">
              <a:solidFill>
                <a:srgbClr val="FF0000"/>
              </a:solidFill>
            </a:endParaRPr>
          </a:p>
          <a:p>
            <a:r>
              <a:rPr lang="it-IT" altLang="it-IT" sz="2800" b="1">
                <a:solidFill>
                  <a:srgbClr val="FF0000"/>
                </a:solidFill>
              </a:rPr>
              <a:t>Target of the ablation</a:t>
            </a:r>
          </a:p>
          <a:p>
            <a:r>
              <a:rPr lang="it-IT" altLang="it-IT" sz="2800" b="1">
                <a:solidFill>
                  <a:srgbClr val="FF0000"/>
                </a:solidFill>
              </a:rPr>
              <a:t>of the slow pathway:</a:t>
            </a:r>
          </a:p>
          <a:p>
            <a:endParaRPr lang="it-IT" altLang="it-IT" sz="2800" b="1">
              <a:solidFill>
                <a:srgbClr val="FF0000"/>
              </a:solidFill>
            </a:endParaRPr>
          </a:p>
          <a:p>
            <a:r>
              <a:rPr lang="it-IT" altLang="it-IT" sz="2800" b="1">
                <a:solidFill>
                  <a:srgbClr val="FF0000"/>
                </a:solidFill>
              </a:rPr>
              <a:t>a small area in the</a:t>
            </a:r>
          </a:p>
          <a:p>
            <a:r>
              <a:rPr lang="it-IT" altLang="it-IT" sz="2800" b="1">
                <a:solidFill>
                  <a:srgbClr val="FF0000"/>
                </a:solidFill>
              </a:rPr>
              <a:t>isthmus between the</a:t>
            </a:r>
          </a:p>
          <a:p>
            <a:r>
              <a:rPr lang="it-IT" altLang="it-IT" sz="2800" b="1">
                <a:solidFill>
                  <a:srgbClr val="FF0000"/>
                </a:solidFill>
              </a:rPr>
              <a:t>os CS &amp; the TA at the</a:t>
            </a:r>
          </a:p>
          <a:p>
            <a:r>
              <a:rPr lang="it-IT" altLang="it-IT" sz="2800" b="1">
                <a:solidFill>
                  <a:srgbClr val="FF0000"/>
                </a:solidFill>
              </a:rPr>
              <a:t>base of the triangle</a:t>
            </a:r>
          </a:p>
          <a:p>
            <a:r>
              <a:rPr lang="it-IT" altLang="it-IT" sz="2800" b="1">
                <a:solidFill>
                  <a:srgbClr val="FF0000"/>
                </a:solidFill>
              </a:rPr>
              <a:t>of Koch</a:t>
            </a:r>
          </a:p>
          <a:p>
            <a:endParaRPr lang="it-IT" altLang="it-IT" sz="2800" b="1">
              <a:solidFill>
                <a:srgbClr val="FF0000"/>
              </a:solidFill>
            </a:endParaRPr>
          </a:p>
          <a:p>
            <a:endParaRPr lang="it-IT" altLang="it-IT" sz="2800" b="1">
              <a:solidFill>
                <a:srgbClr val="000000"/>
              </a:solidFill>
            </a:endParaRPr>
          </a:p>
          <a:p>
            <a:endParaRPr lang="it-IT" altLang="it-IT" sz="2400" b="1">
              <a:solidFill>
                <a:schemeClr val="folHlink"/>
              </a:solidFill>
            </a:endParaRPr>
          </a:p>
          <a:p>
            <a:endParaRPr lang="it-IT" altLang="it-IT" sz="2400" b="1">
              <a:solidFill>
                <a:schemeClr val="folHlink"/>
              </a:solidFill>
            </a:endParaRPr>
          </a:p>
          <a:p>
            <a:endParaRPr lang="it-IT" altLang="it-IT" sz="2400" b="1">
              <a:solidFill>
                <a:schemeClr val="folHlink"/>
              </a:solidFill>
            </a:endParaRPr>
          </a:p>
          <a:p>
            <a:endParaRPr lang="it-IT" altLang="it-IT" sz="2400" b="1">
              <a:solidFill>
                <a:schemeClr val="folHlink"/>
              </a:solidFill>
            </a:endParaRPr>
          </a:p>
          <a:p>
            <a:endParaRPr lang="it-IT" altLang="it-IT" sz="2400" b="1">
              <a:solidFill>
                <a:schemeClr val="folHlink"/>
              </a:solidFill>
            </a:endParaRPr>
          </a:p>
        </p:txBody>
      </p:sp>
      <p:sp>
        <p:nvSpPr>
          <p:cNvPr id="89095" name="Line 7">
            <a:extLst>
              <a:ext uri="{FF2B5EF4-FFF2-40B4-BE49-F238E27FC236}">
                <a16:creationId xmlns:a16="http://schemas.microsoft.com/office/drawing/2014/main" id="{67F13635-D557-4AA1-B520-2B11342C0853}"/>
              </a:ext>
            </a:extLst>
          </p:cNvPr>
          <p:cNvSpPr>
            <a:spLocks noChangeShapeType="1"/>
          </p:cNvSpPr>
          <p:nvPr/>
        </p:nvSpPr>
        <p:spPr bwMode="auto">
          <a:xfrm>
            <a:off x="468313" y="3213100"/>
            <a:ext cx="1368425" cy="1223963"/>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9096" name="Text Box 8">
            <a:extLst>
              <a:ext uri="{FF2B5EF4-FFF2-40B4-BE49-F238E27FC236}">
                <a16:creationId xmlns:a16="http://schemas.microsoft.com/office/drawing/2014/main" id="{D936B598-E6A4-419C-8BCB-85146F7B2F92}"/>
              </a:ext>
            </a:extLst>
          </p:cNvPr>
          <p:cNvSpPr txBox="1">
            <a:spLocks noChangeArrowheads="1"/>
          </p:cNvSpPr>
          <p:nvPr/>
        </p:nvSpPr>
        <p:spPr bwMode="auto">
          <a:xfrm>
            <a:off x="663575" y="2871788"/>
            <a:ext cx="87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b="1">
                <a:solidFill>
                  <a:srgbClr val="000000"/>
                </a:solidFill>
              </a:rPr>
              <a:t>base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a:extLst>
              <a:ext uri="{FF2B5EF4-FFF2-40B4-BE49-F238E27FC236}">
                <a16:creationId xmlns:a16="http://schemas.microsoft.com/office/drawing/2014/main" id="{AA1B6BB1-6F71-4E9F-B050-8E445DBE860B}"/>
              </a:ext>
            </a:extLst>
          </p:cNvPr>
          <p:cNvSpPr txBox="1">
            <a:spLocks noChangeArrowheads="1"/>
          </p:cNvSpPr>
          <p:nvPr/>
        </p:nvSpPr>
        <p:spPr bwMode="auto">
          <a:xfrm>
            <a:off x="493713" y="44450"/>
            <a:ext cx="8406468"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ltLang="it-IT" sz="4400" dirty="0"/>
          </a:p>
          <a:p>
            <a:r>
              <a:rPr lang="it-IT" altLang="it-IT" sz="4400" dirty="0">
                <a:solidFill>
                  <a:schemeClr val="folHlink"/>
                </a:solidFill>
              </a:rPr>
              <a:t>The fast retrograde </a:t>
            </a:r>
            <a:r>
              <a:rPr lang="it-IT" altLang="it-IT" sz="4400" dirty="0" err="1">
                <a:solidFill>
                  <a:schemeClr val="folHlink"/>
                </a:solidFill>
              </a:rPr>
              <a:t>limb</a:t>
            </a:r>
            <a:r>
              <a:rPr lang="it-IT" altLang="it-IT" sz="4400" dirty="0">
                <a:solidFill>
                  <a:schemeClr val="folHlink"/>
                </a:solidFill>
              </a:rPr>
              <a:t> of the</a:t>
            </a:r>
          </a:p>
          <a:p>
            <a:r>
              <a:rPr lang="it-IT" altLang="it-IT" sz="4400" dirty="0" err="1">
                <a:solidFill>
                  <a:schemeClr val="folHlink"/>
                </a:solidFill>
              </a:rPr>
              <a:t>tachycardia</a:t>
            </a:r>
            <a:r>
              <a:rPr lang="it-IT" altLang="it-IT" sz="4400" dirty="0">
                <a:solidFill>
                  <a:schemeClr val="folHlink"/>
                </a:solidFill>
              </a:rPr>
              <a:t> </a:t>
            </a:r>
            <a:r>
              <a:rPr lang="it-IT" altLang="it-IT" sz="4400" dirty="0" err="1">
                <a:solidFill>
                  <a:schemeClr val="folHlink"/>
                </a:solidFill>
              </a:rPr>
              <a:t>has</a:t>
            </a:r>
            <a:r>
              <a:rPr lang="it-IT" altLang="it-IT" sz="4400" dirty="0">
                <a:solidFill>
                  <a:schemeClr val="folHlink"/>
                </a:solidFill>
              </a:rPr>
              <a:t> a </a:t>
            </a:r>
            <a:r>
              <a:rPr lang="it-IT" altLang="it-IT" sz="4400" dirty="0" err="1"/>
              <a:t>posterior</a:t>
            </a:r>
            <a:r>
              <a:rPr lang="it-IT" altLang="it-IT" sz="4400" dirty="0">
                <a:solidFill>
                  <a:schemeClr val="folHlink"/>
                </a:solidFill>
              </a:rPr>
              <a:t> exit </a:t>
            </a:r>
          </a:p>
          <a:p>
            <a:r>
              <a:rPr lang="it-IT" altLang="it-IT" sz="4400" dirty="0">
                <a:solidFill>
                  <a:schemeClr val="folHlink"/>
                </a:solidFill>
              </a:rPr>
              <a:t>in some </a:t>
            </a:r>
            <a:r>
              <a:rPr lang="it-IT" altLang="it-IT" sz="4400" dirty="0" err="1">
                <a:solidFill>
                  <a:schemeClr val="folHlink"/>
                </a:solidFill>
              </a:rPr>
              <a:t>pts</a:t>
            </a:r>
            <a:r>
              <a:rPr lang="it-IT" altLang="it-IT" sz="4400" dirty="0">
                <a:solidFill>
                  <a:schemeClr val="folHlink"/>
                </a:solidFill>
              </a:rPr>
              <a:t> </a:t>
            </a:r>
          </a:p>
          <a:p>
            <a:r>
              <a:rPr lang="it-IT" altLang="it-IT" sz="4400" dirty="0">
                <a:solidFill>
                  <a:srgbClr val="FF0000"/>
                </a:solidFill>
              </a:rPr>
              <a:t>“ </a:t>
            </a:r>
            <a:r>
              <a:rPr lang="it-IT" altLang="it-IT" sz="4400" dirty="0" err="1"/>
              <a:t>atypical</a:t>
            </a:r>
            <a:r>
              <a:rPr lang="it-IT" altLang="it-IT" sz="4400" dirty="0">
                <a:solidFill>
                  <a:srgbClr val="FF0000"/>
                </a:solidFill>
              </a:rPr>
              <a:t> AVNRT </a:t>
            </a:r>
            <a:r>
              <a:rPr lang="it-IT" altLang="it-IT" sz="4400" dirty="0"/>
              <a:t>slow-fast </a:t>
            </a:r>
            <a:r>
              <a:rPr lang="it-IT" altLang="it-IT" sz="4400" dirty="0">
                <a:solidFill>
                  <a:srgbClr val="FF0000"/>
                </a:solidFill>
              </a:rPr>
              <a:t>with</a:t>
            </a:r>
          </a:p>
          <a:p>
            <a:r>
              <a:rPr lang="it-IT" altLang="it-IT" sz="4400" dirty="0" err="1"/>
              <a:t>posterior</a:t>
            </a:r>
            <a:r>
              <a:rPr lang="it-IT" altLang="it-IT" sz="4400" dirty="0">
                <a:solidFill>
                  <a:srgbClr val="FF0000"/>
                </a:solidFill>
              </a:rPr>
              <a:t> exit ”</a:t>
            </a:r>
          </a:p>
          <a:p>
            <a:r>
              <a:rPr lang="it-IT" altLang="it-IT" sz="4400" dirty="0">
                <a:solidFill>
                  <a:schemeClr val="folHlink"/>
                </a:solidFill>
              </a:rPr>
              <a:t>          AV </a:t>
            </a:r>
            <a:r>
              <a:rPr lang="it-IT" altLang="it-IT" sz="4400" dirty="0" err="1">
                <a:solidFill>
                  <a:schemeClr val="folHlink"/>
                </a:solidFill>
              </a:rPr>
              <a:t>block</a:t>
            </a:r>
            <a:r>
              <a:rPr lang="it-IT" altLang="it-IT" sz="4400" dirty="0">
                <a:solidFill>
                  <a:schemeClr val="folHlink"/>
                </a:solidFill>
              </a:rPr>
              <a:t> can </a:t>
            </a:r>
            <a:r>
              <a:rPr lang="it-IT" altLang="it-IT" sz="4400" dirty="0" err="1">
                <a:solidFill>
                  <a:schemeClr val="folHlink"/>
                </a:solidFill>
              </a:rPr>
              <a:t>occasionally</a:t>
            </a:r>
            <a:endParaRPr lang="it-IT" altLang="it-IT" sz="4400" dirty="0">
              <a:solidFill>
                <a:schemeClr val="folHlink"/>
              </a:solidFill>
            </a:endParaRPr>
          </a:p>
          <a:p>
            <a:r>
              <a:rPr lang="it-IT" altLang="it-IT" sz="4400" dirty="0" err="1">
                <a:solidFill>
                  <a:schemeClr val="folHlink"/>
                </a:solidFill>
              </a:rPr>
              <a:t>result</a:t>
            </a:r>
            <a:r>
              <a:rPr lang="it-IT" altLang="it-IT" sz="4400" dirty="0">
                <a:solidFill>
                  <a:schemeClr val="folHlink"/>
                </a:solidFill>
              </a:rPr>
              <a:t> from </a:t>
            </a:r>
            <a:r>
              <a:rPr lang="it-IT" altLang="it-IT" sz="4400" dirty="0" err="1">
                <a:solidFill>
                  <a:schemeClr val="folHlink"/>
                </a:solidFill>
              </a:rPr>
              <a:t>ablation</a:t>
            </a:r>
            <a:r>
              <a:rPr lang="it-IT" altLang="it-IT" sz="4400" dirty="0">
                <a:solidFill>
                  <a:schemeClr val="folHlink"/>
                </a:solidFill>
              </a:rPr>
              <a:t> in a </a:t>
            </a:r>
            <a:r>
              <a:rPr lang="it-IT" altLang="it-IT" sz="4400" dirty="0" err="1">
                <a:solidFill>
                  <a:schemeClr val="folHlink"/>
                </a:solidFill>
              </a:rPr>
              <a:t>posterior</a:t>
            </a:r>
            <a:endParaRPr lang="it-IT" altLang="it-IT" sz="4400" dirty="0">
              <a:solidFill>
                <a:schemeClr val="folHlink"/>
              </a:solidFill>
            </a:endParaRPr>
          </a:p>
          <a:p>
            <a:r>
              <a:rPr lang="it-IT" altLang="it-IT" sz="4400" dirty="0">
                <a:solidFill>
                  <a:schemeClr val="folHlink"/>
                </a:solidFill>
              </a:rPr>
              <a:t>location </a:t>
            </a:r>
          </a:p>
          <a:p>
            <a:endParaRPr lang="it-IT" altLang="it-IT" sz="4400" dirty="0">
              <a:solidFill>
                <a:schemeClr val="folHlink"/>
              </a:solidFill>
            </a:endParaRPr>
          </a:p>
        </p:txBody>
      </p:sp>
      <p:sp>
        <p:nvSpPr>
          <p:cNvPr id="110595" name="AutoShape 3">
            <a:extLst>
              <a:ext uri="{FF2B5EF4-FFF2-40B4-BE49-F238E27FC236}">
                <a16:creationId xmlns:a16="http://schemas.microsoft.com/office/drawing/2014/main" id="{FEA63641-FD96-42C6-9230-55A4490BABE0}"/>
              </a:ext>
            </a:extLst>
          </p:cNvPr>
          <p:cNvSpPr>
            <a:spLocks noChangeArrowheads="1"/>
          </p:cNvSpPr>
          <p:nvPr/>
        </p:nvSpPr>
        <p:spPr bwMode="auto">
          <a:xfrm>
            <a:off x="642938" y="4887913"/>
            <a:ext cx="976312"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altLang="it-IT"/>
              <a:t>   </a:t>
            </a:r>
          </a:p>
        </p:txBody>
      </p:sp>
    </p:spTree>
  </p:cSld>
  <p:clrMapOvr>
    <a:masterClrMapping/>
  </p:clrMapOvr>
</p:sld>
</file>

<file path=ppt/theme/theme1.xml><?xml version="1.0" encoding="utf-8"?>
<a:theme xmlns:a="http://schemas.openxmlformats.org/drawingml/2006/main" name="Struttura predefinita">
  <a:themeElements>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1965</TotalTime>
  <Words>1389</Words>
  <Application>Microsoft Office PowerPoint</Application>
  <PresentationFormat>Presentazione su schermo (4:3)</PresentationFormat>
  <Paragraphs>410</Paragraphs>
  <Slides>79</Slides>
  <Notes>50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79</vt:i4>
      </vt:variant>
    </vt:vector>
  </HeadingPairs>
  <TitlesOfParts>
    <vt:vector size="82" baseType="lpstr">
      <vt:lpstr>Arial</vt:lpstr>
      <vt:lpstr>Arial Unicode MS</vt:lpstr>
      <vt:lpstr>Struttura predefinita</vt:lpstr>
      <vt:lpstr>Success rate of SP ablation                  95 - 98 %    Risk of inadvertent AV block            from 0.5 to 2 %</vt:lpstr>
      <vt:lpstr>Presentazione standard di PowerPoint</vt:lpstr>
      <vt:lpstr> </vt:lpstr>
      <vt:lpstr>Presentazione standard di PowerPoint</vt:lpstr>
      <vt:lpstr>           Typical AVNRT      slow-fast whit anterior exit  The earliest atrial activation is in the anterior septum, recorded by the His catheter, buried in the ventricular electrogram   </vt:lpstr>
      <vt:lpstr>           Typical AVNRT      slow-fast whit anterior exit  The retrograde fast P has little or no ability of decremental conduction and its atrial exit is usually registered from the H catheter at the apex of Koch’s triangle  </vt:lpstr>
      <vt:lpstr>Presentazione standard di PowerPoint</vt:lpstr>
      <vt:lpstr>Presentazione standard di PowerPoint</vt:lpstr>
      <vt:lpstr>Presentazione standard di PowerPoint</vt:lpstr>
      <vt:lpstr>Presentazione standard di PowerPoint</vt:lpstr>
      <vt:lpstr> </vt:lpstr>
      <vt:lpstr> </vt:lpstr>
      <vt:lpstr>Observation Elderly obese pts had shorter distances between the prox-HB area and the base of the CS os in the RAO view (the shape of the TA changes from a circle to an ellipse, compressed by the ascending aorta and diaphragma), but in the LAO view this distance is not so narrow                check the position of the abl catheter in the LAO view (it’s safer)</vt:lpstr>
      <vt:lpstr>Presentazione standard di PowerPoint</vt:lpstr>
      <vt:lpstr>Presentazione standard di PowerPoint</vt:lpstr>
      <vt:lpstr>                     Optimal electrograms        A / V = 0.1– 0.5 during SR        e.g.     A = 1/10 - ½ of V</vt:lpstr>
      <vt:lpstr>  Integrated approach  Using the RAO 30° view, 1. Put the cath in the HB region to recorder either the most distal HB or RB potential 2. Fully deflect the tip and slowly withdraw along the septal TA down  to the most postero-inferior aspect of the interatrial septum, adjacent to the CS ostium </vt:lpstr>
      <vt:lpstr>  Integrated approach If 2 pulses of RF at 30-35 W for 20-60 sec at the posterior septum, anterior to the CS, where low amplitude and hump-shaped  potentials are recorded, fail move the tip anteriorly with slight advancement of the catheter itself, if necessary, to reach the mid-septum</vt:lpstr>
      <vt:lpstr>  By a combined anatomic-electrogram mapping approach, RF is applied at postero-septal sites where there is a small AV ratio and a fragmented or multicomponent A electrograms. Because electrograms with these characteristic can be recorded near the TA at sites that are distant from the SP, the region that is explored should be limited to the posterior septum, near the CS os </vt:lpstr>
      <vt:lpstr>  Anatomical approach Put the catheter at the lowest 1/3 ot the area between the HB and the CS os at the RAO view, just in front of and above the CS os also posterior to the His catheter at the LAO view where the His catheter is seen tangentially Recording of the slow potential is not always necessary for SP abl  </vt:lpstr>
      <vt:lpstr>  Anatomical approach 1. It is true that SP ablation can be achieved at sites where slow potentials are nor recorded. 2. These potentials can also be found at sites where SP ablation fails 3. They may be recorded at sites distant from the region of the SP and in pts without AVNRT  </vt:lpstr>
      <vt:lpstr>     Endpoint     Non inducibility of AVNRT     Persistence of single AVN echo    beats or dual physiology are not   indicator of failure </vt:lpstr>
      <vt:lpstr>  Endpoint  The risk of causing complete  AV block may increase  substantially by continuing  attemps to eliminate the residual slow pathway conduction </vt:lpstr>
      <vt:lpstr>  Ablation, which successfully eliminates inducible and spontaneous AVNRT in the presence of persistent SP conduction, is associated with significantly altered SP conduction characteristic, indicating the presence of a damaged or different (nonclinical) SP after ablation, incapable of sustaining tachycardia</vt:lpstr>
      <vt:lpstr>  Elimination of SP conduction is not necessary for a good outcome  SP conduction after ablation can be observed in 30-70% of cases, (and 60% of these pts can have single AVN echoes), in spite of the fact that ablation results in suppression of AVNRT</vt:lpstr>
      <vt:lpstr>  Hypotesis  1. The SP may be injured and rendered unable to sustain tachycardia  2. It may be eliminated, revealing the presence of another SP incapable of participating in tachycardia 3. The SP may remain unchanged, but interaction with the FP may be  disrupted in a manner that prevents further tachycardia</vt:lpstr>
      <vt:lpstr>  Electrophysiologic changes following effective SP ablation 1. AH interval = 2. shortest 1:1 VA conduction CL = 3. ↑ of the 1:1 AV conduction CL 4. ↑ of anterograde AVN ERP 5. loss of previously demonstrable critical delay during A stimulation  that resulted in initiation of AVNRT</vt:lpstr>
      <vt:lpstr>  Electrophysiologic changes following effective SP ablation  When SP conduction persists after  elimination of AVNRT 1. AV block CL (PW) 2. AVN ERP  may not prolong after ablation</vt:lpstr>
      <vt:lpstr>  Electrophysiologic changes following effective SP ablation  Successful ablation of the SP in pts without discontinuous AVN  conduction curves results in  significant prolongation of 1. AV block CL (PW) 2. AVN ERP  </vt:lpstr>
      <vt:lpstr>  Multiple fast and slow  AVN pathways  in 33 % of patients  1. naturally 2. effect of a partial damage during selective AVN ablation </vt:lpstr>
      <vt:lpstr>  AVNRT ablation  How to do it  7-French 4 mm tip defectable catheter under temperature control (the sheath 1F size bigger)  max temperature: 55°C max power: 45 Watts max time: 60 sec</vt:lpstr>
      <vt:lpstr>Presentazione standard di PowerPoint</vt:lpstr>
      <vt:lpstr>     Combined approach  1. electrogram-guided  2. stepwise anatomic approach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Junctional Ectopy/Rhythm  1. Its occurrence is a highly sensitive, but not a specific predictor of success  2. Its absence usually predicts inefficay of the lesion       </vt:lpstr>
      <vt:lpstr> 4 distinct forms of AVNRT  1. typical S/F with/without jump, short HA interval (25-90 ms) and the first retrograde A recorded in the HB region  The low amplitude hump-like potentials are recorded at the mid or posterior septum, anterior to the osCS, never within or posterior to it</vt:lpstr>
      <vt:lpstr> 2.  left variant of S/F AVNRT with a very short HA interval and an unusually prolonged SP, a “double” response phenomenon (a single APC that conducts simultaneously over the FP and SP) RF at the postero- or –mid-septal site of the MA or deep, 1-2 cm within the CS, in the roof </vt:lpstr>
      <vt:lpstr> 3. atypical S/S with more than one jump, HA variable due to the different properties of the SP and to the supposed existence of a considerable longer CLP The first retrograde A is in the postero-septal region  RF in the roof or in the inferior lip of the CS or just a few millimeters inside   </vt:lpstr>
      <vt:lpstr> 4. atypical F/S with a short AH (30-180 ms) and a long HA interval with the earliest retrograde A in the posteroseptal region  </vt:lpstr>
      <vt:lpstr> The junctional rhythm occurs in ~ 90 % of cases  It is a sensitive but not specific marker of successful ablation and it can also be elicited during ~ 30-35 % of ineffective application </vt:lpstr>
      <vt:lpstr> Fast junctional tachycardia  with CL 350 ms = 170 bpm  suggest the proximity to the AVN impending the  development of AV block</vt:lpstr>
      <vt:lpstr> Causes of inadvertent AV block  1. Catheter displacement  2. A position too anterior, close  to the HB recording site 3. the FP exit is close to the postero-septal region   </vt:lpstr>
      <vt:lpstr> ATTENTION   1. Any PR prolongation during SR  2. V-A block or delay if there is a junctional ectopy   </vt:lpstr>
      <vt:lpstr> </vt:lpstr>
      <vt:lpstr>Presentazione standard di PowerPoint</vt:lpstr>
      <vt:lpstr> Junctional ectopy (JE) during ablation of the SP is a sensitive but nonspecific marker of successful ablation  100%        effective applications   65%         ineffective applications  The bursts of JE are significantly longer at effctive target sites than at ineffective sites    </vt:lpstr>
      <vt:lpstr> Althogh the occurence of VA block is not always followed by AV block, its consistent presence during applications that resulted in AV block indicate that VA block should be considered a harbinger of AV block and an indication to immediately discontinue the delivery of energy    </vt:lpstr>
      <vt:lpstr> The occurrence of VA block is a more accurate predictor of impending AV block than is the rate of the JE during wich the VA block occurs  Even in pts with poor VA conduction during VP in the baseline state, 1:1 conduction is expected during JE    </vt:lpstr>
      <vt:lpstr> Recommendations   1. Monitor the HRA to assess VA conduction during JE 2. Immediately stop RF delivery whenever VA block is observed 3. No delivery RF during isoproterenol infusion  4. Stop or ↑ power if JE are not seen within the first 10-20 sec  </vt:lpstr>
      <vt:lpstr> Recommendations   5. Try to induce AVNRT only after energy applications that are accompanied by JE 6. If RF applications are discontinued as soon as VA block occurs, the risk of AV block may be markedly reduced  </vt:lpstr>
      <vt:lpstr> Physiological VA block may be distinguishable from pathological VA block if the RR interval immediately preceding the VA block is relatively shor and/or if there is a return of 1:1 Va conduction during JE despite the continued delivery of RF energy</vt:lpstr>
      <vt:lpstr> </vt:lpstr>
      <vt:lpstr> </vt:lpstr>
      <vt:lpstr> In pts with S-F AVNRT, the JR during RF of the SP conducts to the A through the FP; in pts with F-S AVNRT there is no retrograde conduction during JR   There are different characteristic of the JR during SP ablation of different types of AVNRT </vt:lpstr>
      <vt:lpstr> </vt:lpstr>
      <vt:lpstr> </vt:lpstr>
      <vt:lpstr> </vt:lpstr>
      <vt:lpstr> </vt:lpstr>
      <vt:lpstr> The distance between HB potential recording site and successful ablation site varies according to the length of Koch’s triangle, but the distance between  successful ablation site and upper  margin of the CS ostium is  relatively constant </vt:lpstr>
      <vt:lpstr> Despite a higher incidence of preexisting prolonged PR intervals, SP ablation in elderly pts (&gt; 75 years) is both effective and safe and should considered as the first line therapy also in this patient population </vt:lpstr>
      <vt:lpstr> Risk of intraprocedural or delayed higher-degree AV block Consider: 1. PR normal, &gt; 200 or &lt; 300 ms 2. age, SHD or His-Purkinje disease associated  3.evidence of dual pathway physiology 4. type of AVNRT; atypical AVNRT S-F with posterior exit 5. elimination or modification of anterograde slow pathaway       </vt:lpstr>
      <vt:lpstr> 1. the SP is said to have been ablated if there is no evidence of dual physiology at the end of the procedure  2. the SP is said to have been modified when AVNRT is no longer inducible but an A-H jump of at least 50 ms, usually accompanied by one A echo beat, is present at the end of the procedure</vt:lpstr>
      <vt:lpstr> Total elimination of the functional SP is assumed if the anterograde ERP following SP modification is longer than the TCL</vt:lpstr>
      <vt:lpstr>Presentazione standard di PowerPoint</vt:lpstr>
      <vt:lpstr> Differential diagnosis  1. typical AVNRT  2. orthodromic AVRT (see VA &lt; 70 ms)  3. AT with long AH interval  4. junctional automatic tachycardia </vt:lpstr>
      <vt:lpstr>Presentazione standard di PowerPoint</vt:lpstr>
      <vt:lpstr>Presentazione standard di PowerPoint</vt:lpstr>
      <vt:lpstr> AH interval at basaline: 58 ms AH interval during SVT: very long Hp1.         AT with long AH interval Hp2.         slow pathway during S/F SVT  but AH interval of the APC is only 50 ms  Hp1. and Hp2.            the AH interval should be longer than AH interval during SVT and not shorter </vt:lpstr>
      <vt:lpstr> During sustained junctional tachycardia a PAC is able   1. to suppress the automatic junctional focus for a single beat   2. to conduct to the V over the fast pathway          the AH interval is similar to the baseline AH interval </vt:lpstr>
      <vt:lpstr> After delivery of RF for slow pathway ablation you can see:  1. sustained junctional tachycardia that spontaleously terminates after the isoproterenol is stopped   2. single or sustained junctional beats following A stimulation  junctional beats or AVN echo beats ?</vt:lpstr>
      <vt:lpstr>  1. the first return beat after A pacing had a relatively constant escape CL regardless of the stimulus prematurity               automatic junctional tachy 2. the AH interval of the first beat often varies with stimulus prematurity               AVNRT      3. if the return beat continues to be seen until the A ERP is reached                automatic junctional tachy</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salvatore d’ascia</cp:lastModifiedBy>
  <cp:revision>129</cp:revision>
  <dcterms:created xsi:type="dcterms:W3CDTF">2006-11-10T12:59:03Z</dcterms:created>
  <dcterms:modified xsi:type="dcterms:W3CDTF">2019-04-13T17:11:17Z</dcterms:modified>
</cp:coreProperties>
</file>