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8" r:id="rId1"/>
  </p:sldMasterIdLst>
  <p:notesMasterIdLst>
    <p:notesMasterId r:id="rId23"/>
  </p:notesMasterIdLst>
  <p:handoutMasterIdLst>
    <p:handoutMasterId r:id="rId24"/>
  </p:handoutMasterIdLst>
  <p:sldIdLst>
    <p:sldId id="297" r:id="rId2"/>
    <p:sldId id="270" r:id="rId3"/>
    <p:sldId id="256" r:id="rId4"/>
    <p:sldId id="351" r:id="rId5"/>
    <p:sldId id="362" r:id="rId6"/>
    <p:sldId id="353" r:id="rId7"/>
    <p:sldId id="355" r:id="rId8"/>
    <p:sldId id="357" r:id="rId9"/>
    <p:sldId id="322" r:id="rId10"/>
    <p:sldId id="319" r:id="rId11"/>
    <p:sldId id="314" r:id="rId12"/>
    <p:sldId id="316" r:id="rId13"/>
    <p:sldId id="336" r:id="rId14"/>
    <p:sldId id="334" r:id="rId15"/>
    <p:sldId id="340" r:id="rId16"/>
    <p:sldId id="333" r:id="rId17"/>
    <p:sldId id="337" r:id="rId18"/>
    <p:sldId id="363" r:id="rId19"/>
    <p:sldId id="307" r:id="rId20"/>
    <p:sldId id="347" r:id="rId21"/>
    <p:sldId id="364" r:id="rId22"/>
  </p:sldIdLst>
  <p:sldSz cx="10287000" cy="6858000" type="35mm"/>
  <p:notesSz cx="6391275" cy="98123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bg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0066"/>
    <a:srgbClr val="FF00FF"/>
    <a:srgbClr val="00FF00"/>
    <a:srgbClr val="FF0000"/>
    <a:srgbClr val="000000"/>
    <a:srgbClr val="FF0066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4" autoAdjust="0"/>
    <p:restoredTop sz="93831" autoAdjust="0"/>
  </p:normalViewPr>
  <p:slideViewPr>
    <p:cSldViewPr>
      <p:cViewPr varScale="1">
        <p:scale>
          <a:sx n="68" d="100"/>
          <a:sy n="68" d="100"/>
        </p:scale>
        <p:origin x="1200" y="66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63272D8-8AE1-4F4D-997D-6AF7B7CAEE8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175" y="4763"/>
            <a:ext cx="2771775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2225" tIns="0" rIns="22225" bIns="0" numCol="1" anchor="t" anchorCtr="0" compatLnSpc="1">
            <a:prstTxWarp prst="textNoShape">
              <a:avLst/>
            </a:prstTxWarp>
          </a:bodyPr>
          <a:lstStyle>
            <a:lvl1pPr defTabSz="1277938" eaLnBrk="0" hangingPunct="0">
              <a:defRPr sz="1200" i="1">
                <a:latin typeface="Arial" panose="020B0604020202020204" pitchFamily="34" charset="0"/>
              </a:defRPr>
            </a:lvl1pPr>
          </a:lstStyle>
          <a:p>
            <a:endParaRPr lang="it-IT" altLang="it-IT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F483FDF9-7238-4757-AEAD-070644429BB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616325" y="4763"/>
            <a:ext cx="2771775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2225" tIns="0" rIns="22225" bIns="0" numCol="1" anchor="t" anchorCtr="0" compatLnSpc="1">
            <a:prstTxWarp prst="textNoShape">
              <a:avLst/>
            </a:prstTxWarp>
          </a:bodyPr>
          <a:lstStyle>
            <a:lvl1pPr algn="r" defTabSz="1277938" eaLnBrk="0" hangingPunct="0">
              <a:defRPr sz="1200" i="1">
                <a:latin typeface="Arial" panose="020B0604020202020204" pitchFamily="34" charset="0"/>
              </a:defRPr>
            </a:lvl1pPr>
          </a:lstStyle>
          <a:p>
            <a:endParaRPr lang="it-IT" altLang="it-IT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2658CF96-F22C-4965-9C0E-D0B07B74EB6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175" y="9315450"/>
            <a:ext cx="2771775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2225" tIns="0" rIns="22225" bIns="0" numCol="1" anchor="b" anchorCtr="0" compatLnSpc="1">
            <a:prstTxWarp prst="textNoShape">
              <a:avLst/>
            </a:prstTxWarp>
          </a:bodyPr>
          <a:lstStyle>
            <a:lvl1pPr defTabSz="1277938" eaLnBrk="0" hangingPunct="0">
              <a:defRPr sz="1200" i="1">
                <a:latin typeface="Arial" panose="020B0604020202020204" pitchFamily="34" charset="0"/>
              </a:defRPr>
            </a:lvl1pPr>
          </a:lstStyle>
          <a:p>
            <a:endParaRPr lang="it-IT" altLang="it-IT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650C98EF-4CCC-4476-A211-FFCEA4ED1B8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616325" y="9315450"/>
            <a:ext cx="2771775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2225" tIns="0" rIns="22225" bIns="0" numCol="1" anchor="b" anchorCtr="0" compatLnSpc="1">
            <a:prstTxWarp prst="textNoShape">
              <a:avLst/>
            </a:prstTxWarp>
          </a:bodyPr>
          <a:lstStyle>
            <a:lvl1pPr algn="r" defTabSz="1277938" eaLnBrk="0" hangingPunct="0">
              <a:defRPr sz="1200" i="1">
                <a:latin typeface="Arial" panose="020B0604020202020204" pitchFamily="34" charset="0"/>
              </a:defRPr>
            </a:lvl1pPr>
          </a:lstStyle>
          <a:p>
            <a:fld id="{1DB670D3-7FB1-4F9D-81D4-478D2AD4BB0D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D4F8777E-C198-4873-9905-457148838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9342438"/>
            <a:ext cx="754063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662" tIns="49212" rIns="93662" bIns="49212">
            <a:spAutoFit/>
          </a:bodyPr>
          <a:lstStyle>
            <a:lvl1pPr defTabSz="11033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6725" defTabSz="11033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3450" defTabSz="11033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01763" defTabSz="11033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6900" defTabSz="11033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4100" defTabSz="1103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81300" defTabSz="1103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8500" defTabSz="1103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5700" defTabSz="1103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it-IT" altLang="it-IT" sz="1300">
                <a:latin typeface="Book Antiqua" panose="02040602050305030304" pitchFamily="18" charset="0"/>
              </a:rPr>
              <a:t>Pag. </a:t>
            </a:r>
            <a:fld id="{9D502807-B01E-40C0-8881-A292FD853CAE}" type="slidenum">
              <a:rPr lang="it-IT" altLang="it-IT" sz="1300">
                <a:latin typeface="Book Antiqua" panose="02040602050305030304" pitchFamily="18" charset="0"/>
              </a:rPr>
              <a:pPr algn="ctr">
                <a:lnSpc>
                  <a:spcPct val="90000"/>
                </a:lnSpc>
              </a:pPr>
              <a:t>‹N›</a:t>
            </a:fld>
            <a:endParaRPr lang="it-IT" altLang="it-IT" sz="1300">
              <a:latin typeface="Book Antiqua" panose="0204060205030503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C7AE7B0C-F16F-46FE-AA52-9194AEC2413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175" y="4763"/>
            <a:ext cx="2771775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2225" tIns="0" rIns="22225" bIns="0" numCol="1" anchor="t" anchorCtr="0" compatLnSpc="1">
            <a:prstTxWarp prst="textNoShape">
              <a:avLst/>
            </a:prstTxWarp>
          </a:bodyPr>
          <a:lstStyle>
            <a:lvl1pPr defTabSz="1063625" eaLnBrk="0" hangingPunct="0">
              <a:defRPr sz="1200" i="1">
                <a:latin typeface="Times New Roman" panose="02020603050405020304" pitchFamily="18" charset="0"/>
              </a:defRPr>
            </a:lvl1pPr>
          </a:lstStyle>
          <a:p>
            <a:endParaRPr lang="it-IT" altLang="it-IT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627DF3D4-F697-4BD0-8CCB-40BA02176BB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616325" y="4763"/>
            <a:ext cx="2771775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2225" tIns="0" rIns="22225" bIns="0" numCol="1" anchor="t" anchorCtr="0" compatLnSpc="1">
            <a:prstTxWarp prst="textNoShape">
              <a:avLst/>
            </a:prstTxWarp>
          </a:bodyPr>
          <a:lstStyle>
            <a:lvl1pPr algn="r" defTabSz="1063625" eaLnBrk="0" hangingPunct="0">
              <a:defRPr sz="1200" i="1">
                <a:latin typeface="Times New Roman" panose="02020603050405020304" pitchFamily="18" charset="0"/>
              </a:defRPr>
            </a:lvl1pPr>
          </a:lstStyle>
          <a:p>
            <a:endParaRPr lang="it-IT" altLang="it-IT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D0A971DA-8E26-4B41-9C7E-E8509FB1983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175" y="9315450"/>
            <a:ext cx="2771775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2225" tIns="0" rIns="22225" bIns="0" numCol="1" anchor="b" anchorCtr="0" compatLnSpc="1">
            <a:prstTxWarp prst="textNoShape">
              <a:avLst/>
            </a:prstTxWarp>
          </a:bodyPr>
          <a:lstStyle>
            <a:lvl1pPr defTabSz="1063625" eaLnBrk="0" hangingPunct="0">
              <a:defRPr sz="1200" i="1">
                <a:latin typeface="Times New Roman" panose="02020603050405020304" pitchFamily="18" charset="0"/>
              </a:defRPr>
            </a:lvl1pPr>
          </a:lstStyle>
          <a:p>
            <a:endParaRPr lang="it-IT" altLang="it-IT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2ABF2D8A-E17C-49B3-A5A8-F4E509A56E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16325" y="9315450"/>
            <a:ext cx="2771775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2225" tIns="0" rIns="22225" bIns="0" numCol="1" anchor="b" anchorCtr="0" compatLnSpc="1">
            <a:prstTxWarp prst="textNoShape">
              <a:avLst/>
            </a:prstTxWarp>
          </a:bodyPr>
          <a:lstStyle>
            <a:lvl1pPr algn="r" defTabSz="1063625" eaLnBrk="0" hangingPunct="0">
              <a:defRPr sz="1200" i="1">
                <a:latin typeface="Times New Roman" panose="02020603050405020304" pitchFamily="18" charset="0"/>
              </a:defRPr>
            </a:lvl1pPr>
          </a:lstStyle>
          <a:p>
            <a:fld id="{AEA105BA-9BBF-492B-91AC-ECBB8815AD61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9BC3E182-6FFF-4802-8407-CBA977013DE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52488" y="4662488"/>
            <a:ext cx="4684712" cy="441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838" tIns="50800" rIns="96838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Corpo testo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19A3A045-79D9-4B5C-BEF2-88CC4C665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9342438"/>
            <a:ext cx="754063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662" tIns="49212" rIns="93662" bIns="49212">
            <a:spAutoFit/>
          </a:bodyPr>
          <a:lstStyle>
            <a:lvl1pPr defTabSz="11033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6725" defTabSz="11033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3450" defTabSz="11033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01763" defTabSz="11033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6900" defTabSz="11033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4100" defTabSz="1103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81300" defTabSz="1103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8500" defTabSz="1103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5700" defTabSz="1103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it-IT" altLang="it-IT" sz="1300">
                <a:latin typeface="Book Antiqua" panose="02040602050305030304" pitchFamily="18" charset="0"/>
              </a:rPr>
              <a:t>Pag. </a:t>
            </a:r>
            <a:fld id="{1C09FDE5-8DAA-442D-BB66-16DA51D5492C}" type="slidenum">
              <a:rPr lang="it-IT" altLang="it-IT" sz="1300">
                <a:latin typeface="Book Antiqua" panose="02040602050305030304" pitchFamily="18" charset="0"/>
              </a:rPr>
              <a:pPr algn="ctr">
                <a:lnSpc>
                  <a:spcPct val="90000"/>
                </a:lnSpc>
              </a:pPr>
              <a:t>‹N›</a:t>
            </a:fld>
            <a:endParaRPr lang="it-IT" altLang="it-IT" sz="1300">
              <a:latin typeface="Book Antiqua" panose="02040602050305030304" pitchFamily="18" charset="0"/>
            </a:endParaRPr>
          </a:p>
        </p:txBody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55F8A761-CA12-4ACF-BA25-72FD3B9261D4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481013" y="763588"/>
            <a:ext cx="5429250" cy="36210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160463" rtl="0" fontAlgn="base">
      <a:lnSpc>
        <a:spcPct val="89000"/>
      </a:lnSpc>
      <a:spcBef>
        <a:spcPct val="40000"/>
      </a:spcBef>
      <a:spcAft>
        <a:spcPct val="0"/>
      </a:spcAft>
      <a:defRPr sz="13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92125" algn="l" defTabSz="1160463" rtl="0" fontAlgn="base">
      <a:lnSpc>
        <a:spcPct val="89000"/>
      </a:lnSpc>
      <a:spcBef>
        <a:spcPct val="40000"/>
      </a:spcBef>
      <a:spcAft>
        <a:spcPct val="0"/>
      </a:spcAft>
      <a:defRPr sz="13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82663" algn="l" defTabSz="1160463" rtl="0" fontAlgn="base">
      <a:lnSpc>
        <a:spcPct val="89000"/>
      </a:lnSpc>
      <a:spcBef>
        <a:spcPct val="40000"/>
      </a:spcBef>
      <a:spcAft>
        <a:spcPct val="0"/>
      </a:spcAft>
      <a:defRPr sz="13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471613" algn="l" defTabSz="1160463" rtl="0" fontAlgn="base">
      <a:lnSpc>
        <a:spcPct val="89000"/>
      </a:lnSpc>
      <a:spcBef>
        <a:spcPct val="40000"/>
      </a:spcBef>
      <a:spcAft>
        <a:spcPct val="0"/>
      </a:spcAft>
      <a:defRPr sz="13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965325" algn="l" defTabSz="1160463" rtl="0" fontAlgn="base">
      <a:lnSpc>
        <a:spcPct val="89000"/>
      </a:lnSpc>
      <a:spcBef>
        <a:spcPct val="40000"/>
      </a:spcBef>
      <a:spcAft>
        <a:spcPct val="0"/>
      </a:spcAft>
      <a:defRPr sz="13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FF2B5EF4-FFF2-40B4-BE49-F238E27FC236}">
                <a16:creationId xmlns:a16="http://schemas.microsoft.com/office/drawing/2014/main" id="{0F6875B1-06E1-4B0D-B400-651D721015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A861F9-B87A-45F9-AED9-70EBD6A5A54C}" type="slidenum">
              <a:rPr lang="it-IT" altLang="it-IT"/>
              <a:pPr/>
              <a:t>2</a:t>
            </a:fld>
            <a:endParaRPr lang="it-IT" altLang="it-IT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65314BFD-8ABA-413E-9264-908E817AED2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F78B9483-6C0D-411A-B80B-0E4EF0819A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114300" tIns="60325" rIns="114300" bIns="60325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FF2B5EF4-FFF2-40B4-BE49-F238E27FC236}">
                <a16:creationId xmlns:a16="http://schemas.microsoft.com/office/drawing/2014/main" id="{9978BD46-BA36-4998-BE13-9CF57CDB9C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CA3D83-055C-4DA8-9EF2-04EF7EBA4F80}" type="slidenum">
              <a:rPr lang="it-IT" altLang="it-IT"/>
              <a:pPr/>
              <a:t>13</a:t>
            </a:fld>
            <a:endParaRPr lang="it-IT" altLang="it-IT"/>
          </a:p>
        </p:txBody>
      </p:sp>
      <p:sp>
        <p:nvSpPr>
          <p:cNvPr id="222210" name="Rectangle 2">
            <a:extLst>
              <a:ext uri="{FF2B5EF4-FFF2-40B4-BE49-F238E27FC236}">
                <a16:creationId xmlns:a16="http://schemas.microsoft.com/office/drawing/2014/main" id="{F3D086B6-E0AC-4281-8BDD-718373CC0F1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22211" name="Rectangle 3">
            <a:extLst>
              <a:ext uri="{FF2B5EF4-FFF2-40B4-BE49-F238E27FC236}">
                <a16:creationId xmlns:a16="http://schemas.microsoft.com/office/drawing/2014/main" id="{7A55E1A7-EE30-4E54-8604-E6FCA0B25F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114300" tIns="60325" rIns="114300" bIns="60325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FF2B5EF4-FFF2-40B4-BE49-F238E27FC236}">
                <a16:creationId xmlns:a16="http://schemas.microsoft.com/office/drawing/2014/main" id="{4422E384-A041-4D23-AFB3-D4255F5470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6C5FAB-9DF7-4836-A99F-D2EE2F5EF762}" type="slidenum">
              <a:rPr lang="it-IT" altLang="it-IT"/>
              <a:pPr/>
              <a:t>14</a:t>
            </a:fld>
            <a:endParaRPr lang="it-IT" altLang="it-IT"/>
          </a:p>
        </p:txBody>
      </p:sp>
      <p:sp>
        <p:nvSpPr>
          <p:cNvPr id="218114" name="Rectangle 2">
            <a:extLst>
              <a:ext uri="{FF2B5EF4-FFF2-40B4-BE49-F238E27FC236}">
                <a16:creationId xmlns:a16="http://schemas.microsoft.com/office/drawing/2014/main" id="{28E2E05F-AAA7-43DE-AB2C-9623ACDFAA4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18115" name="Rectangle 3">
            <a:extLst>
              <a:ext uri="{FF2B5EF4-FFF2-40B4-BE49-F238E27FC236}">
                <a16:creationId xmlns:a16="http://schemas.microsoft.com/office/drawing/2014/main" id="{BA6B77D3-FB9F-44A6-86F9-92BB6F3C1F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114300" tIns="60325" rIns="114300" bIns="60325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FF2B5EF4-FFF2-40B4-BE49-F238E27FC236}">
                <a16:creationId xmlns:a16="http://schemas.microsoft.com/office/drawing/2014/main" id="{C5BFFACD-70A6-4E67-BCE4-D11AC93FE9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2CC84E-C0F0-4306-86EF-ECD0092718D8}" type="slidenum">
              <a:rPr lang="it-IT" altLang="it-IT"/>
              <a:pPr/>
              <a:t>15</a:t>
            </a:fld>
            <a:endParaRPr lang="it-IT" altLang="it-IT"/>
          </a:p>
        </p:txBody>
      </p:sp>
      <p:sp>
        <p:nvSpPr>
          <p:cNvPr id="230402" name="Rectangle 2">
            <a:extLst>
              <a:ext uri="{FF2B5EF4-FFF2-40B4-BE49-F238E27FC236}">
                <a16:creationId xmlns:a16="http://schemas.microsoft.com/office/drawing/2014/main" id="{3DECFC2C-0ABE-41AE-888E-56EACB0C75E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30403" name="Rectangle 3">
            <a:extLst>
              <a:ext uri="{FF2B5EF4-FFF2-40B4-BE49-F238E27FC236}">
                <a16:creationId xmlns:a16="http://schemas.microsoft.com/office/drawing/2014/main" id="{7794C00D-A8A8-43D1-A8FE-C6C6DE8BED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114300" tIns="60325" rIns="114300" bIns="60325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FF2B5EF4-FFF2-40B4-BE49-F238E27FC236}">
                <a16:creationId xmlns:a16="http://schemas.microsoft.com/office/drawing/2014/main" id="{5B1D6BF4-EDCD-4C40-A810-0EE511C370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5BBD7A-5EEF-4155-AFF2-B50225440C8E}" type="slidenum">
              <a:rPr lang="it-IT" altLang="it-IT"/>
              <a:pPr/>
              <a:t>16</a:t>
            </a:fld>
            <a:endParaRPr lang="it-IT" altLang="it-IT"/>
          </a:p>
        </p:txBody>
      </p:sp>
      <p:sp>
        <p:nvSpPr>
          <p:cNvPr id="216066" name="Rectangle 2">
            <a:extLst>
              <a:ext uri="{FF2B5EF4-FFF2-40B4-BE49-F238E27FC236}">
                <a16:creationId xmlns:a16="http://schemas.microsoft.com/office/drawing/2014/main" id="{7A492986-D3A0-4934-BBD8-F3217203F80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16067" name="Rectangle 3">
            <a:extLst>
              <a:ext uri="{FF2B5EF4-FFF2-40B4-BE49-F238E27FC236}">
                <a16:creationId xmlns:a16="http://schemas.microsoft.com/office/drawing/2014/main" id="{863D0A71-B335-4E33-8A9D-5DB66D10CF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114300" tIns="60325" rIns="114300" bIns="60325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FF2B5EF4-FFF2-40B4-BE49-F238E27FC236}">
                <a16:creationId xmlns:a16="http://schemas.microsoft.com/office/drawing/2014/main" id="{37B2EF44-D442-4845-8AD8-26C31AD11D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679570-8350-4665-B001-8C96807928E4}" type="slidenum">
              <a:rPr lang="it-IT" altLang="it-IT"/>
              <a:pPr/>
              <a:t>17</a:t>
            </a:fld>
            <a:endParaRPr lang="it-IT" altLang="it-IT"/>
          </a:p>
        </p:txBody>
      </p:sp>
      <p:sp>
        <p:nvSpPr>
          <p:cNvPr id="224258" name="Rectangle 2">
            <a:extLst>
              <a:ext uri="{FF2B5EF4-FFF2-40B4-BE49-F238E27FC236}">
                <a16:creationId xmlns:a16="http://schemas.microsoft.com/office/drawing/2014/main" id="{0B5C0EEE-E8E1-4C94-AB9B-A10C7BCC1E9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24259" name="Rectangle 3">
            <a:extLst>
              <a:ext uri="{FF2B5EF4-FFF2-40B4-BE49-F238E27FC236}">
                <a16:creationId xmlns:a16="http://schemas.microsoft.com/office/drawing/2014/main" id="{B880CDB3-C584-4ED7-8EC9-18A05D368A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114300" tIns="60325" rIns="114300" bIns="60325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FF2B5EF4-FFF2-40B4-BE49-F238E27FC236}">
                <a16:creationId xmlns:a16="http://schemas.microsoft.com/office/drawing/2014/main" id="{AA720F8A-BFA0-42A4-9E3B-B1D3CC4F13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1C936A-66BB-493E-A354-FE278D7FFDEB}" type="slidenum">
              <a:rPr lang="it-IT" altLang="it-IT"/>
              <a:pPr/>
              <a:t>3</a:t>
            </a:fld>
            <a:endParaRPr lang="it-IT" altLang="it-IT"/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67244E1E-8809-41A8-A673-96A7E301363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1B9C735C-332D-4454-B0C5-2D346CC5E8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114300" tIns="60325" rIns="114300" bIns="60325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FF2B5EF4-FFF2-40B4-BE49-F238E27FC236}">
                <a16:creationId xmlns:a16="http://schemas.microsoft.com/office/drawing/2014/main" id="{15C3E4B4-0CAA-4784-AF67-164E70F111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7B14D7-DC75-4985-B8AE-FBBE8A390AE0}" type="slidenum">
              <a:rPr lang="it-IT" altLang="it-IT"/>
              <a:pPr/>
              <a:t>4</a:t>
            </a:fld>
            <a:endParaRPr lang="it-IT" altLang="it-IT"/>
          </a:p>
        </p:txBody>
      </p:sp>
      <p:sp>
        <p:nvSpPr>
          <p:cNvPr id="266242" name="Rectangle 2">
            <a:extLst>
              <a:ext uri="{FF2B5EF4-FFF2-40B4-BE49-F238E27FC236}">
                <a16:creationId xmlns:a16="http://schemas.microsoft.com/office/drawing/2014/main" id="{7EBABF72-B979-489A-A684-DE236CA2B6E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66243" name="Rectangle 3">
            <a:extLst>
              <a:ext uri="{FF2B5EF4-FFF2-40B4-BE49-F238E27FC236}">
                <a16:creationId xmlns:a16="http://schemas.microsoft.com/office/drawing/2014/main" id="{E85D81CA-2D4B-44DC-B7BD-A2B13114D7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114300" tIns="60325" rIns="114300" bIns="60325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FF2B5EF4-FFF2-40B4-BE49-F238E27FC236}">
                <a16:creationId xmlns:a16="http://schemas.microsoft.com/office/drawing/2014/main" id="{A5818CC9-2DB6-470F-BF7A-AF6D58D39E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D1FD07-0644-40F9-B7AB-8618176D0490}" type="slidenum">
              <a:rPr lang="it-IT" altLang="it-IT"/>
              <a:pPr/>
              <a:t>7</a:t>
            </a:fld>
            <a:endParaRPr lang="it-IT" altLang="it-IT"/>
          </a:p>
        </p:txBody>
      </p:sp>
      <p:sp>
        <p:nvSpPr>
          <p:cNvPr id="272386" name="Rectangle 2">
            <a:extLst>
              <a:ext uri="{FF2B5EF4-FFF2-40B4-BE49-F238E27FC236}">
                <a16:creationId xmlns:a16="http://schemas.microsoft.com/office/drawing/2014/main" id="{8863506F-DF23-437F-8D6F-EC9EB8853A1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72387" name="Rectangle 3">
            <a:extLst>
              <a:ext uri="{FF2B5EF4-FFF2-40B4-BE49-F238E27FC236}">
                <a16:creationId xmlns:a16="http://schemas.microsoft.com/office/drawing/2014/main" id="{CA0CBA68-12E2-464B-8EAF-D0571261AE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114300" tIns="60325" rIns="114300" bIns="60325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FF2B5EF4-FFF2-40B4-BE49-F238E27FC236}">
                <a16:creationId xmlns:a16="http://schemas.microsoft.com/office/drawing/2014/main" id="{D336FB85-500D-42D8-B0CF-B2A531ABDD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56B2E6-9B70-4DAA-BF90-FCA7290DE151}" type="slidenum">
              <a:rPr lang="it-IT" altLang="it-IT"/>
              <a:pPr/>
              <a:t>8</a:t>
            </a:fld>
            <a:endParaRPr lang="it-IT" altLang="it-IT"/>
          </a:p>
        </p:txBody>
      </p:sp>
      <p:sp>
        <p:nvSpPr>
          <p:cNvPr id="276482" name="Rectangle 2">
            <a:extLst>
              <a:ext uri="{FF2B5EF4-FFF2-40B4-BE49-F238E27FC236}">
                <a16:creationId xmlns:a16="http://schemas.microsoft.com/office/drawing/2014/main" id="{B4EF887E-6BD6-42C9-9AB5-B39CF8106DC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76483" name="Rectangle 3">
            <a:extLst>
              <a:ext uri="{FF2B5EF4-FFF2-40B4-BE49-F238E27FC236}">
                <a16:creationId xmlns:a16="http://schemas.microsoft.com/office/drawing/2014/main" id="{0FFE2C01-563D-4877-99DD-46260013CC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114300" tIns="60325" rIns="114300" bIns="60325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FF2B5EF4-FFF2-40B4-BE49-F238E27FC236}">
                <a16:creationId xmlns:a16="http://schemas.microsoft.com/office/drawing/2014/main" id="{2BF42558-5D2C-4B61-A26B-DDBFE39A1D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B0C478-DE45-4360-8106-BCDF5796D905}" type="slidenum">
              <a:rPr lang="it-IT" altLang="it-IT"/>
              <a:pPr/>
              <a:t>9</a:t>
            </a:fld>
            <a:endParaRPr lang="it-IT" altLang="it-IT"/>
          </a:p>
        </p:txBody>
      </p:sp>
      <p:sp>
        <p:nvSpPr>
          <p:cNvPr id="168962" name="Rectangle 2">
            <a:extLst>
              <a:ext uri="{FF2B5EF4-FFF2-40B4-BE49-F238E27FC236}">
                <a16:creationId xmlns:a16="http://schemas.microsoft.com/office/drawing/2014/main" id="{38B2CE44-FA6B-422B-A5B6-DD2687A8C0E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68963" name="Rectangle 3">
            <a:extLst>
              <a:ext uri="{FF2B5EF4-FFF2-40B4-BE49-F238E27FC236}">
                <a16:creationId xmlns:a16="http://schemas.microsoft.com/office/drawing/2014/main" id="{79CAC7D0-F1BB-4B26-A767-F7A45B0326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114300" tIns="60325" rIns="114300" bIns="60325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FF2B5EF4-FFF2-40B4-BE49-F238E27FC236}">
                <a16:creationId xmlns:a16="http://schemas.microsoft.com/office/drawing/2014/main" id="{3EC5E349-7A7B-4BB6-A08F-B3AFE9840D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5AF1CF-D29C-4442-92F4-3F2209402214}" type="slidenum">
              <a:rPr lang="it-IT" altLang="it-IT"/>
              <a:pPr/>
              <a:t>10</a:t>
            </a:fld>
            <a:endParaRPr lang="it-IT" altLang="it-IT"/>
          </a:p>
        </p:txBody>
      </p:sp>
      <p:sp>
        <p:nvSpPr>
          <p:cNvPr id="158722" name="Rectangle 2">
            <a:extLst>
              <a:ext uri="{FF2B5EF4-FFF2-40B4-BE49-F238E27FC236}">
                <a16:creationId xmlns:a16="http://schemas.microsoft.com/office/drawing/2014/main" id="{FCF04D8D-7B55-4E5E-871A-B3C18BCE214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D2F88087-1075-459A-BC11-A23980D741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114300" tIns="60325" rIns="114300" bIns="60325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FF2B5EF4-FFF2-40B4-BE49-F238E27FC236}">
                <a16:creationId xmlns:a16="http://schemas.microsoft.com/office/drawing/2014/main" id="{DCFC76D9-2E5F-479F-BC49-2BE39D2115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AD45F7-C70A-40AB-BF01-B53F8050216B}" type="slidenum">
              <a:rPr lang="it-IT" altLang="it-IT"/>
              <a:pPr/>
              <a:t>11</a:t>
            </a:fld>
            <a:endParaRPr lang="it-IT" altLang="it-IT"/>
          </a:p>
        </p:txBody>
      </p:sp>
      <p:sp>
        <p:nvSpPr>
          <p:cNvPr id="147458" name="Rectangle 2">
            <a:extLst>
              <a:ext uri="{FF2B5EF4-FFF2-40B4-BE49-F238E27FC236}">
                <a16:creationId xmlns:a16="http://schemas.microsoft.com/office/drawing/2014/main" id="{19FEB32F-428B-4BA3-AA18-180BC496D20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D26A5494-30D9-42AD-B344-C58EE79BB7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114300" tIns="60325" rIns="114300" bIns="60325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FF2B5EF4-FFF2-40B4-BE49-F238E27FC236}">
                <a16:creationId xmlns:a16="http://schemas.microsoft.com/office/drawing/2014/main" id="{F8ACA194-2205-4CAC-981F-13381B5108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93DFD-1601-4F10-BC0E-AE572FEBE0EA}" type="slidenum">
              <a:rPr lang="it-IT" altLang="it-IT"/>
              <a:pPr/>
              <a:t>12</a:t>
            </a:fld>
            <a:endParaRPr lang="it-IT" altLang="it-IT"/>
          </a:p>
        </p:txBody>
      </p:sp>
      <p:sp>
        <p:nvSpPr>
          <p:cNvPr id="152578" name="Rectangle 2">
            <a:extLst>
              <a:ext uri="{FF2B5EF4-FFF2-40B4-BE49-F238E27FC236}">
                <a16:creationId xmlns:a16="http://schemas.microsoft.com/office/drawing/2014/main" id="{BA09F9E8-5D61-4168-BDBA-CFF985576BC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F611A8A9-8855-4C1F-AB5C-DBD70DA59F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114300" tIns="60325" rIns="114300" bIns="60325"/>
          <a:lstStyle/>
          <a:p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EA418463-6EA4-4120-834E-E7732922924B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771525" y="1676400"/>
            <a:ext cx="874395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 altLang="it-IT" noProof="0"/>
              <a:t>Fare clic per modificare lo stile del titolo</a:t>
            </a:r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FCCFE738-896F-4BC8-B3F5-B45C900E5B80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it-IT" altLang="it-IT" noProof="0"/>
              <a:t>Fare clic per modificare lo stile del sottotitolo dello schema</a:t>
            </a:r>
          </a:p>
        </p:txBody>
      </p:sp>
      <p:sp>
        <p:nvSpPr>
          <p:cNvPr id="112644" name="Rectangle 4">
            <a:extLst>
              <a:ext uri="{FF2B5EF4-FFF2-40B4-BE49-F238E27FC236}">
                <a16:creationId xmlns:a16="http://schemas.microsoft.com/office/drawing/2014/main" id="{102EBADA-6D41-476D-8EE0-3BD66C6401B3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112645" name="Rectangle 5">
            <a:extLst>
              <a:ext uri="{FF2B5EF4-FFF2-40B4-BE49-F238E27FC236}">
                <a16:creationId xmlns:a16="http://schemas.microsoft.com/office/drawing/2014/main" id="{E6C1AC5C-E139-41E5-985B-D83BCC5692D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112646" name="Rectangle 6">
            <a:extLst>
              <a:ext uri="{FF2B5EF4-FFF2-40B4-BE49-F238E27FC236}">
                <a16:creationId xmlns:a16="http://schemas.microsoft.com/office/drawing/2014/main" id="{2089287A-7E08-40CC-B7EB-87267345A6B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5906F83-5905-4CA8-AA4B-5BF0CF10FDBD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26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2F74A4-E51C-46C2-95C8-8A7A72863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FE3F057-0D48-435B-90D8-CE7DFC873B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3C6EA14-197C-442E-B680-F360D41E6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C30F94E-B365-41C0-AC51-249C2EA24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3627393-86DF-4600-B00C-995B3A3B9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B8782-A24F-4324-BB70-84592A79B6D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6450770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4D42595-8F3D-491E-93FC-2ECDB8A44C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458075" y="381000"/>
            <a:ext cx="2314575" cy="57150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E989C71-B599-4628-96A9-1FD5A9CB0E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4350" y="381000"/>
            <a:ext cx="6791325" cy="57150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8FC3E52-7224-4132-A759-8D71FA96E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A025A70-D0F8-456E-838E-D81A39EFB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5BC8C3F-E291-4AEF-9968-265C0FE3D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2296D7-4F6E-4913-850C-4B5C3D5CF31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9154318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olo, testo e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573FB2-2CFF-4765-94B3-C9684B255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381000"/>
            <a:ext cx="9258300" cy="13716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4A69446-C2FD-43AB-8E90-F4C913868D0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14350" y="1981200"/>
            <a:ext cx="4552950" cy="4114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immagine online 3">
            <a:extLst>
              <a:ext uri="{FF2B5EF4-FFF2-40B4-BE49-F238E27FC236}">
                <a16:creationId xmlns:a16="http://schemas.microsoft.com/office/drawing/2014/main" id="{5F5FED21-4861-4783-94EA-354702B9D1EF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>
          <a:xfrm>
            <a:off x="5219700" y="1981200"/>
            <a:ext cx="4552950" cy="4114800"/>
          </a:xfrm>
        </p:spPr>
        <p:txBody>
          <a:bodyPr/>
          <a:lstStyle/>
          <a:p>
            <a:endParaRPr lang="it-IT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89C394A-8AE3-407C-B830-8DDEF0B1CB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4350" y="6245225"/>
            <a:ext cx="2400300" cy="47625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8A46E05-EAF6-4357-89E5-A72FCA387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14725" y="6245225"/>
            <a:ext cx="3257550" cy="47625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5B325F3-5B92-48D1-8573-922A7F931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72350" y="6245225"/>
            <a:ext cx="2400300" cy="476250"/>
          </a:xfrm>
        </p:spPr>
        <p:txBody>
          <a:bodyPr/>
          <a:lstStyle>
            <a:lvl1pPr>
              <a:defRPr/>
            </a:lvl1pPr>
          </a:lstStyle>
          <a:p>
            <a:fld id="{E2BF9F83-4922-4AEC-A694-9B35D968CAF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4314942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DB0BC0-88B8-4581-A687-0709886D9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3D13E8A-DB11-4AFD-911E-F88E606E1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672CF8A-D89D-4ADA-A4BA-FA898D182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229EE60-7C2E-4558-8698-1807F6D3F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E5A01FD-4515-447F-93CE-8A70BDF86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7ECBA3-CA89-4532-A400-BF03A1A2FA1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2522620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C39D5A-CABF-458B-AE61-341225F3E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1709738"/>
            <a:ext cx="88725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5244225-036C-4AFE-9EA8-C0F436CE9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1675" y="4589463"/>
            <a:ext cx="887253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896596F-51E9-46E6-BAFB-8FB578821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2AE8572-81AE-4241-845C-924BDF2F0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CE6702C-F37E-4CFC-982C-4CDD0BDA3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37FE1-D90B-4DEE-9286-2DC35653F7B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8595818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624EF9-8F4D-4D74-87B8-C9F94839D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59E7482-C94F-408D-A4C0-DC7940095C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4350" y="1981200"/>
            <a:ext cx="4552950" cy="4114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7868C9C-A31B-4D77-B7ED-BD0E6E072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552950" cy="4114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BD1B1B2-4BC0-4B35-AD5D-DEA6379FF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676C48C-30D5-4BCC-B306-8B546B5A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56EB801-4B80-4F18-A5EF-CC67B4B07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C0575-EDE1-4F3B-95A0-E4DD046D0E1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3588491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97F212-D0B8-437B-B331-5CF85CA3C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025" y="365125"/>
            <a:ext cx="8872538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E9273CB-D04F-4DA9-B787-1FEC0618B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8025" y="1681163"/>
            <a:ext cx="435292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8EEE62A-9A30-4605-A693-E45DF8A3E3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8025" y="2505075"/>
            <a:ext cx="4352925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DB8CA50-F33A-4144-A728-C5ECA33CDB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208588" y="1681163"/>
            <a:ext cx="43719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E3B5CE9-94DA-4358-9B3D-F482A3DEAF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208588" y="2505075"/>
            <a:ext cx="4371975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5BB0931-6543-4502-B9D7-CF4568E35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441B844-23B6-4361-9C32-3EA70139F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D013437-19F5-40EF-BC53-91DF54EAE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DF0A18-DA2F-4F34-8E07-B62D763DCA0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4729751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D7C377-F3D0-4F9D-B8EE-3E496A42D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BE05E40-3EE0-4B24-A56B-B3B959637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DC2B8DD-80DA-4858-AED4-E291D52E8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0DE0F79-9C73-4092-AB01-7156A44DF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86E85-9C95-4059-AB5E-BD578605BFC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0381721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C4576ED-A2C5-4DB6-89D6-C30C1671A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472897A-402A-4492-8CAD-61B2EC3E2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D2E20E2-F922-4837-A9FD-E6C91711A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D28F7-1B9A-4560-914A-6AB46ABC386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547916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F196E8-D309-4409-A1B8-697281D3A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025" y="457200"/>
            <a:ext cx="33178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C7BB22D-4319-460F-BF59-A2D7878D8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3563" y="987425"/>
            <a:ext cx="52070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6A33503-B9A6-4FC3-96DE-239D40A8CA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8025" y="2057400"/>
            <a:ext cx="33178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30B9754-A16A-4845-8D22-B3EF023D2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9B99B69-659F-43F2-A07C-BD0FDE6F2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35D42F9-ACCB-45CF-B36D-662E4A6F6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459FF-4BAD-4724-83A2-E0250EC740E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2247262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0D8E4D-03D7-402E-9118-CC8046169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025" y="457200"/>
            <a:ext cx="33178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F0E4C57-CD67-426D-82DA-3DAAD01585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73563" y="987425"/>
            <a:ext cx="52070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1174F4E-1896-4422-893E-2E873588D8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8025" y="2057400"/>
            <a:ext cx="33178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710D690-E247-4230-BF89-293E7FCA0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780F5E9-FE81-4871-874F-26700185C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95A8205-0633-4C9C-856F-C63945F79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BB568-AA2B-4FED-B8B7-46FF5D3E253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9045292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54021AB1-677F-4D37-9B74-25FA3D9934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381000"/>
            <a:ext cx="92583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EA5436D4-AA42-41DE-BD56-D39D24FA3B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981200"/>
            <a:ext cx="92583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11620" name="Rectangle 4">
            <a:extLst>
              <a:ext uri="{FF2B5EF4-FFF2-40B4-BE49-F238E27FC236}">
                <a16:creationId xmlns:a16="http://schemas.microsoft.com/office/drawing/2014/main" id="{B563F51E-C0F4-4273-B58E-820F90535E7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it-IT" altLang="it-IT"/>
          </a:p>
        </p:txBody>
      </p:sp>
      <p:sp>
        <p:nvSpPr>
          <p:cNvPr id="111621" name="Rectangle 5">
            <a:extLst>
              <a:ext uri="{FF2B5EF4-FFF2-40B4-BE49-F238E27FC236}">
                <a16:creationId xmlns:a16="http://schemas.microsoft.com/office/drawing/2014/main" id="{F94E6CCB-1439-437E-9CBB-80D89D3969D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it-IT" altLang="it-IT"/>
          </a:p>
        </p:txBody>
      </p:sp>
      <p:sp>
        <p:nvSpPr>
          <p:cNvPr id="111622" name="Rectangle 6">
            <a:extLst>
              <a:ext uri="{FF2B5EF4-FFF2-40B4-BE49-F238E27FC236}">
                <a16:creationId xmlns:a16="http://schemas.microsoft.com/office/drawing/2014/main" id="{8FB11BD7-3820-43F9-B3F5-06618956A4F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4D4858E8-B4D8-41A7-A8E8-79DEF4EE8E04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16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/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jpeg"/><Relationship Id="rId5" Type="http://schemas.openxmlformats.org/officeDocument/2006/relationships/image" Target="../media/image2.w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jpeg"/><Relationship Id="rId5" Type="http://schemas.openxmlformats.org/officeDocument/2006/relationships/image" Target="../media/image2.wmf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jpeg"/><Relationship Id="rId5" Type="http://schemas.openxmlformats.org/officeDocument/2006/relationships/image" Target="../media/image2.wmf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jpeg"/><Relationship Id="rId5" Type="http://schemas.openxmlformats.org/officeDocument/2006/relationships/image" Target="../media/image2.wmf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7.jpeg"/><Relationship Id="rId5" Type="http://schemas.openxmlformats.org/officeDocument/2006/relationships/image" Target="../media/image2.wmf"/><Relationship Id="rId4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9.jpeg"/><Relationship Id="rId5" Type="http://schemas.openxmlformats.org/officeDocument/2006/relationships/image" Target="../media/image2.wmf"/><Relationship Id="rId4" Type="http://schemas.openxmlformats.org/officeDocument/2006/relationships/oleObject" Target="../embeddings/oleObject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C0DB3559-42CB-490E-BD4D-BE808F133E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4350" y="620713"/>
            <a:ext cx="9453563" cy="4103687"/>
          </a:xfrm>
        </p:spPr>
        <p:txBody>
          <a:bodyPr/>
          <a:lstStyle/>
          <a:p>
            <a:r>
              <a:rPr lang="it-IT" altLang="it-IT" sz="4000"/>
              <a:t>PULMONARY VEINS’ OSTIAL DECONNECTION THROUGH ELECTROPHYSIOLOGIC APPROACH WITH LASSO CATHETER </a:t>
            </a:r>
            <a:br>
              <a:rPr lang="it-IT" altLang="it-IT" sz="4000"/>
            </a:br>
            <a:r>
              <a:rPr lang="it-IT" altLang="it-IT" sz="4000"/>
              <a:t>IN ATRIAL FIBRILLATION:</a:t>
            </a:r>
            <a:br>
              <a:rPr lang="it-IT" altLang="it-IT"/>
            </a:br>
            <a:r>
              <a:rPr lang="it-IT" altLang="it-IT" sz="2800">
                <a:solidFill>
                  <a:srgbClr val="FFFF00"/>
                </a:solidFill>
              </a:rPr>
              <a:t>two years’ experiences</a:t>
            </a:r>
          </a:p>
        </p:txBody>
      </p:sp>
      <p:graphicFrame>
        <p:nvGraphicFramePr>
          <p:cNvPr id="113668" name="Object 4">
            <a:extLst>
              <a:ext uri="{FF2B5EF4-FFF2-40B4-BE49-F238E27FC236}">
                <a16:creationId xmlns:a16="http://schemas.microsoft.com/office/drawing/2014/main" id="{D6DEABE4-8339-4507-A632-F02E86887272}"/>
              </a:ext>
            </a:extLst>
          </p:cNvPr>
          <p:cNvGraphicFramePr>
            <a:graphicFrameLocks/>
          </p:cNvGraphicFramePr>
          <p:nvPr>
            <p:ph idx="1"/>
          </p:nvPr>
        </p:nvGraphicFramePr>
        <p:xfrm>
          <a:off x="469900" y="5307013"/>
          <a:ext cx="1138238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4" name="ClipArt" r:id="rId3" imgW="1441440" imgH="1434960" progId="MS_ClipArt_Gallery.2">
                  <p:embed/>
                </p:oleObj>
              </mc:Choice>
              <mc:Fallback>
                <p:oleObj name="ClipArt" r:id="rId3" imgW="1441440" imgH="1434960" progId="MS_ClipArt_Gallery.2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5307013"/>
                        <a:ext cx="1138238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Rectangle 4">
            <a:extLst>
              <a:ext uri="{FF2B5EF4-FFF2-40B4-BE49-F238E27FC236}">
                <a16:creationId xmlns:a16="http://schemas.microsoft.com/office/drawing/2014/main" id="{E0A216A6-C35B-408E-89FF-D10EB77F9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287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1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Clinical case n 1</a:t>
            </a:r>
          </a:p>
          <a:p>
            <a:r>
              <a:rPr lang="it-IT" altLang="it-IT" sz="1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LEFT SUPERIOR PULMONARY VEIN ABLATION</a:t>
            </a:r>
          </a:p>
        </p:txBody>
      </p:sp>
      <p:pic>
        <p:nvPicPr>
          <p:cNvPr id="157706" name="Picture 10" descr="mso4CE78">
            <a:extLst>
              <a:ext uri="{FF2B5EF4-FFF2-40B4-BE49-F238E27FC236}">
                <a16:creationId xmlns:a16="http://schemas.microsoft.com/office/drawing/2014/main" id="{A0A44191-6871-45E2-BFD8-DBC57D347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836613"/>
            <a:ext cx="4681538" cy="525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707" name="Picture 11" descr="mso19E9E">
            <a:extLst>
              <a:ext uri="{FF2B5EF4-FFF2-40B4-BE49-F238E27FC236}">
                <a16:creationId xmlns:a16="http://schemas.microsoft.com/office/drawing/2014/main" id="{46C13C9C-0850-4353-AB72-D5B2FEA93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836613"/>
            <a:ext cx="4926012" cy="526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7708" name="Text Box 12">
            <a:extLst>
              <a:ext uri="{FF2B5EF4-FFF2-40B4-BE49-F238E27FC236}">
                <a16:creationId xmlns:a16="http://schemas.microsoft.com/office/drawing/2014/main" id="{D928C6B7-5628-4FED-8BAB-C64DED71F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0" y="1955800"/>
            <a:ext cx="306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60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157709" name="Text Box 13">
            <a:extLst>
              <a:ext uri="{FF2B5EF4-FFF2-40B4-BE49-F238E27FC236}">
                <a16:creationId xmlns:a16="http://schemas.microsoft.com/office/drawing/2014/main" id="{81437BD7-6022-477D-BA8B-5213FE19B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0475" y="3251200"/>
            <a:ext cx="419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600">
                <a:solidFill>
                  <a:srgbClr val="FF3300"/>
                </a:solidFill>
              </a:rPr>
              <a:t>VE</a:t>
            </a:r>
          </a:p>
        </p:txBody>
      </p:sp>
      <p:sp>
        <p:nvSpPr>
          <p:cNvPr id="157710" name="Text Box 14">
            <a:extLst>
              <a:ext uri="{FF2B5EF4-FFF2-40B4-BE49-F238E27FC236}">
                <a16:creationId xmlns:a16="http://schemas.microsoft.com/office/drawing/2014/main" id="{E6A3FB93-3A70-4C99-9B85-76164B4F5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7100" y="5411788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600">
                <a:solidFill>
                  <a:srgbClr val="FF3300"/>
                </a:solidFill>
              </a:rPr>
              <a:t>V</a:t>
            </a:r>
          </a:p>
        </p:txBody>
      </p:sp>
      <p:sp>
        <p:nvSpPr>
          <p:cNvPr id="157711" name="Text Box 15">
            <a:extLst>
              <a:ext uri="{FF2B5EF4-FFF2-40B4-BE49-F238E27FC236}">
                <a16:creationId xmlns:a16="http://schemas.microsoft.com/office/drawing/2014/main" id="{4996E66E-C5D3-4589-AC94-20E07574E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5075" y="61087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 altLang="it-IT" sz="1800"/>
          </a:p>
        </p:txBody>
      </p:sp>
      <p:sp>
        <p:nvSpPr>
          <p:cNvPr id="157712" name="Text Box 16">
            <a:extLst>
              <a:ext uri="{FF2B5EF4-FFF2-40B4-BE49-F238E27FC236}">
                <a16:creationId xmlns:a16="http://schemas.microsoft.com/office/drawing/2014/main" id="{27D90602-7A9E-4EDF-93AF-2FEADD904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6513" y="6108700"/>
            <a:ext cx="158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800"/>
              <a:t>Pacing CS 5-6</a:t>
            </a:r>
          </a:p>
        </p:txBody>
      </p:sp>
      <p:sp>
        <p:nvSpPr>
          <p:cNvPr id="157713" name="Text Box 17">
            <a:extLst>
              <a:ext uri="{FF2B5EF4-FFF2-40B4-BE49-F238E27FC236}">
                <a16:creationId xmlns:a16="http://schemas.microsoft.com/office/drawing/2014/main" id="{32C70EEE-AF09-48CE-9CBE-5EB00F193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8550" y="1868488"/>
            <a:ext cx="306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60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157714" name="Text Box 18">
            <a:extLst>
              <a:ext uri="{FF2B5EF4-FFF2-40B4-BE49-F238E27FC236}">
                <a16:creationId xmlns:a16="http://schemas.microsoft.com/office/drawing/2014/main" id="{D1C8C32B-9710-40E8-B636-D29D8FAFB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3313" y="5267325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600">
                <a:solidFill>
                  <a:srgbClr val="FF3300"/>
                </a:solidFill>
              </a:rPr>
              <a:t>V</a:t>
            </a:r>
          </a:p>
        </p:txBody>
      </p:sp>
      <p:sp>
        <p:nvSpPr>
          <p:cNvPr id="157696" name="Rectangle 0">
            <a:extLst>
              <a:ext uri="{FF2B5EF4-FFF2-40B4-BE49-F238E27FC236}">
                <a16:creationId xmlns:a16="http://schemas.microsoft.com/office/drawing/2014/main" id="{E1125B44-55DC-46E1-BE5E-88E1CF296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3913" y="6172200"/>
            <a:ext cx="5143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1800" b="1" i="1">
                <a:solidFill>
                  <a:schemeClr val="folHlink"/>
                </a:solidFill>
              </a:rPr>
              <a:t>L. De Vito, V. Liguori e</a:t>
            </a:r>
            <a:r>
              <a:rPr lang="it-IT" altLang="it-IT" sz="1800" b="1">
                <a:solidFill>
                  <a:schemeClr val="folHlink"/>
                </a:solidFill>
              </a:rPr>
              <a:t>  </a:t>
            </a:r>
            <a:r>
              <a:rPr lang="it-IT" altLang="it-IT" sz="1800" b="1" i="1">
                <a:solidFill>
                  <a:schemeClr val="folHlink"/>
                </a:solidFill>
              </a:rPr>
              <a:t>C. D’Ascia</a:t>
            </a:r>
          </a:p>
          <a:p>
            <a:r>
              <a:rPr lang="it-IT" altLang="it-IT" sz="1800" b="1" i="1">
                <a:solidFill>
                  <a:schemeClr val="folHlink"/>
                </a:solidFill>
              </a:rPr>
              <a:t>Università di Napoli Federico II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436" name="Object 4">
            <a:extLst>
              <a:ext uri="{FF2B5EF4-FFF2-40B4-BE49-F238E27FC236}">
                <a16:creationId xmlns:a16="http://schemas.microsoft.com/office/drawing/2014/main" id="{B1557EA4-2510-4B01-A295-3CDD88A86FBC}"/>
              </a:ext>
            </a:extLst>
          </p:cNvPr>
          <p:cNvGraphicFramePr>
            <a:graphicFrameLocks/>
          </p:cNvGraphicFramePr>
          <p:nvPr>
            <p:ph sz="half" idx="2"/>
          </p:nvPr>
        </p:nvGraphicFramePr>
        <p:xfrm>
          <a:off x="0" y="6381750"/>
          <a:ext cx="4635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35" name="ClipArt" r:id="rId4" imgW="1441440" imgH="1434960" progId="MS_ClipArt_Gallery.2">
                  <p:embed/>
                </p:oleObj>
              </mc:Choice>
              <mc:Fallback>
                <p:oleObj name="ClipArt" r:id="rId4" imgW="1441440" imgH="1434960" progId="MS_ClipArt_Gallery.2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381750"/>
                        <a:ext cx="46355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6439" name="Picture 7" descr="mso7EED4">
            <a:extLst>
              <a:ext uri="{FF2B5EF4-FFF2-40B4-BE49-F238E27FC236}">
                <a16:creationId xmlns:a16="http://schemas.microsoft.com/office/drawing/2014/main" id="{F4AF67DB-8D1B-4C68-99A6-F29E4FB4C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692150"/>
            <a:ext cx="4968875" cy="532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440" name="Picture 8" descr="msoCC9A">
            <a:extLst>
              <a:ext uri="{FF2B5EF4-FFF2-40B4-BE49-F238E27FC236}">
                <a16:creationId xmlns:a16="http://schemas.microsoft.com/office/drawing/2014/main" id="{1744FA4B-F045-40CE-93F0-464795165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850" y="692150"/>
            <a:ext cx="4708525" cy="532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443" name="Text Box 11">
            <a:extLst>
              <a:ext uri="{FF2B5EF4-FFF2-40B4-BE49-F238E27FC236}">
                <a16:creationId xmlns:a16="http://schemas.microsoft.com/office/drawing/2014/main" id="{04B5710A-80AF-4EB7-954C-4E239370D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2425" y="2420938"/>
            <a:ext cx="306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60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146444" name="Text Box 12">
            <a:extLst>
              <a:ext uri="{FF2B5EF4-FFF2-40B4-BE49-F238E27FC236}">
                <a16:creationId xmlns:a16="http://schemas.microsoft.com/office/drawing/2014/main" id="{30010C15-592F-4273-A0D0-7DF175731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2913" y="2205038"/>
            <a:ext cx="419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600">
                <a:solidFill>
                  <a:srgbClr val="FF3300"/>
                </a:solidFill>
              </a:rPr>
              <a:t>VE</a:t>
            </a:r>
          </a:p>
        </p:txBody>
      </p:sp>
      <p:sp>
        <p:nvSpPr>
          <p:cNvPr id="146445" name="Text Box 13">
            <a:extLst>
              <a:ext uri="{FF2B5EF4-FFF2-40B4-BE49-F238E27FC236}">
                <a16:creationId xmlns:a16="http://schemas.microsoft.com/office/drawing/2014/main" id="{868C3A13-BA8F-40DB-8E99-6AF719099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5663" y="5340350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600">
                <a:solidFill>
                  <a:srgbClr val="FF3300"/>
                </a:solidFill>
              </a:rPr>
              <a:t>V</a:t>
            </a:r>
          </a:p>
        </p:txBody>
      </p:sp>
      <p:sp>
        <p:nvSpPr>
          <p:cNvPr id="146446" name="Text Box 14">
            <a:extLst>
              <a:ext uri="{FF2B5EF4-FFF2-40B4-BE49-F238E27FC236}">
                <a16:creationId xmlns:a16="http://schemas.microsoft.com/office/drawing/2014/main" id="{99D23EA0-F8F9-4E8F-A7D3-44B0B0921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5250" y="4043363"/>
            <a:ext cx="306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60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146447" name="Text Box 15">
            <a:extLst>
              <a:ext uri="{FF2B5EF4-FFF2-40B4-BE49-F238E27FC236}">
                <a16:creationId xmlns:a16="http://schemas.microsoft.com/office/drawing/2014/main" id="{C8BECF7E-A1F9-4941-A008-6215B603F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250" y="5324475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600">
                <a:solidFill>
                  <a:srgbClr val="FF3300"/>
                </a:solidFill>
              </a:rPr>
              <a:t>V</a:t>
            </a:r>
          </a:p>
        </p:txBody>
      </p:sp>
      <p:sp>
        <p:nvSpPr>
          <p:cNvPr id="146448" name="Text Box 16">
            <a:extLst>
              <a:ext uri="{FF2B5EF4-FFF2-40B4-BE49-F238E27FC236}">
                <a16:creationId xmlns:a16="http://schemas.microsoft.com/office/drawing/2014/main" id="{4E842B1B-546E-467F-9876-24A47DA12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6513" y="6035675"/>
            <a:ext cx="158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800"/>
              <a:t>Pacing CS 5-6</a:t>
            </a:r>
          </a:p>
        </p:txBody>
      </p:sp>
      <p:sp>
        <p:nvSpPr>
          <p:cNvPr id="146449" name="Text Box 17">
            <a:extLst>
              <a:ext uri="{FF2B5EF4-FFF2-40B4-BE49-F238E27FC236}">
                <a16:creationId xmlns:a16="http://schemas.microsoft.com/office/drawing/2014/main" id="{2131E5B8-71D2-459F-92B8-F4566A779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5250" y="1450975"/>
            <a:ext cx="306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60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146433" name="Rectangle 1">
            <a:extLst>
              <a:ext uri="{FF2B5EF4-FFF2-40B4-BE49-F238E27FC236}">
                <a16:creationId xmlns:a16="http://schemas.microsoft.com/office/drawing/2014/main" id="{17806321-3ABE-4CED-8FB2-F1A2A3D3C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1038" y="6243638"/>
            <a:ext cx="5143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1800" b="1" i="1">
                <a:solidFill>
                  <a:schemeClr val="folHlink"/>
                </a:solidFill>
              </a:rPr>
              <a:t>L. De Vito, V. Liguori e</a:t>
            </a:r>
            <a:r>
              <a:rPr lang="it-IT" altLang="it-IT" sz="1800" b="1">
                <a:solidFill>
                  <a:schemeClr val="folHlink"/>
                </a:solidFill>
              </a:rPr>
              <a:t>  </a:t>
            </a:r>
            <a:r>
              <a:rPr lang="it-IT" altLang="it-IT" sz="1800" b="1" i="1">
                <a:solidFill>
                  <a:schemeClr val="folHlink"/>
                </a:solidFill>
              </a:rPr>
              <a:t>C. D’Ascia</a:t>
            </a:r>
          </a:p>
          <a:p>
            <a:r>
              <a:rPr lang="it-IT" altLang="it-IT" sz="1800" b="1" i="1">
                <a:solidFill>
                  <a:schemeClr val="folHlink"/>
                </a:solidFill>
              </a:rPr>
              <a:t>Università di Napoli Federico II</a:t>
            </a:r>
          </a:p>
        </p:txBody>
      </p:sp>
      <p:sp>
        <p:nvSpPr>
          <p:cNvPr id="146434" name="Rectangle 2">
            <a:extLst>
              <a:ext uri="{FF2B5EF4-FFF2-40B4-BE49-F238E27FC236}">
                <a16:creationId xmlns:a16="http://schemas.microsoft.com/office/drawing/2014/main" id="{4E9F2907-09C9-4FA6-8078-89D913ED00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287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1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Clinical case n 1</a:t>
            </a:r>
          </a:p>
          <a:p>
            <a:r>
              <a:rPr lang="it-IT" altLang="it-IT" sz="1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LEFT INFERIOR PULMONARY VEIN ABLATION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554" name="Object 2">
            <a:extLst>
              <a:ext uri="{FF2B5EF4-FFF2-40B4-BE49-F238E27FC236}">
                <a16:creationId xmlns:a16="http://schemas.microsoft.com/office/drawing/2014/main" id="{93A0208B-1738-4C06-9BE5-B8037D55D25C}"/>
              </a:ext>
            </a:extLst>
          </p:cNvPr>
          <p:cNvGraphicFramePr>
            <a:graphicFrameLocks/>
          </p:cNvGraphicFramePr>
          <p:nvPr>
            <p:ph sz="half" idx="2"/>
          </p:nvPr>
        </p:nvGraphicFramePr>
        <p:xfrm>
          <a:off x="0" y="6308725"/>
          <a:ext cx="60642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54" name="ClipArt" r:id="rId4" imgW="1441440" imgH="1434960" progId="MS_ClipArt_Gallery.2">
                  <p:embed/>
                </p:oleObj>
              </mc:Choice>
              <mc:Fallback>
                <p:oleObj name="ClipArt" r:id="rId4" imgW="1441440" imgH="1434960" progId="MS_ClipArt_Gallery.2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308725"/>
                        <a:ext cx="606425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556" name="Rectangle 4">
            <a:extLst>
              <a:ext uri="{FF2B5EF4-FFF2-40B4-BE49-F238E27FC236}">
                <a16:creationId xmlns:a16="http://schemas.microsoft.com/office/drawing/2014/main" id="{B1DF03F6-311C-491E-BBC7-5AEDA0141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917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Clinical Case n 1</a:t>
            </a:r>
          </a:p>
          <a:p>
            <a:r>
              <a:rPr lang="it-IT" altLang="it-IT" sz="1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RIGHT SUPERIOR PULMONARY VEIN</a:t>
            </a:r>
          </a:p>
        </p:txBody>
      </p:sp>
      <p:pic>
        <p:nvPicPr>
          <p:cNvPr id="151557" name="Picture 5" descr="msoA970">
            <a:extLst>
              <a:ext uri="{FF2B5EF4-FFF2-40B4-BE49-F238E27FC236}">
                <a16:creationId xmlns:a16="http://schemas.microsoft.com/office/drawing/2014/main" id="{A235AF5A-C934-4A72-A3D5-846816979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765175"/>
            <a:ext cx="4679950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558" name="Picture 6" descr="mso3BAD6">
            <a:extLst>
              <a:ext uri="{FF2B5EF4-FFF2-40B4-BE49-F238E27FC236}">
                <a16:creationId xmlns:a16="http://schemas.microsoft.com/office/drawing/2014/main" id="{1E3F35E4-8B18-4DD4-9915-BE4C8C303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765175"/>
            <a:ext cx="4824412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559" name="Text Box 7">
            <a:extLst>
              <a:ext uri="{FF2B5EF4-FFF2-40B4-BE49-F238E27FC236}">
                <a16:creationId xmlns:a16="http://schemas.microsoft.com/office/drawing/2014/main" id="{DC4F7D3D-217F-4C32-9F12-58B70A0CF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638" y="6180138"/>
            <a:ext cx="18208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800"/>
              <a:t>Pacing HRA 3-4 </a:t>
            </a:r>
          </a:p>
        </p:txBody>
      </p:sp>
      <p:sp>
        <p:nvSpPr>
          <p:cNvPr id="151560" name="Text Box 8">
            <a:extLst>
              <a:ext uri="{FF2B5EF4-FFF2-40B4-BE49-F238E27FC236}">
                <a16:creationId xmlns:a16="http://schemas.microsoft.com/office/drawing/2014/main" id="{E5383843-0F56-4A0D-8AFE-FAFC33700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1113" y="2459038"/>
            <a:ext cx="306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60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151561" name="Text Box 9">
            <a:extLst>
              <a:ext uri="{FF2B5EF4-FFF2-40B4-BE49-F238E27FC236}">
                <a16:creationId xmlns:a16="http://schemas.microsoft.com/office/drawing/2014/main" id="{3C1C50E1-A688-4E8D-98CE-C2F381DE7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9675" y="3452813"/>
            <a:ext cx="306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60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151562" name="Text Box 10">
            <a:extLst>
              <a:ext uri="{FF2B5EF4-FFF2-40B4-BE49-F238E27FC236}">
                <a16:creationId xmlns:a16="http://schemas.microsoft.com/office/drawing/2014/main" id="{CD073D60-44A0-416F-B3B4-FBB430C62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5575" y="2819400"/>
            <a:ext cx="419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600">
                <a:solidFill>
                  <a:srgbClr val="FF3300"/>
                </a:solidFill>
              </a:rPr>
              <a:t>VE</a:t>
            </a:r>
          </a:p>
        </p:txBody>
      </p:sp>
      <p:sp>
        <p:nvSpPr>
          <p:cNvPr id="151563" name="Text Box 11">
            <a:extLst>
              <a:ext uri="{FF2B5EF4-FFF2-40B4-BE49-F238E27FC236}">
                <a16:creationId xmlns:a16="http://schemas.microsoft.com/office/drawing/2014/main" id="{3385AC35-155E-4EF4-8901-C39E8DE48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2550" y="4005263"/>
            <a:ext cx="419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600">
                <a:solidFill>
                  <a:srgbClr val="FF3300"/>
                </a:solidFill>
              </a:rPr>
              <a:t>VE</a:t>
            </a:r>
          </a:p>
        </p:txBody>
      </p:sp>
      <p:sp>
        <p:nvSpPr>
          <p:cNvPr id="151564" name="Text Box 12">
            <a:extLst>
              <a:ext uri="{FF2B5EF4-FFF2-40B4-BE49-F238E27FC236}">
                <a16:creationId xmlns:a16="http://schemas.microsoft.com/office/drawing/2014/main" id="{001147BC-DC57-4BB6-BEB1-7E76959A9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3638" y="5445125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600">
                <a:solidFill>
                  <a:srgbClr val="FF3300"/>
                </a:solidFill>
              </a:rPr>
              <a:t>V</a:t>
            </a:r>
          </a:p>
        </p:txBody>
      </p:sp>
      <p:sp>
        <p:nvSpPr>
          <p:cNvPr id="151565" name="Text Box 13">
            <a:extLst>
              <a:ext uri="{FF2B5EF4-FFF2-40B4-BE49-F238E27FC236}">
                <a16:creationId xmlns:a16="http://schemas.microsoft.com/office/drawing/2014/main" id="{AD4E2F0A-7FF9-4F91-B9E2-EE24E786A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9863" y="2747963"/>
            <a:ext cx="306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60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151566" name="Text Box 14">
            <a:extLst>
              <a:ext uri="{FF2B5EF4-FFF2-40B4-BE49-F238E27FC236}">
                <a16:creationId xmlns:a16="http://schemas.microsoft.com/office/drawing/2014/main" id="{8E6BD35F-36A7-4660-AA25-DED316A6A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0950" y="5468938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600">
                <a:solidFill>
                  <a:srgbClr val="FF3300"/>
                </a:solidFill>
              </a:rPr>
              <a:t>V</a:t>
            </a:r>
          </a:p>
        </p:txBody>
      </p:sp>
      <p:sp>
        <p:nvSpPr>
          <p:cNvPr id="151567" name="Text Box 15">
            <a:extLst>
              <a:ext uri="{FF2B5EF4-FFF2-40B4-BE49-F238E27FC236}">
                <a16:creationId xmlns:a16="http://schemas.microsoft.com/office/drawing/2014/main" id="{DB76D564-4243-41EA-AC52-410FF181A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8275" y="4764088"/>
            <a:ext cx="306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60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151552" name="Rectangle 0">
            <a:extLst>
              <a:ext uri="{FF2B5EF4-FFF2-40B4-BE49-F238E27FC236}">
                <a16:creationId xmlns:a16="http://schemas.microsoft.com/office/drawing/2014/main" id="{E15BF400-72D6-4183-9D3C-8036D622B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8613" y="6237288"/>
            <a:ext cx="7378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800" b="1" i="1">
                <a:solidFill>
                  <a:schemeClr val="folHlink"/>
                </a:solidFill>
              </a:rPr>
              <a:t>                                                    L. De Vito, V. Liguori e C. D’Ascia</a:t>
            </a:r>
            <a:br>
              <a:rPr lang="it-IT" altLang="it-IT" sz="1800" b="1" i="1">
                <a:solidFill>
                  <a:schemeClr val="folHlink"/>
                </a:solidFill>
              </a:rPr>
            </a:br>
            <a:r>
              <a:rPr lang="it-IT" altLang="it-IT" sz="1800" b="1" i="1">
                <a:solidFill>
                  <a:schemeClr val="folHlink"/>
                </a:solidFill>
              </a:rPr>
              <a:t>			           Università di Napoli Federico II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1186" name="Object 2">
            <a:extLst>
              <a:ext uri="{FF2B5EF4-FFF2-40B4-BE49-F238E27FC236}">
                <a16:creationId xmlns:a16="http://schemas.microsoft.com/office/drawing/2014/main" id="{5CACD707-A8FB-4328-A307-F31E2330B636}"/>
              </a:ext>
            </a:extLst>
          </p:cNvPr>
          <p:cNvGraphicFramePr>
            <a:graphicFrameLocks/>
          </p:cNvGraphicFramePr>
          <p:nvPr>
            <p:ph sz="half" idx="2"/>
          </p:nvPr>
        </p:nvGraphicFramePr>
        <p:xfrm>
          <a:off x="0" y="6308725"/>
          <a:ext cx="60642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86" name="ClipArt" r:id="rId4" imgW="1441440" imgH="1434960" progId="MS_ClipArt_Gallery.2">
                  <p:embed/>
                </p:oleObj>
              </mc:Choice>
              <mc:Fallback>
                <p:oleObj name="ClipArt" r:id="rId4" imgW="1441440" imgH="1434960" progId="MS_ClipArt_Gallery.2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308725"/>
                        <a:ext cx="606425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1188" name="Rectangle 4">
            <a:extLst>
              <a:ext uri="{FF2B5EF4-FFF2-40B4-BE49-F238E27FC236}">
                <a16:creationId xmlns:a16="http://schemas.microsoft.com/office/drawing/2014/main" id="{15979F00-2155-41EA-842A-16CDAC3D6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8450" y="115888"/>
            <a:ext cx="15128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Caso clinico I</a:t>
            </a:r>
          </a:p>
        </p:txBody>
      </p:sp>
      <p:pic>
        <p:nvPicPr>
          <p:cNvPr id="221189" name="Picture 5" descr="msoB5A4C">
            <a:extLst>
              <a:ext uri="{FF2B5EF4-FFF2-40B4-BE49-F238E27FC236}">
                <a16:creationId xmlns:a16="http://schemas.microsoft.com/office/drawing/2014/main" id="{6E9A732F-3CAE-47AF-9C2B-7FF57F6E9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692150"/>
            <a:ext cx="4895850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1190" name="Picture 6" descr="mso46552">
            <a:extLst>
              <a:ext uri="{FF2B5EF4-FFF2-40B4-BE49-F238E27FC236}">
                <a16:creationId xmlns:a16="http://schemas.microsoft.com/office/drawing/2014/main" id="{33CA1736-3AB9-449D-8DF0-195009E4B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863" y="692150"/>
            <a:ext cx="5037137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1191" name="Text Box 7">
            <a:extLst>
              <a:ext uri="{FF2B5EF4-FFF2-40B4-BE49-F238E27FC236}">
                <a16:creationId xmlns:a16="http://schemas.microsoft.com/office/drawing/2014/main" id="{57ECD181-197E-418D-9F28-938B139DA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0975" y="6086475"/>
            <a:ext cx="1749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800"/>
              <a:t>Pacing HRA 3-4</a:t>
            </a:r>
          </a:p>
        </p:txBody>
      </p:sp>
      <p:sp>
        <p:nvSpPr>
          <p:cNvPr id="221192" name="Text Box 8">
            <a:extLst>
              <a:ext uri="{FF2B5EF4-FFF2-40B4-BE49-F238E27FC236}">
                <a16:creationId xmlns:a16="http://schemas.microsoft.com/office/drawing/2014/main" id="{83E0C2DC-04DC-46E9-96FF-34347B23C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2550" y="3163888"/>
            <a:ext cx="306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60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221193" name="Text Box 9">
            <a:extLst>
              <a:ext uri="{FF2B5EF4-FFF2-40B4-BE49-F238E27FC236}">
                <a16:creationId xmlns:a16="http://schemas.microsoft.com/office/drawing/2014/main" id="{15A1C451-E0B2-42EC-B5F3-20703DDAE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00" y="1092200"/>
            <a:ext cx="306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60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221194" name="Text Box 10">
            <a:extLst>
              <a:ext uri="{FF2B5EF4-FFF2-40B4-BE49-F238E27FC236}">
                <a16:creationId xmlns:a16="http://schemas.microsoft.com/office/drawing/2014/main" id="{FB35850D-C267-404E-AF86-5B93EF311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2738" y="4149725"/>
            <a:ext cx="419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600">
                <a:solidFill>
                  <a:srgbClr val="FF3300"/>
                </a:solidFill>
              </a:rPr>
              <a:t>VE</a:t>
            </a:r>
          </a:p>
        </p:txBody>
      </p:sp>
      <p:sp>
        <p:nvSpPr>
          <p:cNvPr id="221195" name="Text Box 11">
            <a:extLst>
              <a:ext uri="{FF2B5EF4-FFF2-40B4-BE49-F238E27FC236}">
                <a16:creationId xmlns:a16="http://schemas.microsoft.com/office/drawing/2014/main" id="{6E02D27D-2298-4448-B3CD-6EBBF2CC5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0838" y="2819400"/>
            <a:ext cx="419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600"/>
              <a:t>VE</a:t>
            </a:r>
          </a:p>
        </p:txBody>
      </p:sp>
      <p:sp>
        <p:nvSpPr>
          <p:cNvPr id="221196" name="Text Box 12">
            <a:extLst>
              <a:ext uri="{FF2B5EF4-FFF2-40B4-BE49-F238E27FC236}">
                <a16:creationId xmlns:a16="http://schemas.microsoft.com/office/drawing/2014/main" id="{01EF142D-8174-4A36-BFB0-744BA9D70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0838" y="2747963"/>
            <a:ext cx="419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600">
                <a:solidFill>
                  <a:srgbClr val="FF3300"/>
                </a:solidFill>
              </a:rPr>
              <a:t>VE</a:t>
            </a:r>
          </a:p>
        </p:txBody>
      </p:sp>
      <p:sp>
        <p:nvSpPr>
          <p:cNvPr id="221197" name="Text Box 13">
            <a:extLst>
              <a:ext uri="{FF2B5EF4-FFF2-40B4-BE49-F238E27FC236}">
                <a16:creationId xmlns:a16="http://schemas.microsoft.com/office/drawing/2014/main" id="{E5BF766B-17C0-4C01-AD0F-8C802CB54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7463" y="5411788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600">
                <a:solidFill>
                  <a:srgbClr val="FF3300"/>
                </a:solidFill>
              </a:rPr>
              <a:t>V</a:t>
            </a:r>
          </a:p>
        </p:txBody>
      </p:sp>
      <p:sp>
        <p:nvSpPr>
          <p:cNvPr id="221198" name="Text Box 14">
            <a:extLst>
              <a:ext uri="{FF2B5EF4-FFF2-40B4-BE49-F238E27FC236}">
                <a16:creationId xmlns:a16="http://schemas.microsoft.com/office/drawing/2014/main" id="{035645EB-E233-41D1-97A3-F4744E3F9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4038" y="5340350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600">
                <a:solidFill>
                  <a:srgbClr val="FF3300"/>
                </a:solidFill>
              </a:rPr>
              <a:t>V</a:t>
            </a:r>
          </a:p>
        </p:txBody>
      </p:sp>
      <p:sp>
        <p:nvSpPr>
          <p:cNvPr id="221199" name="Text Box 15">
            <a:extLst>
              <a:ext uri="{FF2B5EF4-FFF2-40B4-BE49-F238E27FC236}">
                <a16:creationId xmlns:a16="http://schemas.microsoft.com/office/drawing/2014/main" id="{CD2C456C-EC22-488B-A5FF-F837F6B77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4538" y="3108325"/>
            <a:ext cx="306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60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221200" name="Text Box 16">
            <a:extLst>
              <a:ext uri="{FF2B5EF4-FFF2-40B4-BE49-F238E27FC236}">
                <a16:creationId xmlns:a16="http://schemas.microsoft.com/office/drawing/2014/main" id="{C7A8473F-0600-4DFB-9323-8FA47F044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4538" y="1076325"/>
            <a:ext cx="306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60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221201" name="Text Box 17">
            <a:extLst>
              <a:ext uri="{FF2B5EF4-FFF2-40B4-BE49-F238E27FC236}">
                <a16:creationId xmlns:a16="http://schemas.microsoft.com/office/drawing/2014/main" id="{0EAED73E-85F9-40A7-B633-9E03CE955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4538" y="4595813"/>
            <a:ext cx="320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800"/>
              <a:t>A</a:t>
            </a:r>
          </a:p>
        </p:txBody>
      </p:sp>
      <p:sp>
        <p:nvSpPr>
          <p:cNvPr id="221202" name="Text Box 18">
            <a:extLst>
              <a:ext uri="{FF2B5EF4-FFF2-40B4-BE49-F238E27FC236}">
                <a16:creationId xmlns:a16="http://schemas.microsoft.com/office/drawing/2014/main" id="{E711A381-07FF-48DC-880F-387C829AF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4538" y="4619625"/>
            <a:ext cx="306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60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221185" name="Rectangle 1">
            <a:extLst>
              <a:ext uri="{FF2B5EF4-FFF2-40B4-BE49-F238E27FC236}">
                <a16:creationId xmlns:a16="http://schemas.microsoft.com/office/drawing/2014/main" id="{2ACD2E34-1898-4AC7-8533-3D40EFAF6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8613" y="6172200"/>
            <a:ext cx="7378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800" b="1" i="1">
                <a:solidFill>
                  <a:schemeClr val="folHlink"/>
                </a:solidFill>
              </a:rPr>
              <a:t>                                                    L. De Vito, V. Liguori e C. D’Ascia</a:t>
            </a:r>
            <a:br>
              <a:rPr lang="it-IT" altLang="it-IT" sz="1800" b="1" i="1">
                <a:solidFill>
                  <a:schemeClr val="folHlink"/>
                </a:solidFill>
              </a:rPr>
            </a:br>
            <a:r>
              <a:rPr lang="it-IT" altLang="it-IT" sz="1800" b="1" i="1">
                <a:solidFill>
                  <a:schemeClr val="folHlink"/>
                </a:solidFill>
              </a:rPr>
              <a:t>			           Università di Napoli Federico II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2" name="Rectangle 4">
            <a:extLst>
              <a:ext uri="{FF2B5EF4-FFF2-40B4-BE49-F238E27FC236}">
                <a16:creationId xmlns:a16="http://schemas.microsoft.com/office/drawing/2014/main" id="{488402B7-4589-4790-A84B-4906074E9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2238"/>
            <a:ext cx="10287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Clinical case n 3</a:t>
            </a:r>
          </a:p>
          <a:p>
            <a:r>
              <a:rPr lang="it-IT" altLang="it-IT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LEFT SUPERIOR PULMONARY VEIN ABLATION</a:t>
            </a:r>
          </a:p>
        </p:txBody>
      </p:sp>
      <p:pic>
        <p:nvPicPr>
          <p:cNvPr id="217093" name="Picture 5" descr="mso74EC4">
            <a:extLst>
              <a:ext uri="{FF2B5EF4-FFF2-40B4-BE49-F238E27FC236}">
                <a16:creationId xmlns:a16="http://schemas.microsoft.com/office/drawing/2014/main" id="{96F5F049-653D-46E7-B13C-4162C7363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4752975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094" name="Picture 6" descr="mso41F0A">
            <a:extLst>
              <a:ext uri="{FF2B5EF4-FFF2-40B4-BE49-F238E27FC236}">
                <a16:creationId xmlns:a16="http://schemas.microsoft.com/office/drawing/2014/main" id="{FFF74DEA-4BC4-44C4-A069-0BF99967E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0" y="981075"/>
            <a:ext cx="4897438" cy="553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095" name="Text Box 7">
            <a:extLst>
              <a:ext uri="{FF2B5EF4-FFF2-40B4-BE49-F238E27FC236}">
                <a16:creationId xmlns:a16="http://schemas.microsoft.com/office/drawing/2014/main" id="{2A8A34CE-9F27-4E66-8DA2-C94445436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5713" y="6491288"/>
            <a:ext cx="158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800"/>
              <a:t>Pacing CS 5-6</a:t>
            </a:r>
          </a:p>
        </p:txBody>
      </p:sp>
      <p:sp>
        <p:nvSpPr>
          <p:cNvPr id="217096" name="Text Box 8">
            <a:extLst>
              <a:ext uri="{FF2B5EF4-FFF2-40B4-BE49-F238E27FC236}">
                <a16:creationId xmlns:a16="http://schemas.microsoft.com/office/drawing/2014/main" id="{FBA00B30-091C-4EB0-BFFB-EB267C768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3138" y="3251200"/>
            <a:ext cx="306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60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217097" name="Text Box 9">
            <a:extLst>
              <a:ext uri="{FF2B5EF4-FFF2-40B4-BE49-F238E27FC236}">
                <a16:creationId xmlns:a16="http://schemas.microsoft.com/office/drawing/2014/main" id="{BA680E7B-D383-460B-99DC-F586F1208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0838" y="3573463"/>
            <a:ext cx="419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600">
                <a:solidFill>
                  <a:srgbClr val="FF3300"/>
                </a:solidFill>
              </a:rPr>
              <a:t>VE</a:t>
            </a:r>
          </a:p>
        </p:txBody>
      </p:sp>
      <p:sp>
        <p:nvSpPr>
          <p:cNvPr id="217098" name="Text Box 10">
            <a:extLst>
              <a:ext uri="{FF2B5EF4-FFF2-40B4-BE49-F238E27FC236}">
                <a16:creationId xmlns:a16="http://schemas.microsoft.com/office/drawing/2014/main" id="{2D56F7D6-3C4B-4AC3-BA6E-11BEF73B4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7550" y="2892425"/>
            <a:ext cx="306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60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217099" name="Text Box 11">
            <a:extLst>
              <a:ext uri="{FF2B5EF4-FFF2-40B4-BE49-F238E27FC236}">
                <a16:creationId xmlns:a16="http://schemas.microsoft.com/office/drawing/2014/main" id="{476A6C8D-84A8-41F6-89C2-9A1BEB2CD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5838" y="4475163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600">
                <a:solidFill>
                  <a:srgbClr val="FF0066"/>
                </a:solidFill>
              </a:rPr>
              <a:t>V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9378" name="Object 2">
            <a:extLst>
              <a:ext uri="{FF2B5EF4-FFF2-40B4-BE49-F238E27FC236}">
                <a16:creationId xmlns:a16="http://schemas.microsoft.com/office/drawing/2014/main" id="{2535E43E-8B70-48AD-B89A-437F2085C32C}"/>
              </a:ext>
            </a:extLst>
          </p:cNvPr>
          <p:cNvGraphicFramePr>
            <a:graphicFrameLocks/>
          </p:cNvGraphicFramePr>
          <p:nvPr>
            <p:ph sz="half" idx="2"/>
          </p:nvPr>
        </p:nvGraphicFramePr>
        <p:xfrm>
          <a:off x="0" y="6308725"/>
          <a:ext cx="534988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77" name="ClipArt" r:id="rId4" imgW="1441440" imgH="1434960" progId="MS_ClipArt_Gallery.2">
                  <p:embed/>
                </p:oleObj>
              </mc:Choice>
              <mc:Fallback>
                <p:oleObj name="ClipArt" r:id="rId4" imgW="1441440" imgH="1434960" progId="MS_ClipArt_Gallery.2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308725"/>
                        <a:ext cx="534988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9380" name="Rectangle 4">
            <a:extLst>
              <a:ext uri="{FF2B5EF4-FFF2-40B4-BE49-F238E27FC236}">
                <a16:creationId xmlns:a16="http://schemas.microsoft.com/office/drawing/2014/main" id="{5057A658-2942-4A4F-A1C8-A8287979C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8450" y="115888"/>
            <a:ext cx="16843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Caso clinico III</a:t>
            </a:r>
          </a:p>
        </p:txBody>
      </p:sp>
      <p:pic>
        <p:nvPicPr>
          <p:cNvPr id="229381" name="Picture 5" descr="mso48A60">
            <a:extLst>
              <a:ext uri="{FF2B5EF4-FFF2-40B4-BE49-F238E27FC236}">
                <a16:creationId xmlns:a16="http://schemas.microsoft.com/office/drawing/2014/main" id="{133F7F76-3D4C-4EE9-A95B-3D8190055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765175"/>
            <a:ext cx="3168650" cy="525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9382" name="Picture 6" descr="mso86646">
            <a:extLst>
              <a:ext uri="{FF2B5EF4-FFF2-40B4-BE49-F238E27FC236}">
                <a16:creationId xmlns:a16="http://schemas.microsoft.com/office/drawing/2014/main" id="{7EB9E283-6F1E-40AD-AEDA-D90B54589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175" y="765175"/>
            <a:ext cx="3168650" cy="528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9383" name="Picture 7" descr="mso3AC3C">
            <a:extLst>
              <a:ext uri="{FF2B5EF4-FFF2-40B4-BE49-F238E27FC236}">
                <a16:creationId xmlns:a16="http://schemas.microsoft.com/office/drawing/2014/main" id="{21B10986-A613-4003-BA41-22CB84D15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765175"/>
            <a:ext cx="3168650" cy="53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9384" name="Text Box 8">
            <a:extLst>
              <a:ext uri="{FF2B5EF4-FFF2-40B4-BE49-F238E27FC236}">
                <a16:creationId xmlns:a16="http://schemas.microsoft.com/office/drawing/2014/main" id="{BB5D4B51-939B-4DE6-88E3-7A241BC3E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0613" y="2414588"/>
            <a:ext cx="2905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40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229385" name="Text Box 9">
            <a:extLst>
              <a:ext uri="{FF2B5EF4-FFF2-40B4-BE49-F238E27FC236}">
                <a16:creationId xmlns:a16="http://schemas.microsoft.com/office/drawing/2014/main" id="{9AC3B619-AAAA-4850-B705-8B4F3B575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988" y="3927475"/>
            <a:ext cx="390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400">
                <a:solidFill>
                  <a:srgbClr val="FF3300"/>
                </a:solidFill>
              </a:rPr>
              <a:t>VE</a:t>
            </a:r>
          </a:p>
        </p:txBody>
      </p:sp>
      <p:sp>
        <p:nvSpPr>
          <p:cNvPr id="229386" name="Text Box 10">
            <a:extLst>
              <a:ext uri="{FF2B5EF4-FFF2-40B4-BE49-F238E27FC236}">
                <a16:creationId xmlns:a16="http://schemas.microsoft.com/office/drawing/2014/main" id="{AA2AE711-DBB5-41A7-97C7-AA546CA23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3863" y="5367338"/>
            <a:ext cx="2905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400">
                <a:solidFill>
                  <a:srgbClr val="FF3300"/>
                </a:solidFill>
              </a:rPr>
              <a:t>V</a:t>
            </a:r>
          </a:p>
        </p:txBody>
      </p:sp>
      <p:sp>
        <p:nvSpPr>
          <p:cNvPr id="229387" name="Text Box 11">
            <a:extLst>
              <a:ext uri="{FF2B5EF4-FFF2-40B4-BE49-F238E27FC236}">
                <a16:creationId xmlns:a16="http://schemas.microsoft.com/office/drawing/2014/main" id="{3D8FAB1F-8122-439D-96A1-F6142AF35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6600" y="2343150"/>
            <a:ext cx="2905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40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229388" name="Text Box 12">
            <a:extLst>
              <a:ext uri="{FF2B5EF4-FFF2-40B4-BE49-F238E27FC236}">
                <a16:creationId xmlns:a16="http://schemas.microsoft.com/office/drawing/2014/main" id="{CBD57C52-8179-4AE2-9156-C11D979A1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9988" y="3998913"/>
            <a:ext cx="390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400">
                <a:solidFill>
                  <a:srgbClr val="FF3300"/>
                </a:solidFill>
              </a:rPr>
              <a:t>VE</a:t>
            </a:r>
          </a:p>
        </p:txBody>
      </p:sp>
      <p:sp>
        <p:nvSpPr>
          <p:cNvPr id="229389" name="Text Box 13">
            <a:extLst>
              <a:ext uri="{FF2B5EF4-FFF2-40B4-BE49-F238E27FC236}">
                <a16:creationId xmlns:a16="http://schemas.microsoft.com/office/drawing/2014/main" id="{51F8A7F3-DE14-4548-AD55-F5076907A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9850" y="5100638"/>
            <a:ext cx="320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800"/>
              <a:t>V</a:t>
            </a:r>
          </a:p>
        </p:txBody>
      </p:sp>
      <p:sp>
        <p:nvSpPr>
          <p:cNvPr id="229390" name="Text Box 14">
            <a:extLst>
              <a:ext uri="{FF2B5EF4-FFF2-40B4-BE49-F238E27FC236}">
                <a16:creationId xmlns:a16="http://schemas.microsoft.com/office/drawing/2014/main" id="{54F44670-F078-4DE5-AA01-A04A97695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9850" y="5100638"/>
            <a:ext cx="320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800"/>
              <a:t>V</a:t>
            </a:r>
          </a:p>
        </p:txBody>
      </p:sp>
      <p:sp>
        <p:nvSpPr>
          <p:cNvPr id="229391" name="Text Box 15">
            <a:extLst>
              <a:ext uri="{FF2B5EF4-FFF2-40B4-BE49-F238E27FC236}">
                <a16:creationId xmlns:a16="http://schemas.microsoft.com/office/drawing/2014/main" id="{3FDDAF5A-99CB-4DAC-9C3B-539818E44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9850" y="5294313"/>
            <a:ext cx="2905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400">
                <a:solidFill>
                  <a:srgbClr val="FF3300"/>
                </a:solidFill>
              </a:rPr>
              <a:t>V</a:t>
            </a:r>
          </a:p>
        </p:txBody>
      </p:sp>
      <p:sp>
        <p:nvSpPr>
          <p:cNvPr id="229392" name="Text Box 16">
            <a:extLst>
              <a:ext uri="{FF2B5EF4-FFF2-40B4-BE49-F238E27FC236}">
                <a16:creationId xmlns:a16="http://schemas.microsoft.com/office/drawing/2014/main" id="{86A14164-8A25-46FD-ACF2-026586BBD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9625" y="2127250"/>
            <a:ext cx="1214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400">
                <a:solidFill>
                  <a:srgbClr val="FF3300"/>
                </a:solidFill>
              </a:rPr>
              <a:t>Modulazione </a:t>
            </a:r>
          </a:p>
        </p:txBody>
      </p:sp>
      <p:sp>
        <p:nvSpPr>
          <p:cNvPr id="229393" name="Text Box 17">
            <a:extLst>
              <a:ext uri="{FF2B5EF4-FFF2-40B4-BE49-F238E27FC236}">
                <a16:creationId xmlns:a16="http://schemas.microsoft.com/office/drawing/2014/main" id="{2FA09DF1-9F8C-4023-B739-ADC0AF6CC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8275" y="2414588"/>
            <a:ext cx="2905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40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229394" name="Text Box 18">
            <a:extLst>
              <a:ext uri="{FF2B5EF4-FFF2-40B4-BE49-F238E27FC236}">
                <a16:creationId xmlns:a16="http://schemas.microsoft.com/office/drawing/2014/main" id="{4CEF0AD0-886B-49DF-8F7D-BC4A5EF8A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4400" y="5222875"/>
            <a:ext cx="2905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400">
                <a:solidFill>
                  <a:srgbClr val="FF3300"/>
                </a:solidFill>
              </a:rPr>
              <a:t>V</a:t>
            </a:r>
          </a:p>
        </p:txBody>
      </p:sp>
      <p:sp>
        <p:nvSpPr>
          <p:cNvPr id="229395" name="Text Box 19">
            <a:extLst>
              <a:ext uri="{FF2B5EF4-FFF2-40B4-BE49-F238E27FC236}">
                <a16:creationId xmlns:a16="http://schemas.microsoft.com/office/drawing/2014/main" id="{E489C704-5AD8-4842-8563-764DB9BDF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700" y="6108700"/>
            <a:ext cx="158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800"/>
              <a:t>Pacing SC 5-6</a:t>
            </a:r>
          </a:p>
        </p:txBody>
      </p:sp>
      <p:sp>
        <p:nvSpPr>
          <p:cNvPr id="229376" name="Rectangle 0">
            <a:extLst>
              <a:ext uri="{FF2B5EF4-FFF2-40B4-BE49-F238E27FC236}">
                <a16:creationId xmlns:a16="http://schemas.microsoft.com/office/drawing/2014/main" id="{02E9971A-9906-4F1F-ACD7-C4409EF06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0038" y="6100763"/>
            <a:ext cx="7378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800" b="1" i="1">
                <a:solidFill>
                  <a:schemeClr val="folHlink"/>
                </a:solidFill>
              </a:rPr>
              <a:t>                                                    L. De Vito, V. Liguori e C. D’Ascia</a:t>
            </a:r>
            <a:br>
              <a:rPr lang="it-IT" altLang="it-IT" sz="1800" b="1" i="1">
                <a:solidFill>
                  <a:schemeClr val="folHlink"/>
                </a:solidFill>
              </a:rPr>
            </a:br>
            <a:r>
              <a:rPr lang="it-IT" altLang="it-IT" sz="1800" b="1" i="1">
                <a:solidFill>
                  <a:schemeClr val="folHlink"/>
                </a:solidFill>
              </a:rPr>
              <a:t>			           Università di Napoli Federico II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42" name="Object 2">
            <a:extLst>
              <a:ext uri="{FF2B5EF4-FFF2-40B4-BE49-F238E27FC236}">
                <a16:creationId xmlns:a16="http://schemas.microsoft.com/office/drawing/2014/main" id="{034C04EF-50E4-42AB-8FDC-B473B9BC0E37}"/>
              </a:ext>
            </a:extLst>
          </p:cNvPr>
          <p:cNvGraphicFramePr>
            <a:graphicFrameLocks/>
          </p:cNvGraphicFramePr>
          <p:nvPr>
            <p:ph sz="half" idx="2"/>
          </p:nvPr>
        </p:nvGraphicFramePr>
        <p:xfrm>
          <a:off x="0" y="6308725"/>
          <a:ext cx="60642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41" name="ClipArt" r:id="rId4" imgW="1441440" imgH="1434960" progId="MS_ClipArt_Gallery.2">
                  <p:embed/>
                </p:oleObj>
              </mc:Choice>
              <mc:Fallback>
                <p:oleObj name="ClipArt" r:id="rId4" imgW="1441440" imgH="1434960" progId="MS_ClipArt_Gallery.2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308725"/>
                        <a:ext cx="606425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44" name="Rectangle 4">
            <a:extLst>
              <a:ext uri="{FF2B5EF4-FFF2-40B4-BE49-F238E27FC236}">
                <a16:creationId xmlns:a16="http://schemas.microsoft.com/office/drawing/2014/main" id="{433FC988-8DED-437F-8551-5E841A702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8450" y="44450"/>
            <a:ext cx="16843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Caso clinico III</a:t>
            </a:r>
          </a:p>
        </p:txBody>
      </p:sp>
      <p:pic>
        <p:nvPicPr>
          <p:cNvPr id="215045" name="Picture 5" descr="msoCD9C2">
            <a:extLst>
              <a:ext uri="{FF2B5EF4-FFF2-40B4-BE49-F238E27FC236}">
                <a16:creationId xmlns:a16="http://schemas.microsoft.com/office/drawing/2014/main" id="{E7D8C88D-1A90-4410-B98D-5C03D1467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476250"/>
            <a:ext cx="4679950" cy="576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46" name="Picture 6" descr="msoC5058">
            <a:extLst>
              <a:ext uri="{FF2B5EF4-FFF2-40B4-BE49-F238E27FC236}">
                <a16:creationId xmlns:a16="http://schemas.microsoft.com/office/drawing/2014/main" id="{D62D5981-275B-4F3C-A3DA-9280079B3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400" y="476250"/>
            <a:ext cx="4679950" cy="576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47" name="Text Box 7">
            <a:extLst>
              <a:ext uri="{FF2B5EF4-FFF2-40B4-BE49-F238E27FC236}">
                <a16:creationId xmlns:a16="http://schemas.microsoft.com/office/drawing/2014/main" id="{7A9F1AD6-EBCC-439A-BE45-E3184DD53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588" y="3467100"/>
            <a:ext cx="306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60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215048" name="Text Box 8">
            <a:extLst>
              <a:ext uri="{FF2B5EF4-FFF2-40B4-BE49-F238E27FC236}">
                <a16:creationId xmlns:a16="http://schemas.microsoft.com/office/drawing/2014/main" id="{448E150B-3F1E-4C80-8016-BDAA144B8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8775" y="3179763"/>
            <a:ext cx="419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600">
                <a:solidFill>
                  <a:srgbClr val="FF3300"/>
                </a:solidFill>
              </a:rPr>
              <a:t>VE</a:t>
            </a:r>
          </a:p>
        </p:txBody>
      </p:sp>
      <p:sp>
        <p:nvSpPr>
          <p:cNvPr id="215049" name="Text Box 9">
            <a:extLst>
              <a:ext uri="{FF2B5EF4-FFF2-40B4-BE49-F238E27FC236}">
                <a16:creationId xmlns:a16="http://schemas.microsoft.com/office/drawing/2014/main" id="{A7263B06-40B6-4E2D-8BB3-56AC3B9F2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9763" y="5484813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600">
                <a:solidFill>
                  <a:srgbClr val="FF3300"/>
                </a:solidFill>
              </a:rPr>
              <a:t>V</a:t>
            </a:r>
          </a:p>
        </p:txBody>
      </p:sp>
      <p:sp>
        <p:nvSpPr>
          <p:cNvPr id="215050" name="Text Box 10">
            <a:extLst>
              <a:ext uri="{FF2B5EF4-FFF2-40B4-BE49-F238E27FC236}">
                <a16:creationId xmlns:a16="http://schemas.microsoft.com/office/drawing/2014/main" id="{64515958-F90B-45AF-9224-E5F695B04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7550" y="3179763"/>
            <a:ext cx="306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60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215051" name="Text Box 11">
            <a:extLst>
              <a:ext uri="{FF2B5EF4-FFF2-40B4-BE49-F238E27FC236}">
                <a16:creationId xmlns:a16="http://schemas.microsoft.com/office/drawing/2014/main" id="{A14994D5-E8B0-48EF-9410-218E6E938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6338" y="5484813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600">
                <a:solidFill>
                  <a:srgbClr val="FF3300"/>
                </a:solidFill>
              </a:rPr>
              <a:t>V</a:t>
            </a:r>
          </a:p>
        </p:txBody>
      </p:sp>
      <p:sp>
        <p:nvSpPr>
          <p:cNvPr id="215052" name="Text Box 12">
            <a:extLst>
              <a:ext uri="{FF2B5EF4-FFF2-40B4-BE49-F238E27FC236}">
                <a16:creationId xmlns:a16="http://schemas.microsoft.com/office/drawing/2014/main" id="{5730C7D3-F56C-4D21-8781-3ECBB8B86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0613" y="6251575"/>
            <a:ext cx="1749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800"/>
              <a:t>Pacing HRA 3-4</a:t>
            </a:r>
          </a:p>
        </p:txBody>
      </p:sp>
      <p:sp>
        <p:nvSpPr>
          <p:cNvPr id="215040" name="Rectangle 0">
            <a:extLst>
              <a:ext uri="{FF2B5EF4-FFF2-40B4-BE49-F238E27FC236}">
                <a16:creationId xmlns:a16="http://schemas.microsoft.com/office/drawing/2014/main" id="{D8794992-498E-45A6-83B9-FEDD9B194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8613" y="6243638"/>
            <a:ext cx="7378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800" b="1" i="1">
                <a:solidFill>
                  <a:schemeClr val="folHlink"/>
                </a:solidFill>
              </a:rPr>
              <a:t>                                                    L. De Vito, V. Liguori e C. D’Ascia</a:t>
            </a:r>
            <a:br>
              <a:rPr lang="it-IT" altLang="it-IT" sz="1800" b="1" i="1">
                <a:solidFill>
                  <a:schemeClr val="folHlink"/>
                </a:solidFill>
              </a:rPr>
            </a:br>
            <a:r>
              <a:rPr lang="it-IT" altLang="it-IT" sz="1800" b="1" i="1">
                <a:solidFill>
                  <a:schemeClr val="folHlink"/>
                </a:solidFill>
              </a:rPr>
              <a:t>			           Università di Napoli Federico II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3234" name="Object 2">
            <a:extLst>
              <a:ext uri="{FF2B5EF4-FFF2-40B4-BE49-F238E27FC236}">
                <a16:creationId xmlns:a16="http://schemas.microsoft.com/office/drawing/2014/main" id="{BB02320D-FD61-4CBE-982D-0E7CF487366F}"/>
              </a:ext>
            </a:extLst>
          </p:cNvPr>
          <p:cNvGraphicFramePr>
            <a:graphicFrameLocks/>
          </p:cNvGraphicFramePr>
          <p:nvPr>
            <p:ph sz="half" idx="2"/>
          </p:nvPr>
        </p:nvGraphicFramePr>
        <p:xfrm>
          <a:off x="0" y="6308725"/>
          <a:ext cx="60642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33" name="ClipArt" r:id="rId4" imgW="1441440" imgH="1434960" progId="MS_ClipArt_Gallery.2">
                  <p:embed/>
                </p:oleObj>
              </mc:Choice>
              <mc:Fallback>
                <p:oleObj name="ClipArt" r:id="rId4" imgW="1441440" imgH="1434960" progId="MS_ClipArt_Gallery.2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308725"/>
                        <a:ext cx="606425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3236" name="Rectangle 4">
            <a:extLst>
              <a:ext uri="{FF2B5EF4-FFF2-40B4-BE49-F238E27FC236}">
                <a16:creationId xmlns:a16="http://schemas.microsoft.com/office/drawing/2014/main" id="{659C8A42-56A1-4B56-80EA-1B255645E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8450" y="115888"/>
            <a:ext cx="16843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Caso clinico III</a:t>
            </a:r>
          </a:p>
        </p:txBody>
      </p:sp>
      <p:pic>
        <p:nvPicPr>
          <p:cNvPr id="223237" name="Picture 5" descr="mso4B57E">
            <a:extLst>
              <a:ext uri="{FF2B5EF4-FFF2-40B4-BE49-F238E27FC236}">
                <a16:creationId xmlns:a16="http://schemas.microsoft.com/office/drawing/2014/main" id="{EF464A62-CFE6-4394-B35E-54D50387D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20713"/>
            <a:ext cx="4535487" cy="554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238" name="Picture 6" descr="msoC52B4">
            <a:extLst>
              <a:ext uri="{FF2B5EF4-FFF2-40B4-BE49-F238E27FC236}">
                <a16:creationId xmlns:a16="http://schemas.microsoft.com/office/drawing/2014/main" id="{105C6D9F-FD92-4158-8E39-29174A861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400" y="620713"/>
            <a:ext cx="4711700" cy="554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3239" name="Text Box 7">
            <a:extLst>
              <a:ext uri="{FF2B5EF4-FFF2-40B4-BE49-F238E27FC236}">
                <a16:creationId xmlns:a16="http://schemas.microsoft.com/office/drawing/2014/main" id="{369E3741-EEBE-44E8-8146-EE33012CA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7238" y="2387600"/>
            <a:ext cx="306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60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223240" name="Text Box 8">
            <a:extLst>
              <a:ext uri="{FF2B5EF4-FFF2-40B4-BE49-F238E27FC236}">
                <a16:creationId xmlns:a16="http://schemas.microsoft.com/office/drawing/2014/main" id="{5CDE587D-FD65-4AE7-901A-D575446CC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4575" y="27955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 altLang="it-IT" sz="1800"/>
          </a:p>
        </p:txBody>
      </p:sp>
      <p:sp>
        <p:nvSpPr>
          <p:cNvPr id="223241" name="Text Box 9">
            <a:extLst>
              <a:ext uri="{FF2B5EF4-FFF2-40B4-BE49-F238E27FC236}">
                <a16:creationId xmlns:a16="http://schemas.microsoft.com/office/drawing/2014/main" id="{94F39A15-D6EF-4D77-B6E1-8B3DB6AD2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0" y="2708275"/>
            <a:ext cx="419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600">
                <a:solidFill>
                  <a:srgbClr val="FF3300"/>
                </a:solidFill>
              </a:rPr>
              <a:t>VE</a:t>
            </a:r>
          </a:p>
        </p:txBody>
      </p:sp>
      <p:sp>
        <p:nvSpPr>
          <p:cNvPr id="223242" name="Text Box 10">
            <a:extLst>
              <a:ext uri="{FF2B5EF4-FFF2-40B4-BE49-F238E27FC236}">
                <a16:creationId xmlns:a16="http://schemas.microsoft.com/office/drawing/2014/main" id="{1C7513A9-7D09-40BA-B6D6-C9B8077BC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7100" y="5387975"/>
            <a:ext cx="320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800"/>
              <a:t>V</a:t>
            </a:r>
          </a:p>
        </p:txBody>
      </p:sp>
      <p:sp>
        <p:nvSpPr>
          <p:cNvPr id="223243" name="Text Box 11">
            <a:extLst>
              <a:ext uri="{FF2B5EF4-FFF2-40B4-BE49-F238E27FC236}">
                <a16:creationId xmlns:a16="http://schemas.microsoft.com/office/drawing/2014/main" id="{85E65E1E-49CC-4C0F-9FF9-296545AD6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7100" y="5411788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600">
                <a:solidFill>
                  <a:srgbClr val="FF3300"/>
                </a:solidFill>
              </a:rPr>
              <a:t>V</a:t>
            </a:r>
          </a:p>
        </p:txBody>
      </p:sp>
      <p:sp>
        <p:nvSpPr>
          <p:cNvPr id="223244" name="Text Box 12">
            <a:extLst>
              <a:ext uri="{FF2B5EF4-FFF2-40B4-BE49-F238E27FC236}">
                <a16:creationId xmlns:a16="http://schemas.microsoft.com/office/drawing/2014/main" id="{C7CE1A00-C4D2-4B72-9B8A-87BC10752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6113" y="2819400"/>
            <a:ext cx="306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60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223245" name="Text Box 13">
            <a:extLst>
              <a:ext uri="{FF2B5EF4-FFF2-40B4-BE49-F238E27FC236}">
                <a16:creationId xmlns:a16="http://schemas.microsoft.com/office/drawing/2014/main" id="{4DF3804A-9022-4B5D-953D-4CB8A2E34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0588" y="5397500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600">
                <a:solidFill>
                  <a:srgbClr val="FF3300"/>
                </a:solidFill>
              </a:rPr>
              <a:t>V</a:t>
            </a:r>
          </a:p>
        </p:txBody>
      </p:sp>
      <p:sp>
        <p:nvSpPr>
          <p:cNvPr id="223246" name="Text Box 14">
            <a:extLst>
              <a:ext uri="{FF2B5EF4-FFF2-40B4-BE49-F238E27FC236}">
                <a16:creationId xmlns:a16="http://schemas.microsoft.com/office/drawing/2014/main" id="{50EFC6B8-7A42-4532-9D5E-002A7E764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638" y="6251575"/>
            <a:ext cx="1749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800"/>
              <a:t>Pacing HRA 3-4</a:t>
            </a:r>
          </a:p>
        </p:txBody>
      </p:sp>
      <p:sp>
        <p:nvSpPr>
          <p:cNvPr id="223232" name="Rectangle 0">
            <a:extLst>
              <a:ext uri="{FF2B5EF4-FFF2-40B4-BE49-F238E27FC236}">
                <a16:creationId xmlns:a16="http://schemas.microsoft.com/office/drawing/2014/main" id="{A20DDB55-102C-4E84-A014-4B946E4EF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8613" y="6237288"/>
            <a:ext cx="7378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800" b="1" i="1">
                <a:solidFill>
                  <a:schemeClr val="folHlink"/>
                </a:solidFill>
              </a:rPr>
              <a:t>                                                    L. De Vito, V. Liguori e C. D’Ascia</a:t>
            </a:r>
            <a:br>
              <a:rPr lang="it-IT" altLang="it-IT" sz="1800" b="1" i="1">
                <a:solidFill>
                  <a:schemeClr val="folHlink"/>
                </a:solidFill>
              </a:rPr>
            </a:br>
            <a:r>
              <a:rPr lang="it-IT" altLang="it-IT" sz="1800" b="1" i="1">
                <a:solidFill>
                  <a:schemeClr val="folHlink"/>
                </a:solidFill>
              </a:rPr>
              <a:t>			           Università di Napoli Federico II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22" name="Object 2">
            <a:extLst>
              <a:ext uri="{FF2B5EF4-FFF2-40B4-BE49-F238E27FC236}">
                <a16:creationId xmlns:a16="http://schemas.microsoft.com/office/drawing/2014/main" id="{9B5DFDD2-C6A6-4A38-B34F-33D100D7C7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7522814"/>
              </p:ext>
            </p:extLst>
          </p:nvPr>
        </p:nvGraphicFramePr>
        <p:xfrm>
          <a:off x="-765175" y="620713"/>
          <a:ext cx="11052175" cy="588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39" name="Chart" r:id="rId3" imgW="9820392" imgH="5229041" progId="MSGraph.Chart.8">
                  <p:embed followColorScheme="full"/>
                </p:oleObj>
              </mc:Choice>
              <mc:Fallback>
                <p:oleObj name="Chart" r:id="rId3" imgW="9820392" imgH="5229041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5175" y="620713"/>
                        <a:ext cx="11052175" cy="588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23" name="Rectangle 3">
            <a:extLst>
              <a:ext uri="{FF2B5EF4-FFF2-40B4-BE49-F238E27FC236}">
                <a16:creationId xmlns:a16="http://schemas.microsoft.com/office/drawing/2014/main" id="{481DAE90-75A6-4CC5-915A-8E2B09D51E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9088" y="5057775"/>
            <a:ext cx="7375525" cy="1800225"/>
          </a:xfrm>
        </p:spPr>
        <p:txBody>
          <a:bodyPr/>
          <a:lstStyle/>
          <a:p>
            <a:pPr algn="l"/>
            <a:r>
              <a:rPr lang="it-IT" altLang="it-IT" sz="2400">
                <a:latin typeface="Times New Roman" panose="02020603050405020304" pitchFamily="18" charset="0"/>
              </a:rPr>
              <a:t>The choise of the number of pulmonary ostia to be  treated was due to the presence/absence of  PV foci .</a:t>
            </a:r>
            <a:br>
              <a:rPr lang="it-IT" altLang="it-IT" sz="2400">
                <a:latin typeface="Times New Roman" panose="02020603050405020304" pitchFamily="18" charset="0"/>
              </a:rPr>
            </a:br>
            <a:r>
              <a:rPr lang="it-IT" altLang="it-IT" sz="2400">
                <a:latin typeface="Times New Roman" panose="02020603050405020304" pitchFamily="18" charset="0"/>
              </a:rPr>
              <a:t> (in 2 of the red cases we were forced to work only on two veins  by technical difficulties in ostium ablation).</a:t>
            </a:r>
            <a:r>
              <a:rPr lang="it-IT" altLang="it-IT" sz="32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86725" name="Text Box 5">
            <a:extLst>
              <a:ext uri="{FF2B5EF4-FFF2-40B4-BE49-F238E27FC236}">
                <a16:creationId xmlns:a16="http://schemas.microsoft.com/office/drawing/2014/main" id="{29120B35-8B61-4494-AFA3-CF5E2F0EF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5213" y="0"/>
            <a:ext cx="5575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>
                <a:solidFill>
                  <a:schemeClr val="hlink"/>
                </a:solidFill>
              </a:rPr>
              <a:t>RESULTS at 18 months: Sintesys</a:t>
            </a:r>
          </a:p>
        </p:txBody>
      </p:sp>
      <p:sp>
        <p:nvSpPr>
          <p:cNvPr id="286727" name="Text Box 7">
            <a:extLst>
              <a:ext uri="{FF2B5EF4-FFF2-40B4-BE49-F238E27FC236}">
                <a16:creationId xmlns:a16="http://schemas.microsoft.com/office/drawing/2014/main" id="{1CC6DA2D-ABB5-443A-876C-E052C4501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4581525"/>
            <a:ext cx="1368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1600" b="1">
                <a:solidFill>
                  <a:srgbClr val="660066"/>
                </a:solidFill>
              </a:rPr>
              <a:t>28=100% </a:t>
            </a:r>
          </a:p>
        </p:txBody>
      </p:sp>
      <p:sp>
        <p:nvSpPr>
          <p:cNvPr id="286729" name="Text Box 9">
            <a:extLst>
              <a:ext uri="{FF2B5EF4-FFF2-40B4-BE49-F238E27FC236}">
                <a16:creationId xmlns:a16="http://schemas.microsoft.com/office/drawing/2014/main" id="{D8B50A5A-E542-4E87-9E83-34F93E524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4713" y="4581525"/>
            <a:ext cx="1439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600" b="1">
                <a:solidFill>
                  <a:srgbClr val="660066"/>
                </a:solidFill>
              </a:rPr>
              <a:t>10=35,8%</a:t>
            </a:r>
          </a:p>
        </p:txBody>
      </p:sp>
      <p:sp>
        <p:nvSpPr>
          <p:cNvPr id="286730" name="Text Box 10">
            <a:extLst>
              <a:ext uri="{FF2B5EF4-FFF2-40B4-BE49-F238E27FC236}">
                <a16:creationId xmlns:a16="http://schemas.microsoft.com/office/drawing/2014/main" id="{30ED3BF3-9201-4D76-9445-E5A703F35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3863" y="4581525"/>
            <a:ext cx="1368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1600" b="1">
                <a:solidFill>
                  <a:srgbClr val="660066"/>
                </a:solidFill>
              </a:rPr>
              <a:t>20=71,4%</a:t>
            </a:r>
          </a:p>
        </p:txBody>
      </p:sp>
      <p:sp>
        <p:nvSpPr>
          <p:cNvPr id="286731" name="Text Box 11">
            <a:extLst>
              <a:ext uri="{FF2B5EF4-FFF2-40B4-BE49-F238E27FC236}">
                <a16:creationId xmlns:a16="http://schemas.microsoft.com/office/drawing/2014/main" id="{0B64E013-EBFA-4C73-B11F-0226D4AC1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8550" y="4581525"/>
            <a:ext cx="172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1600" b="1">
                <a:solidFill>
                  <a:srgbClr val="660066"/>
                </a:solidFill>
              </a:rPr>
              <a:t>8=2,9%</a:t>
            </a:r>
          </a:p>
        </p:txBody>
      </p:sp>
      <p:sp>
        <p:nvSpPr>
          <p:cNvPr id="286735" name="Text Box 15">
            <a:extLst>
              <a:ext uri="{FF2B5EF4-FFF2-40B4-BE49-F238E27FC236}">
                <a16:creationId xmlns:a16="http://schemas.microsoft.com/office/drawing/2014/main" id="{AE8D8D90-D9DF-4E6C-8DEE-1018B5D3E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1475" y="2133600"/>
            <a:ext cx="1944688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altLang="it-IT" sz="1600" b="1">
                <a:solidFill>
                  <a:srgbClr val="660066"/>
                </a:solidFill>
              </a:rPr>
              <a:t>37,4% 50%</a:t>
            </a:r>
          </a:p>
          <a:p>
            <a:pPr>
              <a:spcBef>
                <a:spcPct val="50000"/>
              </a:spcBef>
            </a:pPr>
            <a:r>
              <a:rPr lang="it-IT" altLang="it-IT" sz="1600" b="1">
                <a:solidFill>
                  <a:srgbClr val="660066"/>
                </a:solidFill>
              </a:rPr>
              <a:t>22,3%</a:t>
            </a:r>
          </a:p>
        </p:txBody>
      </p:sp>
      <p:sp>
        <p:nvSpPr>
          <p:cNvPr id="286736" name="Text Box 16">
            <a:extLst>
              <a:ext uri="{FF2B5EF4-FFF2-40B4-BE49-F238E27FC236}">
                <a16:creationId xmlns:a16="http://schemas.microsoft.com/office/drawing/2014/main" id="{9E1D5E20-92A1-4351-9B6B-09724148D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2063" y="1125538"/>
            <a:ext cx="2160587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1600" b="1">
                <a:solidFill>
                  <a:srgbClr val="660066"/>
                </a:solidFill>
              </a:rPr>
              <a:t>72,8%</a:t>
            </a:r>
          </a:p>
          <a:p>
            <a:pPr algn="ctr">
              <a:spcBef>
                <a:spcPct val="50000"/>
              </a:spcBef>
            </a:pPr>
            <a:r>
              <a:rPr lang="it-IT" altLang="it-IT" sz="1600" b="1">
                <a:solidFill>
                  <a:srgbClr val="660066"/>
                </a:solidFill>
              </a:rPr>
              <a:t>77,8%       62,5%</a:t>
            </a:r>
          </a:p>
        </p:txBody>
      </p:sp>
      <p:sp>
        <p:nvSpPr>
          <p:cNvPr id="286737" name="Text Box 17">
            <a:extLst>
              <a:ext uri="{FF2B5EF4-FFF2-40B4-BE49-F238E27FC236}">
                <a16:creationId xmlns:a16="http://schemas.microsoft.com/office/drawing/2014/main" id="{BF5F3576-6893-4F46-8273-080C3C6F1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1063" y="2349500"/>
            <a:ext cx="208915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altLang="it-IT" sz="1600" b="1">
                <a:solidFill>
                  <a:srgbClr val="660066"/>
                </a:solidFill>
              </a:rPr>
              <a:t>27,3% 37,5%</a:t>
            </a:r>
          </a:p>
          <a:p>
            <a:pPr>
              <a:spcBef>
                <a:spcPct val="50000"/>
              </a:spcBef>
            </a:pPr>
            <a:r>
              <a:rPr lang="it-IT" altLang="it-IT" sz="1600" b="1">
                <a:solidFill>
                  <a:srgbClr val="660066"/>
                </a:solidFill>
              </a:rPr>
              <a:t>22,3%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C6ED64C6-461C-425B-8BA8-E4F9DE948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81075"/>
            <a:ext cx="10287000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FontTx/>
              <a:buChar char="•"/>
            </a:pPr>
            <a:r>
              <a:rPr lang="it-IT" altLang="it-IT" sz="2600"/>
              <a:t> No immediate </a:t>
            </a:r>
            <a:r>
              <a:rPr lang="it-IT" altLang="it-IT" sz="2600">
                <a:solidFill>
                  <a:srgbClr val="FFFF00"/>
                </a:solidFill>
              </a:rPr>
              <a:t>complications</a:t>
            </a:r>
            <a:r>
              <a:rPr lang="it-IT" altLang="it-IT" sz="2600"/>
              <a:t> except 1 case of ischemic ecg </a:t>
            </a:r>
          </a:p>
          <a:p>
            <a:pPr algn="just"/>
            <a:r>
              <a:rPr lang="it-IT" altLang="it-IT" sz="2600"/>
              <a:t>   with  CPK-MB elevation</a:t>
            </a:r>
          </a:p>
          <a:p>
            <a:pPr algn="just"/>
            <a:endParaRPr lang="it-IT" altLang="it-IT" sz="2600"/>
          </a:p>
          <a:p>
            <a:pPr algn="just">
              <a:buFontTx/>
              <a:buChar char="•"/>
            </a:pPr>
            <a:r>
              <a:rPr lang="it-IT" altLang="it-IT" sz="2600"/>
              <a:t> In middle-term follow-up (18 months) 10 pt.(35%) had a recurring and a 2th ablation           </a:t>
            </a:r>
          </a:p>
          <a:p>
            <a:pPr algn="just">
              <a:buFontTx/>
              <a:buChar char="•"/>
            </a:pPr>
            <a:r>
              <a:rPr lang="it-IT" altLang="it-IT" sz="2600"/>
              <a:t>           </a:t>
            </a:r>
            <a:r>
              <a:rPr lang="it-IT" altLang="it-IT" b="1">
                <a:sym typeface="Monotype Sorts" pitchFamily="2" charset="2"/>
              </a:rPr>
              <a:t>8 Pt(28%) </a:t>
            </a:r>
            <a:r>
              <a:rPr lang="it-IT" altLang="it-IT" b="1"/>
              <a:t>were un-successfully re-ablated 	</a:t>
            </a:r>
          </a:p>
          <a:p>
            <a:pPr algn="just">
              <a:buFontTx/>
              <a:buChar char="•"/>
            </a:pPr>
            <a:r>
              <a:rPr lang="it-IT" altLang="it-IT" b="1">
                <a:sym typeface="Monotype Sorts" pitchFamily="2" charset="2"/>
              </a:rPr>
              <a:t>            </a:t>
            </a:r>
            <a:r>
              <a:rPr lang="en-GB" altLang="it-IT" b="1"/>
              <a:t>2 Pt(7%)  </a:t>
            </a:r>
            <a:r>
              <a:rPr lang="it-IT" altLang="it-IT" b="1"/>
              <a:t>were successfully re-ablated</a:t>
            </a:r>
          </a:p>
          <a:p>
            <a:pPr algn="just">
              <a:buFontTx/>
              <a:buChar char="•"/>
            </a:pPr>
            <a:r>
              <a:rPr lang="it-IT" altLang="it-IT" b="1">
                <a:sym typeface="Monotype Sorts" pitchFamily="2" charset="2"/>
              </a:rPr>
              <a:t>            8 Pt(28%) presented AF permanently </a:t>
            </a:r>
            <a:endParaRPr lang="it-IT" altLang="it-IT" b="1"/>
          </a:p>
          <a:p>
            <a:pPr algn="just">
              <a:buFontTx/>
              <a:buChar char="•"/>
            </a:pPr>
            <a:r>
              <a:rPr lang="it-IT" altLang="it-IT" b="1">
                <a:sym typeface="Monotype Sorts" pitchFamily="2" charset="2"/>
              </a:rPr>
              <a:t>            </a:t>
            </a:r>
            <a:r>
              <a:rPr lang="en-GB" altLang="it-IT"/>
              <a:t>1 Pt(3.5%) presented persistent AF during the first week, then</a:t>
            </a:r>
            <a:r>
              <a:rPr lang="it-IT" altLang="it-IT"/>
              <a:t>    		controlled  with AAD only</a:t>
            </a:r>
          </a:p>
          <a:p>
            <a:pPr algn="just"/>
            <a:r>
              <a:rPr lang="it-IT" altLang="it-IT" sz="2000"/>
              <a:t>	</a:t>
            </a:r>
            <a:endParaRPr lang="en-US" altLang="it-IT" sz="2000"/>
          </a:p>
        </p:txBody>
      </p:sp>
      <p:sp>
        <p:nvSpPr>
          <p:cNvPr id="126980" name="Rectangle 4">
            <a:extLst>
              <a:ext uri="{FF2B5EF4-FFF2-40B4-BE49-F238E27FC236}">
                <a16:creationId xmlns:a16="http://schemas.microsoft.com/office/drawing/2014/main" id="{D389A92A-D75B-4A70-821B-9D127EA57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8913"/>
            <a:ext cx="10287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en-US" altLang="it-IT" sz="4000" b="1">
                <a:solidFill>
                  <a:schemeClr val="hlink"/>
                </a:solidFill>
                <a:latin typeface="Times New Roman" panose="02020603050405020304" pitchFamily="18" charset="0"/>
              </a:rPr>
              <a:t>RESULTS</a:t>
            </a:r>
          </a:p>
        </p:txBody>
      </p:sp>
      <p:sp>
        <p:nvSpPr>
          <p:cNvPr id="126976" name="Rectangle 0">
            <a:extLst>
              <a:ext uri="{FF2B5EF4-FFF2-40B4-BE49-F238E27FC236}">
                <a16:creationId xmlns:a16="http://schemas.microsoft.com/office/drawing/2014/main" id="{21CCADA3-C63C-4C35-91DA-B90161457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2063" y="6172200"/>
            <a:ext cx="60483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1800" b="1" i="1">
                <a:solidFill>
                  <a:schemeClr val="folHlink"/>
                </a:solidFill>
              </a:rPr>
              <a:t>L. De Vito, V. Liguori ,SLD’Ascia e</a:t>
            </a:r>
            <a:r>
              <a:rPr lang="it-IT" altLang="it-IT" sz="1800" b="1">
                <a:solidFill>
                  <a:schemeClr val="folHlink"/>
                </a:solidFill>
              </a:rPr>
              <a:t>  </a:t>
            </a:r>
            <a:r>
              <a:rPr lang="it-IT" altLang="it-IT" sz="1800" b="1" i="1">
                <a:solidFill>
                  <a:schemeClr val="folHlink"/>
                </a:solidFill>
              </a:rPr>
              <a:t>C. D’Ascia</a:t>
            </a:r>
          </a:p>
          <a:p>
            <a:r>
              <a:rPr lang="it-IT" altLang="it-IT" sz="1800" b="1" i="1">
                <a:solidFill>
                  <a:schemeClr val="folHlink"/>
                </a:solidFill>
              </a:rPr>
              <a:t>Università di Napoli ,’Federico II’</a:t>
            </a:r>
          </a:p>
        </p:txBody>
      </p:sp>
      <p:graphicFrame>
        <p:nvGraphicFramePr>
          <p:cNvPr id="126977" name="Object 1">
            <a:extLst>
              <a:ext uri="{FF2B5EF4-FFF2-40B4-BE49-F238E27FC236}">
                <a16:creationId xmlns:a16="http://schemas.microsoft.com/office/drawing/2014/main" id="{49EAF25D-6B8C-4CBB-88C7-B7E8C5149FB3}"/>
              </a:ext>
            </a:extLst>
          </p:cNvPr>
          <p:cNvGraphicFramePr>
            <a:graphicFrameLocks/>
          </p:cNvGraphicFramePr>
          <p:nvPr/>
        </p:nvGraphicFramePr>
        <p:xfrm>
          <a:off x="0" y="6308725"/>
          <a:ext cx="60642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79" name="ClipArt" r:id="rId3" imgW="1441440" imgH="1434960" progId="MS_ClipArt_Gallery.2">
                  <p:embed/>
                </p:oleObj>
              </mc:Choice>
              <mc:Fallback>
                <p:oleObj name="ClipArt" r:id="rId3" imgW="1441440" imgH="1434960" progId="MS_ClipArt_Gallery.2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308725"/>
                        <a:ext cx="606425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2">
            <a:extLst>
              <a:ext uri="{FF2B5EF4-FFF2-40B4-BE49-F238E27FC236}">
                <a16:creationId xmlns:a16="http://schemas.microsoft.com/office/drawing/2014/main" id="{9C9D8CD0-BC7D-4691-B7AC-32164EA4F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941888"/>
            <a:ext cx="10287000" cy="124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GB" altLang="it-IT" b="1">
                <a:solidFill>
                  <a:srgbClr val="FF0000"/>
                </a:solidFill>
                <a:latin typeface="Times New Roman" panose="02020603050405020304" pitchFamily="18" charset="0"/>
              </a:rPr>
              <a:t>LIMITS </a:t>
            </a:r>
          </a:p>
          <a:p>
            <a:pPr eaLnBrk="0" hangingPunct="0">
              <a:buFontTx/>
              <a:buChar char="•"/>
            </a:pPr>
            <a:r>
              <a:rPr lang="en-GB" altLang="it-IT" sz="2400">
                <a:latin typeface="Times New Roman" panose="02020603050405020304" pitchFamily="18" charset="0"/>
              </a:rPr>
              <a:t>Small number of patients with non-omogeneus pathologyes</a:t>
            </a:r>
          </a:p>
          <a:p>
            <a:pPr eaLnBrk="0" hangingPunct="0">
              <a:buFontTx/>
              <a:buChar char="•"/>
            </a:pPr>
            <a:r>
              <a:rPr lang="en-GB" altLang="it-IT" sz="2400">
                <a:latin typeface="Times New Roman" panose="02020603050405020304" pitchFamily="18" charset="0"/>
              </a:rPr>
              <a:t>Small FU period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>
            <a:extLst>
              <a:ext uri="{FF2B5EF4-FFF2-40B4-BE49-F238E27FC236}">
                <a16:creationId xmlns:a16="http://schemas.microsoft.com/office/drawing/2014/main" id="{4A555678-75FD-478E-9155-D4354EC4FF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4350" y="1981200"/>
            <a:ext cx="9258300" cy="3392488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115000"/>
              </a:lnSpc>
            </a:pPr>
            <a:r>
              <a:rPr lang="it-IT" altLang="it-IT" sz="2800"/>
              <a:t>  </a:t>
            </a:r>
            <a:r>
              <a:rPr lang="en-US" altLang="it-IT" sz="2800"/>
              <a:t>About</a:t>
            </a:r>
            <a:r>
              <a:rPr lang="it-IT" altLang="it-IT" sz="2800"/>
              <a:t> 0,4 % of general adult population, incidence grows up exponentially with age ( 2.4% &gt;60 , 5-10% &gt; 70 )</a:t>
            </a:r>
          </a:p>
          <a:p>
            <a:pPr>
              <a:lnSpc>
                <a:spcPct val="115000"/>
              </a:lnSpc>
            </a:pPr>
            <a:r>
              <a:rPr lang="it-IT" altLang="it-IT" sz="2800"/>
              <a:t> Most frequent cause of stroke in aged pt.</a:t>
            </a:r>
          </a:p>
          <a:p>
            <a:pPr>
              <a:lnSpc>
                <a:spcPct val="115000"/>
              </a:lnSpc>
            </a:pPr>
            <a:r>
              <a:rPr lang="it-IT" altLang="it-IT" sz="2800"/>
              <a:t> in 15% of cases there is not any organic cardiopathy or metabolic desease related to</a:t>
            </a:r>
          </a:p>
          <a:p>
            <a:pPr>
              <a:lnSpc>
                <a:spcPct val="115000"/>
              </a:lnSpc>
              <a:buFont typeface="Wingdings" panose="05000000000000000000" pitchFamily="2" charset="2"/>
              <a:buNone/>
            </a:pPr>
            <a:endParaRPr lang="it-IT" altLang="it-IT" sz="2800"/>
          </a:p>
        </p:txBody>
      </p:sp>
      <p:sp>
        <p:nvSpPr>
          <p:cNvPr id="47104" name="Rectangle 0">
            <a:extLst>
              <a:ext uri="{FF2B5EF4-FFF2-40B4-BE49-F238E27FC236}">
                <a16:creationId xmlns:a16="http://schemas.microsoft.com/office/drawing/2014/main" id="{97DAB3A0-0FF1-4475-93FB-19510F419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450" y="404813"/>
            <a:ext cx="92583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r>
              <a:rPr lang="it-IT" altLang="it-IT" sz="4000">
                <a:solidFill>
                  <a:schemeClr val="hlink"/>
                </a:solidFill>
              </a:rPr>
              <a:t>ATRIAL FIBRILLATION</a:t>
            </a:r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4F048922-1F5B-45E1-9E6F-ED701BFA5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7013" y="5373688"/>
            <a:ext cx="82169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1800" b="1" i="1">
                <a:solidFill>
                  <a:schemeClr val="folHlink"/>
                </a:solidFill>
              </a:rPr>
              <a:t>                                                               C. D’Ascia</a:t>
            </a:r>
          </a:p>
          <a:p>
            <a:r>
              <a:rPr lang="it-IT" altLang="it-IT" sz="1800" b="1" i="1">
                <a:solidFill>
                  <a:schemeClr val="folHlink"/>
                </a:solidFill>
              </a:rPr>
              <a:t>                                                Unita’ Operativa ‘ARITMOLOGIA’			                    </a:t>
            </a:r>
            <a:r>
              <a:rPr lang="it-IT" altLang="it-IT" sz="1900" b="1" i="1">
                <a:solidFill>
                  <a:schemeClr val="folHlink"/>
                </a:solidFill>
              </a:rPr>
              <a:t>Università di Napoli Federico II</a:t>
            </a:r>
            <a:br>
              <a:rPr lang="it-IT" altLang="it-IT" sz="1900" b="1" i="1">
                <a:solidFill>
                  <a:schemeClr val="folHlink"/>
                </a:solidFill>
              </a:rPr>
            </a:br>
            <a:endParaRPr lang="it-IT" altLang="it-IT" sz="1900" b="1" i="1">
              <a:solidFill>
                <a:schemeClr val="fol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>
            <a:extLst>
              <a:ext uri="{FF2B5EF4-FFF2-40B4-BE49-F238E27FC236}">
                <a16:creationId xmlns:a16="http://schemas.microsoft.com/office/drawing/2014/main" id="{4429BF84-FDC5-43EE-9494-5EFA9221F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1113" y="0"/>
            <a:ext cx="55245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en-US" altLang="it-IT" sz="4000" b="1">
                <a:solidFill>
                  <a:schemeClr val="hlink"/>
                </a:solidFill>
                <a:latin typeface="Times New Roman" panose="02020603050405020304" pitchFamily="18" charset="0"/>
              </a:rPr>
              <a:t>CONCLUSIONS</a:t>
            </a:r>
          </a:p>
        </p:txBody>
      </p:sp>
      <p:sp>
        <p:nvSpPr>
          <p:cNvPr id="258051" name="Rectangle 3">
            <a:extLst>
              <a:ext uri="{FF2B5EF4-FFF2-40B4-BE49-F238E27FC236}">
                <a16:creationId xmlns:a16="http://schemas.microsoft.com/office/drawing/2014/main" id="{D9A721AF-09D9-4002-B806-71757CDE7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5175"/>
            <a:ext cx="10287000" cy="613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just" eaLnBrk="0" hangingPunct="0"/>
            <a:r>
              <a:rPr lang="en-GB" altLang="it-IT"/>
              <a:t>Our study confirms the success of the OSD </a:t>
            </a:r>
            <a:r>
              <a:rPr lang="en-GB" altLang="it-IT" sz="2400"/>
              <a:t>(71.5 %) </a:t>
            </a:r>
          </a:p>
          <a:p>
            <a:pPr algn="just" eaLnBrk="0" hangingPunct="0"/>
            <a:r>
              <a:rPr lang="it-IT" altLang="it-IT"/>
              <a:t>Not observed heavy complications as embolism, stroke, perforations and effusions</a:t>
            </a:r>
          </a:p>
          <a:p>
            <a:pPr algn="ctr" eaLnBrk="0" hangingPunct="0"/>
            <a:r>
              <a:rPr lang="en-GB" altLang="it-IT" sz="3200" b="1">
                <a:solidFill>
                  <a:schemeClr val="folHlink"/>
                </a:solidFill>
              </a:rPr>
              <a:t>BUT</a:t>
            </a:r>
          </a:p>
          <a:p>
            <a:pPr algn="just" eaLnBrk="0" hangingPunct="0"/>
            <a:r>
              <a:rPr lang="en-GB" altLang="it-IT"/>
              <a:t> about 1/3 of pt (35,7%) needs to remake the procedure</a:t>
            </a:r>
          </a:p>
          <a:p>
            <a:pPr algn="ctr" eaLnBrk="0" hangingPunct="0"/>
            <a:r>
              <a:rPr lang="en-GB" altLang="it-IT" b="1">
                <a:solidFill>
                  <a:schemeClr val="folHlink"/>
                </a:solidFill>
              </a:rPr>
              <a:t>FINALLY</a:t>
            </a:r>
          </a:p>
          <a:p>
            <a:pPr algn="just" eaLnBrk="0" hangingPunct="0"/>
            <a:r>
              <a:rPr lang="en-GB" altLang="it-IT"/>
              <a:t>28.5% of the pt present AF, at FU of 18 months, and needs to continue AAD therapy for rate control or to remake another ablation procedure</a:t>
            </a:r>
          </a:p>
          <a:p>
            <a:pPr algn="ctr" eaLnBrk="0" hangingPunct="0"/>
            <a:r>
              <a:rPr lang="en-GB" altLang="it-IT" b="1">
                <a:solidFill>
                  <a:schemeClr val="folHlink"/>
                </a:solidFill>
              </a:rPr>
              <a:t>LIMITS</a:t>
            </a:r>
          </a:p>
          <a:p>
            <a:pPr algn="just" eaLnBrk="0" hangingPunct="0"/>
            <a:r>
              <a:rPr lang="en-GB" altLang="it-IT"/>
              <a:t>The only partial success of adjunctive procedure of alone OSD indicate, in our pt, the need to employ others RF-approach like atrium linear ablation or vagal modulation</a:t>
            </a:r>
            <a:r>
              <a:rPr lang="en-GB" altLang="it-IT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it-IT" altLang="it-IT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0" hangingPunct="0"/>
            <a:endParaRPr lang="en-GB" altLang="it-IT"/>
          </a:p>
        </p:txBody>
      </p:sp>
    </p:spTree>
  </p:cSld>
  <p:clrMapOvr>
    <a:masterClrMapping/>
  </p:clrMapOvr>
  <p:transition>
    <p:cover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>
            <a:extLst>
              <a:ext uri="{FF2B5EF4-FFF2-40B4-BE49-F238E27FC236}">
                <a16:creationId xmlns:a16="http://schemas.microsoft.com/office/drawing/2014/main" id="{F6674888-4271-4B6F-908F-9B70C09F2C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CONCLUSIONS</a:t>
            </a:r>
          </a:p>
        </p:txBody>
      </p:sp>
      <p:sp>
        <p:nvSpPr>
          <p:cNvPr id="289796" name="Rectangle 4">
            <a:extLst>
              <a:ext uri="{FF2B5EF4-FFF2-40B4-BE49-F238E27FC236}">
                <a16:creationId xmlns:a16="http://schemas.microsoft.com/office/drawing/2014/main" id="{B67ED60D-ED37-4C2E-805C-6C662059807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GB" altLang="it-IT" sz="2800">
                <a:effectLst/>
              </a:rPr>
              <a:t>Pulmonary veins’ ostium segmental ablation with RF can treat AF, yet some patients need  the new procedure too. Moreover, about 1/3 of those pt still keep AF  after the OSD, and have to be treated with AAD.</a:t>
            </a:r>
          </a:p>
          <a:p>
            <a:r>
              <a:rPr lang="en-GB" altLang="it-IT" sz="2800">
                <a:effectLst/>
              </a:rPr>
              <a:t>The only partial success of adjunctive procedure of OSD indicate in those pt the need to do others RF-approach like atrium linear ablation or vagal modulation</a:t>
            </a:r>
            <a:r>
              <a:rPr lang="en-GB" altLang="it-IT" sz="2800"/>
              <a:t>   </a:t>
            </a:r>
            <a:endParaRPr lang="it-IT" altLang="it-IT" sz="280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id="{0131DD3B-6FD6-45EE-A3BE-56D5533DBF9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50888" y="1484313"/>
            <a:ext cx="10112375" cy="4114800"/>
          </a:xfrm>
          <a:noFill/>
          <a:ln/>
        </p:spPr>
        <p:txBody>
          <a:bodyPr lIns="92075" tIns="46038" rIns="92075" bIns="46038"/>
          <a:lstStyle/>
          <a:p>
            <a:pPr algn="ctr">
              <a:lnSpc>
                <a:spcPct val="130000"/>
              </a:lnSpc>
              <a:spcBef>
                <a:spcPct val="65000"/>
              </a:spcBef>
              <a:spcAft>
                <a:spcPct val="25000"/>
              </a:spcAft>
              <a:buFont typeface="Wingdings" panose="05000000000000000000" pitchFamily="2" charset="2"/>
              <a:buNone/>
            </a:pPr>
            <a:r>
              <a:rPr lang="it-IT" altLang="it-IT" sz="2600">
                <a:solidFill>
                  <a:schemeClr val="accent2"/>
                </a:solidFill>
                <a:effectLst/>
              </a:rPr>
              <a:t> </a:t>
            </a:r>
            <a:r>
              <a:rPr lang="it-IT" altLang="it-IT" sz="2600">
                <a:solidFill>
                  <a:srgbClr val="FFFF00"/>
                </a:solidFill>
                <a:effectLst/>
              </a:rPr>
              <a:t> </a:t>
            </a:r>
            <a:r>
              <a:rPr lang="it-IT" altLang="it-IT" sz="2600">
                <a:solidFill>
                  <a:srgbClr val="FFFF00"/>
                </a:solidFill>
              </a:rPr>
              <a:t>Negative  factors :</a:t>
            </a:r>
          </a:p>
          <a:p>
            <a:pPr>
              <a:lnSpc>
                <a:spcPct val="130000"/>
              </a:lnSpc>
              <a:spcBef>
                <a:spcPct val="65000"/>
              </a:spcBef>
              <a:spcAft>
                <a:spcPct val="25000"/>
              </a:spcAft>
            </a:pPr>
            <a:r>
              <a:rPr lang="it-IT" altLang="it-IT" sz="2400">
                <a:solidFill>
                  <a:srgbClr val="FFFF00"/>
                </a:solidFill>
              </a:rPr>
              <a:t>Slight knowledge about this arrhythmia and their  electrogenic pathway</a:t>
            </a:r>
          </a:p>
          <a:p>
            <a:r>
              <a:rPr lang="it-IT" altLang="it-IT" sz="2400">
                <a:solidFill>
                  <a:srgbClr val="FFFF00"/>
                </a:solidFill>
              </a:rPr>
              <a:t>Method and operator technical difficulties</a:t>
            </a:r>
            <a:endParaRPr lang="en-US" altLang="it-IT" sz="2400">
              <a:solidFill>
                <a:srgbClr val="FFFF00"/>
              </a:solidFill>
            </a:endParaRPr>
          </a:p>
          <a:p>
            <a:r>
              <a:rPr lang="en-US" altLang="it-IT" sz="2400">
                <a:solidFill>
                  <a:srgbClr val="FFFF00"/>
                </a:solidFill>
              </a:rPr>
              <a:t>Studies concerning the same method of radio-frequency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it-IT" sz="2400">
                <a:solidFill>
                  <a:srgbClr val="FFFF00"/>
                </a:solidFill>
              </a:rPr>
              <a:t>    ablation are discording about results and success</a:t>
            </a:r>
          </a:p>
          <a:p>
            <a:r>
              <a:rPr lang="it-IT" altLang="it-IT" sz="2400">
                <a:solidFill>
                  <a:srgbClr val="FFFF00"/>
                </a:solidFill>
              </a:rPr>
              <a:t> It is extremely difficult</a:t>
            </a:r>
            <a:r>
              <a:rPr lang="en-US" altLang="it-IT" sz="2400">
                <a:solidFill>
                  <a:srgbClr val="FFFF00"/>
                </a:solidFill>
              </a:rPr>
              <a:t> t</a:t>
            </a:r>
            <a:r>
              <a:rPr lang="it-IT" altLang="it-IT" sz="2400">
                <a:solidFill>
                  <a:srgbClr val="FFFF00"/>
                </a:solidFill>
              </a:rPr>
              <a:t>o represent so many different classes of patiens  in medium studies</a:t>
            </a:r>
            <a:endParaRPr lang="en-US" altLang="it-IT" sz="2400">
              <a:solidFill>
                <a:srgbClr val="FFFF00"/>
              </a:solidFill>
            </a:endParaRPr>
          </a:p>
          <a:p>
            <a:pPr algn="just" eaLnBrk="0" hangingPunct="0">
              <a:lnSpc>
                <a:spcPct val="115000"/>
              </a:lnSpc>
              <a:buClr>
                <a:schemeClr val="tx2"/>
              </a:buClr>
              <a:buSzPct val="75000"/>
              <a:buFont typeface="Monotype Sorts" pitchFamily="2" charset="2"/>
              <a:buChar char="n"/>
            </a:pPr>
            <a:endParaRPr lang="it-IT" altLang="it-IT" sz="2400">
              <a:solidFill>
                <a:srgbClr val="FFFF00"/>
              </a:solidFill>
            </a:endParaRPr>
          </a:p>
          <a:p>
            <a:pPr>
              <a:lnSpc>
                <a:spcPct val="130000"/>
              </a:lnSpc>
              <a:spcBef>
                <a:spcPct val="65000"/>
              </a:spcBef>
              <a:spcAft>
                <a:spcPct val="25000"/>
              </a:spcAft>
              <a:buFont typeface="Wingdings" panose="05000000000000000000" pitchFamily="2" charset="2"/>
              <a:buNone/>
            </a:pPr>
            <a:endParaRPr lang="it-IT" altLang="it-IT" sz="2400">
              <a:solidFill>
                <a:srgbClr val="FFFF00"/>
              </a:solidFill>
              <a:effectLst/>
            </a:endParaRPr>
          </a:p>
        </p:txBody>
      </p:sp>
      <p:graphicFrame>
        <p:nvGraphicFramePr>
          <p:cNvPr id="5126" name="Object 6">
            <a:extLst>
              <a:ext uri="{FF2B5EF4-FFF2-40B4-BE49-F238E27FC236}">
                <a16:creationId xmlns:a16="http://schemas.microsoft.com/office/drawing/2014/main" id="{5E228D05-D0EA-4C4B-A314-F4306C8B6F77}"/>
              </a:ext>
            </a:extLst>
          </p:cNvPr>
          <p:cNvGraphicFramePr>
            <a:graphicFrameLocks/>
          </p:cNvGraphicFramePr>
          <p:nvPr>
            <p:ph sz="half" idx="2"/>
          </p:nvPr>
        </p:nvGraphicFramePr>
        <p:xfrm>
          <a:off x="0" y="6165850"/>
          <a:ext cx="67945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ClipArt" r:id="rId4" imgW="1441440" imgH="1434960" progId="MS_ClipArt_Gallery.2">
                  <p:embed/>
                </p:oleObj>
              </mc:Choice>
              <mc:Fallback>
                <p:oleObj name="ClipArt" r:id="rId4" imgW="1441440" imgH="1434960" progId="MS_ClipArt_Gallery.2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65850"/>
                        <a:ext cx="67945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1" name="Rectangle 1">
            <a:extLst>
              <a:ext uri="{FF2B5EF4-FFF2-40B4-BE49-F238E27FC236}">
                <a16:creationId xmlns:a16="http://schemas.microsoft.com/office/drawing/2014/main" id="{64A30F2E-4F94-4BE5-8CF9-23D25BB865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4350" y="381000"/>
            <a:ext cx="9258300" cy="960438"/>
          </a:xfrm>
          <a:noFill/>
          <a:ln/>
        </p:spPr>
        <p:txBody>
          <a:bodyPr/>
          <a:lstStyle/>
          <a:p>
            <a:r>
              <a:rPr lang="it-IT" altLang="it-IT" sz="4000">
                <a:solidFill>
                  <a:schemeClr val="hlink"/>
                </a:solidFill>
              </a:rPr>
              <a:t>BACKGROUND: Why so much retard on the therapy of AF?</a:t>
            </a: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7C2749C2-652B-4648-87C7-6FD5EA8BD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7013" y="5373688"/>
            <a:ext cx="82169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1800" b="1" i="1">
                <a:solidFill>
                  <a:schemeClr val="folHlink"/>
                </a:solidFill>
              </a:rPr>
              <a:t>                                                               C. D’Ascia</a:t>
            </a:r>
          </a:p>
          <a:p>
            <a:r>
              <a:rPr lang="it-IT" altLang="it-IT" sz="1800" b="1" i="1">
                <a:solidFill>
                  <a:schemeClr val="folHlink"/>
                </a:solidFill>
              </a:rPr>
              <a:t>                                                Unita’ Operativa ‘ARITMOLOGIA’			                    </a:t>
            </a:r>
            <a:r>
              <a:rPr lang="it-IT" altLang="it-IT" sz="1900" b="1" i="1">
                <a:solidFill>
                  <a:schemeClr val="folHlink"/>
                </a:solidFill>
              </a:rPr>
              <a:t>Università di Napoli Federico II</a:t>
            </a:r>
            <a:br>
              <a:rPr lang="it-IT" altLang="it-IT" sz="1900" b="1" i="1">
                <a:solidFill>
                  <a:schemeClr val="folHlink"/>
                </a:solidFill>
              </a:rPr>
            </a:br>
            <a:endParaRPr lang="it-IT" altLang="it-IT" sz="1900" b="1" i="1">
              <a:solidFill>
                <a:schemeClr val="fol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>
            <a:extLst>
              <a:ext uri="{FF2B5EF4-FFF2-40B4-BE49-F238E27FC236}">
                <a16:creationId xmlns:a16="http://schemas.microsoft.com/office/drawing/2014/main" id="{56658CFD-E2D8-42A4-ACFF-F8EBE0E03C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4350" y="188913"/>
            <a:ext cx="9258300" cy="649287"/>
          </a:xfrm>
          <a:noFill/>
          <a:ln/>
        </p:spPr>
        <p:txBody>
          <a:bodyPr lIns="92075" tIns="46038" rIns="92075" bIns="46038"/>
          <a:lstStyle/>
          <a:p>
            <a:r>
              <a:rPr lang="it-IT" altLang="it-IT" sz="4000">
                <a:solidFill>
                  <a:schemeClr val="hlink"/>
                </a:solidFill>
              </a:rPr>
              <a:t>ATRIAL FIBRILLATION</a:t>
            </a:r>
          </a:p>
        </p:txBody>
      </p:sp>
      <p:sp>
        <p:nvSpPr>
          <p:cNvPr id="265219" name="Rectangle 3">
            <a:extLst>
              <a:ext uri="{FF2B5EF4-FFF2-40B4-BE49-F238E27FC236}">
                <a16:creationId xmlns:a16="http://schemas.microsoft.com/office/drawing/2014/main" id="{02955D74-3DE0-4FC0-AF1C-14F3D3313F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836613"/>
            <a:ext cx="9772650" cy="4330700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115000"/>
              </a:lnSpc>
              <a:buFont typeface="Wingdings" panose="05000000000000000000" pitchFamily="2" charset="2"/>
              <a:buNone/>
            </a:pPr>
            <a:r>
              <a:rPr lang="it-IT" altLang="it-IT">
                <a:solidFill>
                  <a:srgbClr val="FFFF00"/>
                </a:solidFill>
              </a:rPr>
              <a:t>TRADITIONAL THERAPEUTIC AIMS</a:t>
            </a:r>
          </a:p>
          <a:p>
            <a:pPr>
              <a:lnSpc>
                <a:spcPct val="115000"/>
              </a:lnSpc>
            </a:pPr>
            <a:r>
              <a:rPr lang="it-IT" altLang="it-IT" sz="2400"/>
              <a:t>To convert in Sinusal rhythm patients with paroximal forms of recent onset	</a:t>
            </a:r>
          </a:p>
          <a:p>
            <a:pPr>
              <a:lnSpc>
                <a:spcPct val="115000"/>
              </a:lnSpc>
            </a:pPr>
            <a:r>
              <a:rPr lang="it-IT" altLang="it-IT" sz="2400"/>
              <a:t>To preserve Sinusal rythm and prevent recurrents</a:t>
            </a:r>
          </a:p>
          <a:p>
            <a:pPr>
              <a:lnSpc>
                <a:spcPct val="115000"/>
              </a:lnSpc>
            </a:pPr>
            <a:r>
              <a:rPr lang="it-IT" altLang="it-IT" sz="2400"/>
              <a:t>To Control ventricular rate</a:t>
            </a:r>
          </a:p>
          <a:p>
            <a:pPr>
              <a:lnSpc>
                <a:spcPct val="115000"/>
              </a:lnSpc>
            </a:pPr>
            <a:r>
              <a:rPr lang="it-IT" altLang="it-IT" sz="2400"/>
              <a:t>To Prevent thrombotic events</a:t>
            </a:r>
          </a:p>
        </p:txBody>
      </p:sp>
      <p:sp>
        <p:nvSpPr>
          <p:cNvPr id="265220" name="Rectangle 4">
            <a:extLst>
              <a:ext uri="{FF2B5EF4-FFF2-40B4-BE49-F238E27FC236}">
                <a16:creationId xmlns:a16="http://schemas.microsoft.com/office/drawing/2014/main" id="{D4B50AD6-CE49-4345-88E9-04CF7FA24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16338"/>
            <a:ext cx="10287000" cy="244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>
              <a:lnSpc>
                <a:spcPct val="115000"/>
              </a:lnSpc>
              <a:buFont typeface="Wingdings" panose="05000000000000000000" pitchFamily="2" charset="2"/>
              <a:buNone/>
            </a:pPr>
            <a:r>
              <a:rPr lang="it-IT" altLang="it-IT">
                <a:solidFill>
                  <a:srgbClr val="FFFF00"/>
                </a:solidFill>
              </a:rPr>
              <a:t>CURRENT THERAPEUTIC AIMS</a:t>
            </a:r>
          </a:p>
          <a:p>
            <a:pPr>
              <a:lnSpc>
                <a:spcPct val="115000"/>
              </a:lnSpc>
            </a:pPr>
            <a:r>
              <a:rPr lang="it-IT" altLang="it-IT" sz="2400"/>
              <a:t>To obtein the Sinusal rhythm with an  electrogenethyc approach of the AF	</a:t>
            </a:r>
          </a:p>
          <a:p>
            <a:pPr>
              <a:lnSpc>
                <a:spcPct val="115000"/>
              </a:lnSpc>
            </a:pPr>
            <a:r>
              <a:rPr lang="it-IT" altLang="it-IT" sz="2400"/>
              <a:t>To find best  techniques  to ablate  triggers and\or to modify both the substrate and\or the vagal-simpathetyc system</a:t>
            </a:r>
          </a:p>
          <a:p>
            <a:pPr>
              <a:lnSpc>
                <a:spcPct val="115000"/>
              </a:lnSpc>
            </a:pPr>
            <a:r>
              <a:rPr lang="it-IT" altLang="it-IT" sz="2400"/>
              <a:t>To prevent thrombotic events (of course !!!)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5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5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5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18" grpId="0"/>
      <p:bldP spid="265219" grpId="0"/>
      <p:bldP spid="2652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>
            <a:extLst>
              <a:ext uri="{FF2B5EF4-FFF2-40B4-BE49-F238E27FC236}">
                <a16:creationId xmlns:a16="http://schemas.microsoft.com/office/drawing/2014/main" id="{1BEBEC80-C22C-4327-8BA8-8A116DCA42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4350" y="-100013"/>
            <a:ext cx="9258300" cy="1371601"/>
          </a:xfrm>
        </p:spPr>
        <p:txBody>
          <a:bodyPr/>
          <a:lstStyle/>
          <a:p>
            <a:r>
              <a:rPr lang="it-IT" altLang="it-IT" sz="4000">
                <a:solidFill>
                  <a:schemeClr val="hlink"/>
                </a:solidFill>
              </a:rPr>
              <a:t>POURPOSES</a:t>
            </a:r>
          </a:p>
        </p:txBody>
      </p:sp>
      <p:sp>
        <p:nvSpPr>
          <p:cNvPr id="284675" name="Rectangle 3">
            <a:extLst>
              <a:ext uri="{FF2B5EF4-FFF2-40B4-BE49-F238E27FC236}">
                <a16:creationId xmlns:a16="http://schemas.microsoft.com/office/drawing/2014/main" id="{22451D48-1A04-46C9-9F30-209194E086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4350" y="1052513"/>
            <a:ext cx="9258300" cy="58054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altLang="it-IT" sz="2800"/>
              <a:t>To Verify therapeutic effectiveness and safety of pulmonary veins Ostium Segmental Deconnection (OSD) with Lasso mapping system  and radio-frequency ablation with Thermo-cool catheter</a:t>
            </a:r>
          </a:p>
          <a:p>
            <a:pPr>
              <a:lnSpc>
                <a:spcPct val="90000"/>
              </a:lnSpc>
            </a:pPr>
            <a:endParaRPr lang="it-IT" altLang="it-IT" sz="2800"/>
          </a:p>
          <a:p>
            <a:pPr>
              <a:lnSpc>
                <a:spcPct val="90000"/>
              </a:lnSpc>
            </a:pPr>
            <a:r>
              <a:rPr lang="it-IT" altLang="it-IT" sz="2800"/>
              <a:t>To Verify how many veins’ ostia must be ablated to obtain the best clinical result (to deconnect only the ostia of pulmonary veins where are initiating AF foci (firings)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it-IT" altLang="it-IT" sz="2800"/>
              <a:t> </a:t>
            </a:r>
          </a:p>
          <a:p>
            <a:pPr>
              <a:lnSpc>
                <a:spcPct val="90000"/>
              </a:lnSpc>
            </a:pPr>
            <a:r>
              <a:rPr lang="it-IT" altLang="it-IT" sz="2800"/>
              <a:t>To verify if the partial ablation (OSD) of PV  increase the number of recurrings and, conseguently,the n. of procedures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>
            <a:extLst>
              <a:ext uri="{FF2B5EF4-FFF2-40B4-BE49-F238E27FC236}">
                <a16:creationId xmlns:a16="http://schemas.microsoft.com/office/drawing/2014/main" id="{30715DE1-54C1-4BFB-AD6F-D6CADE4A7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125" y="-26988"/>
            <a:ext cx="5524500" cy="4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en-US" altLang="it-IT" sz="2400" b="1" u="sng">
                <a:solidFill>
                  <a:schemeClr val="hlink"/>
                </a:solidFill>
              </a:rPr>
              <a:t>POPULATION</a:t>
            </a:r>
          </a:p>
        </p:txBody>
      </p:sp>
      <p:sp>
        <p:nvSpPr>
          <p:cNvPr id="269315" name="Rectangle 3">
            <a:extLst>
              <a:ext uri="{FF2B5EF4-FFF2-40B4-BE49-F238E27FC236}">
                <a16:creationId xmlns:a16="http://schemas.microsoft.com/office/drawing/2014/main" id="{CF25B186-7D37-4F08-BB12-CC1DD0380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375"/>
            <a:ext cx="10287000" cy="300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just" eaLnBrk="0" hangingPunct="0">
              <a:buFontTx/>
              <a:buChar char="•"/>
            </a:pPr>
            <a:r>
              <a:rPr lang="it-IT" altLang="it-IT" sz="2400">
                <a:solidFill>
                  <a:srgbClr val="FFFF00"/>
                </a:solidFill>
              </a:rPr>
              <a:t> </a:t>
            </a:r>
            <a:r>
              <a:rPr lang="it-IT" altLang="it-IT" sz="2400"/>
              <a:t>28 patients</a:t>
            </a:r>
            <a:r>
              <a:rPr lang="it-IT" altLang="it-IT" sz="2400">
                <a:solidFill>
                  <a:srgbClr val="FFFF00"/>
                </a:solidFill>
              </a:rPr>
              <a:t> (</a:t>
            </a:r>
            <a:r>
              <a:rPr lang="it-IT" altLang="it-IT" sz="2200">
                <a:solidFill>
                  <a:srgbClr val="FFFF00"/>
                </a:solidFill>
              </a:rPr>
              <a:t>13 F, 15 M) ;</a:t>
            </a:r>
            <a:r>
              <a:rPr lang="it-IT" altLang="it-IT" sz="2400">
                <a:solidFill>
                  <a:srgbClr val="FFFF00"/>
                </a:solidFill>
              </a:rPr>
              <a:t> Medium age 52 </a:t>
            </a:r>
            <a:r>
              <a:rPr lang="it-IT" altLang="it-IT" sz="2400">
                <a:solidFill>
                  <a:srgbClr val="FFFF00"/>
                </a:solidFill>
                <a:sym typeface="Symbol" panose="05050102010706020507" pitchFamily="18" charset="2"/>
              </a:rPr>
              <a:t>(36-68)</a:t>
            </a:r>
          </a:p>
          <a:p>
            <a:pPr algn="just" eaLnBrk="0" hangingPunct="0">
              <a:buFontTx/>
              <a:buChar char="•"/>
            </a:pPr>
            <a:r>
              <a:rPr lang="it-IT" altLang="it-IT" sz="2400">
                <a:solidFill>
                  <a:srgbClr val="FFFF00"/>
                </a:solidFill>
              </a:rPr>
              <a:t> </a:t>
            </a:r>
            <a:r>
              <a:rPr lang="it-IT" altLang="it-IT" sz="2400"/>
              <a:t>6 pt with Persistent A F </a:t>
            </a:r>
            <a:r>
              <a:rPr lang="it-IT" altLang="it-IT" sz="1400">
                <a:solidFill>
                  <a:srgbClr val="FFFF00"/>
                </a:solidFill>
              </a:rPr>
              <a:t>(</a:t>
            </a:r>
            <a:r>
              <a:rPr lang="it-IT" altLang="it-IT" sz="1800">
                <a:solidFill>
                  <a:srgbClr val="FFFF00"/>
                </a:solidFill>
              </a:rPr>
              <a:t>1 to2 symptomatic episodes in the last 6 months)</a:t>
            </a:r>
          </a:p>
          <a:p>
            <a:pPr algn="just" eaLnBrk="0" hangingPunct="0">
              <a:buFontTx/>
              <a:buChar char="•"/>
            </a:pPr>
            <a:r>
              <a:rPr lang="it-IT" altLang="it-IT" sz="2400">
                <a:solidFill>
                  <a:srgbClr val="FFFF00"/>
                </a:solidFill>
              </a:rPr>
              <a:t> </a:t>
            </a:r>
            <a:r>
              <a:rPr lang="it-IT" altLang="it-IT" sz="2400"/>
              <a:t>22 pt with Paroximal A F </a:t>
            </a:r>
            <a:r>
              <a:rPr lang="it-IT" altLang="it-IT" sz="1800">
                <a:solidFill>
                  <a:srgbClr val="FFFF00"/>
                </a:solidFill>
              </a:rPr>
              <a:t>(1 to3 simptomatic events in the lats 6 months)</a:t>
            </a:r>
          </a:p>
          <a:p>
            <a:pPr algn="just" eaLnBrk="0" hangingPunct="0">
              <a:buFontTx/>
              <a:buChar char="•"/>
            </a:pPr>
            <a:r>
              <a:rPr lang="it-IT" altLang="it-IT" sz="2400">
                <a:solidFill>
                  <a:srgbClr val="FFFF00"/>
                </a:solidFill>
              </a:rPr>
              <a:t> Unresponsiveness to antiarrhytmic drugs alone or in association </a:t>
            </a:r>
            <a:r>
              <a:rPr lang="it-IT" altLang="it-IT" sz="2000">
                <a:solidFill>
                  <a:srgbClr val="FFFF00"/>
                </a:solidFill>
              </a:rPr>
              <a:t>(70% class IC, 20% class III, 10% other,50% class1C+class II or IV)</a:t>
            </a:r>
          </a:p>
          <a:p>
            <a:pPr algn="just" eaLnBrk="0" hangingPunct="0">
              <a:buFontTx/>
              <a:buChar char="•"/>
            </a:pPr>
            <a:r>
              <a:rPr lang="it-IT" altLang="it-IT" sz="2400">
                <a:solidFill>
                  <a:srgbClr val="FFFF00"/>
                </a:solidFill>
              </a:rPr>
              <a:t> 15 pt with normal atrial diameters/13 pt with left atrium dilatation </a:t>
            </a:r>
          </a:p>
          <a:p>
            <a:pPr algn="just" eaLnBrk="0" hangingPunct="0">
              <a:lnSpc>
                <a:spcPct val="115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endParaRPr lang="it-IT" altLang="it-IT" sz="2400">
              <a:solidFill>
                <a:srgbClr val="FFFF00"/>
              </a:solidFill>
            </a:endParaRPr>
          </a:p>
          <a:p>
            <a:pPr lvl="1" algn="just" eaLnBrk="0" hangingPunct="0">
              <a:lnSpc>
                <a:spcPct val="80000"/>
              </a:lnSpc>
            </a:pPr>
            <a:r>
              <a:rPr lang="it-IT" altLang="it-IT" sz="2400">
                <a:solidFill>
                  <a:srgbClr val="FFFF00"/>
                </a:solidFill>
              </a:rPr>
              <a:t>  </a:t>
            </a:r>
          </a:p>
        </p:txBody>
      </p:sp>
      <p:sp>
        <p:nvSpPr>
          <p:cNvPr id="269319" name="Rectangle 7">
            <a:extLst>
              <a:ext uri="{FF2B5EF4-FFF2-40B4-BE49-F238E27FC236}">
                <a16:creationId xmlns:a16="http://schemas.microsoft.com/office/drawing/2014/main" id="{1F3EAA30-B63D-42B2-A8E8-FD20F2405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97200"/>
            <a:ext cx="10287000" cy="32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115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</a:pPr>
            <a:r>
              <a:rPr lang="it-IT" altLang="it-IT" sz="2000">
                <a:solidFill>
                  <a:srgbClr val="FFFF00"/>
                </a:solidFill>
                <a:latin typeface="Tahoma" panose="020B0604030504040204" pitchFamily="34" charset="0"/>
              </a:rPr>
              <a:t>8 pt (28,6)% with light or mild mytral regurgitation </a:t>
            </a:r>
            <a:endParaRPr lang="it-IT" altLang="it-IT" sz="2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lnSpc>
                <a:spcPct val="115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</a:pPr>
            <a:r>
              <a:rPr lang="it-IT" altLang="it-IT" sz="2000">
                <a:latin typeface="Tahoma" panose="020B0604030504040204" pitchFamily="34" charset="0"/>
              </a:rPr>
              <a:t>12 pt (42,8%)</a:t>
            </a:r>
            <a:r>
              <a:rPr lang="it-IT" altLang="it-IT" sz="2000">
                <a:solidFill>
                  <a:srgbClr val="FFFF00"/>
                </a:solidFill>
                <a:latin typeface="Tahoma" panose="020B0604030504040204" pitchFamily="34" charset="0"/>
              </a:rPr>
              <a:t> </a:t>
            </a:r>
            <a:r>
              <a:rPr lang="it-IT" altLang="it-IT" sz="2000">
                <a:latin typeface="Tahoma" panose="020B0604030504040204" pitchFamily="34" charset="0"/>
              </a:rPr>
              <a:t>light or mild hypertension</a:t>
            </a:r>
            <a:r>
              <a:rPr lang="it-IT" altLang="it-IT" sz="2000">
                <a:solidFill>
                  <a:srgbClr val="FFFF00"/>
                </a:solidFill>
                <a:latin typeface="Tahoma" panose="020B0604030504040204" pitchFamily="34" charset="0"/>
              </a:rPr>
              <a:t> </a:t>
            </a:r>
          </a:p>
          <a:p>
            <a:pPr algn="just">
              <a:lnSpc>
                <a:spcPct val="115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</a:pPr>
            <a:r>
              <a:rPr lang="it-IT" altLang="it-IT" sz="2000">
                <a:solidFill>
                  <a:srgbClr val="FFFF00"/>
                </a:solidFill>
                <a:latin typeface="Tahoma" panose="020B0604030504040204" pitchFamily="34" charset="0"/>
              </a:rPr>
              <a:t>5 pt (17,8%) ischemic-hypertensive pathologies  </a:t>
            </a:r>
          </a:p>
          <a:p>
            <a:pPr algn="just">
              <a:lnSpc>
                <a:spcPct val="115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</a:pPr>
            <a:r>
              <a:rPr lang="it-IT" altLang="it-IT" sz="2000">
                <a:solidFill>
                  <a:srgbClr val="FFFF00"/>
                </a:solidFill>
                <a:latin typeface="Tahoma" panose="020B0604030504040204" pitchFamily="34" charset="0"/>
              </a:rPr>
              <a:t>3 pt (10,71)% pt no associated  organic pathologies</a:t>
            </a:r>
          </a:p>
          <a:p>
            <a:pPr algn="just">
              <a:lnSpc>
                <a:spcPct val="115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it-IT" altLang="it-IT" sz="2000">
                <a:solidFill>
                  <a:srgbClr val="FFFF00"/>
                </a:solidFill>
                <a:latin typeface="Tahoma" panose="020B0604030504040204" pitchFamily="34" charset="0"/>
              </a:rPr>
              <a:t>                                    </a:t>
            </a:r>
            <a:r>
              <a:rPr lang="it-IT" altLang="it-IT" b="1">
                <a:solidFill>
                  <a:schemeClr val="hlink"/>
                </a:solidFill>
                <a:latin typeface="Tahoma" panose="020B0604030504040204" pitchFamily="34" charset="0"/>
              </a:rPr>
              <a:t>Electrophysiologic</a:t>
            </a:r>
            <a:r>
              <a:rPr lang="it-IT" altLang="it-IT">
                <a:solidFill>
                  <a:schemeClr val="hlink"/>
                </a:solidFill>
                <a:latin typeface="Tahoma" panose="020B0604030504040204" pitchFamily="34" charset="0"/>
              </a:rPr>
              <a:t> Study</a:t>
            </a:r>
          </a:p>
          <a:p>
            <a:pPr algn="just">
              <a:lnSpc>
                <a:spcPct val="115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</a:pPr>
            <a:r>
              <a:rPr lang="it-IT" altLang="it-IT" sz="2000">
                <a:latin typeface="Tahoma" panose="020B0604030504040204" pitchFamily="34" charset="0"/>
              </a:rPr>
              <a:t>28 pt (100%) pt with atrial fibrillation inducibility during EPS </a:t>
            </a:r>
          </a:p>
          <a:p>
            <a:pPr algn="just">
              <a:lnSpc>
                <a:spcPct val="115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</a:pPr>
            <a:r>
              <a:rPr lang="it-IT" altLang="it-IT" sz="2000">
                <a:solidFill>
                  <a:srgbClr val="FFFF00"/>
                </a:solidFill>
                <a:latin typeface="Tahoma" panose="020B0604030504040204" pitchFamily="34" charset="0"/>
              </a:rPr>
              <a:t>8 pt (28,6)% no focal source of induced AF </a:t>
            </a:r>
          </a:p>
          <a:p>
            <a:pPr algn="just">
              <a:lnSpc>
                <a:spcPct val="115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it-IT" altLang="it-IT" sz="2000">
                <a:solidFill>
                  <a:srgbClr val="FFFF00"/>
                </a:solidFill>
                <a:latin typeface="Tahoma" panose="020B0604030504040204" pitchFamily="34" charset="0"/>
              </a:rPr>
              <a:t>                                  </a:t>
            </a:r>
            <a:r>
              <a:rPr lang="it-IT" altLang="it-IT" b="1">
                <a:solidFill>
                  <a:schemeClr val="hlink"/>
                </a:solidFill>
                <a:latin typeface="Tahoma" panose="020B0604030504040204" pitchFamily="34" charset="0"/>
              </a:rPr>
              <a:t>Previous Procedures</a:t>
            </a:r>
          </a:p>
          <a:p>
            <a:pPr algn="just">
              <a:lnSpc>
                <a:spcPct val="115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</a:pPr>
            <a:r>
              <a:rPr lang="it-IT" altLang="it-IT" sz="2000">
                <a:solidFill>
                  <a:srgbClr val="FFFF00"/>
                </a:solidFill>
                <a:latin typeface="Tahoma" panose="020B0604030504040204" pitchFamily="34" charset="0"/>
              </a:rPr>
              <a:t>6 pt (21,5%) were ablated with linear approach on right side</a:t>
            </a:r>
          </a:p>
        </p:txBody>
      </p:sp>
      <p:sp>
        <p:nvSpPr>
          <p:cNvPr id="269320" name="Rectangle 8">
            <a:extLst>
              <a:ext uri="{FF2B5EF4-FFF2-40B4-BE49-F238E27FC236}">
                <a16:creationId xmlns:a16="http://schemas.microsoft.com/office/drawing/2014/main" id="{F9961C1C-BEF0-4B0D-95B1-39BCFF52B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3413" y="2565400"/>
            <a:ext cx="6027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en-US" altLang="it-IT" sz="2400" b="1">
                <a:solidFill>
                  <a:schemeClr val="hlink"/>
                </a:solidFill>
              </a:rPr>
              <a:t>Associated Pathologies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>
            <a:extLst>
              <a:ext uri="{FF2B5EF4-FFF2-40B4-BE49-F238E27FC236}">
                <a16:creationId xmlns:a16="http://schemas.microsoft.com/office/drawing/2014/main" id="{16EDB95B-B20E-47ED-AD1E-3D2B35E7B9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4350" y="476250"/>
            <a:ext cx="9258300" cy="431800"/>
          </a:xfrm>
          <a:noFill/>
          <a:ln/>
        </p:spPr>
        <p:txBody>
          <a:bodyPr lIns="92075" tIns="46038" rIns="92075" bIns="46038"/>
          <a:lstStyle/>
          <a:p>
            <a:r>
              <a:rPr lang="it-IT" altLang="it-IT" sz="4000">
                <a:solidFill>
                  <a:schemeClr val="hlink"/>
                </a:solidFill>
              </a:rPr>
              <a:t>MATERIALS</a:t>
            </a:r>
          </a:p>
        </p:txBody>
      </p:sp>
      <p:sp>
        <p:nvSpPr>
          <p:cNvPr id="271363" name="Rectangle 3">
            <a:extLst>
              <a:ext uri="{FF2B5EF4-FFF2-40B4-BE49-F238E27FC236}">
                <a16:creationId xmlns:a16="http://schemas.microsoft.com/office/drawing/2014/main" id="{DF83756B-2C38-4205-ADE8-027F5B24DF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0525" y="1196975"/>
            <a:ext cx="9258300" cy="4895850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115000"/>
              </a:lnSpc>
            </a:pPr>
            <a:r>
              <a:rPr lang="it-IT" altLang="it-IT" sz="2000">
                <a:solidFill>
                  <a:srgbClr val="FFFF00"/>
                </a:solidFill>
              </a:rPr>
              <a:t>Tetra-polar right ventricular catheter</a:t>
            </a:r>
          </a:p>
          <a:p>
            <a:pPr>
              <a:lnSpc>
                <a:spcPct val="115000"/>
              </a:lnSpc>
            </a:pPr>
            <a:r>
              <a:rPr lang="it-IT" altLang="it-IT" sz="2000" b="1"/>
              <a:t>Josephson Daig Tetra- or deca-polar catheter for Coronary Sinus (CS);</a:t>
            </a:r>
            <a:r>
              <a:rPr lang="it-IT" altLang="it-IT" sz="2000">
                <a:solidFill>
                  <a:srgbClr val="FFFF00"/>
                </a:solidFill>
              </a:rPr>
              <a:t> (1 steerable octo-polar catheter in case of emergency)</a:t>
            </a:r>
          </a:p>
          <a:p>
            <a:pPr>
              <a:lnSpc>
                <a:spcPct val="115000"/>
              </a:lnSpc>
            </a:pPr>
            <a:r>
              <a:rPr lang="it-IT" altLang="it-IT" sz="2000"/>
              <a:t>Biosense  Webster Celsius </a:t>
            </a:r>
            <a:r>
              <a:rPr lang="en-GB" altLang="it-IT" sz="2000" b="1"/>
              <a:t>Thermo-cool ablator cat</a:t>
            </a:r>
            <a:r>
              <a:rPr lang="it-IT" altLang="it-IT" sz="2000" b="1"/>
              <a:t>heter</a:t>
            </a:r>
            <a:r>
              <a:rPr lang="it-IT" altLang="it-IT" sz="2000"/>
              <a:t> 7 F (3,5 mm) D curve</a:t>
            </a:r>
          </a:p>
          <a:p>
            <a:pPr>
              <a:lnSpc>
                <a:spcPct val="115000"/>
              </a:lnSpc>
            </a:pPr>
            <a:r>
              <a:rPr lang="it-IT" altLang="it-IT" sz="2000"/>
              <a:t>( </a:t>
            </a:r>
            <a:r>
              <a:rPr lang="it-IT" altLang="it-IT" sz="2000" i="1"/>
              <a:t>Power limit of 25 to 30 W,for 30-60 seconds </a:t>
            </a:r>
            <a:r>
              <a:rPr lang="it-IT" altLang="it-IT" sz="2000"/>
              <a:t>; </a:t>
            </a:r>
            <a:r>
              <a:rPr lang="it-IT" altLang="it-IT" sz="2000" i="1"/>
              <a:t>irrigated with 17 ml/min saline flow ) </a:t>
            </a:r>
          </a:p>
          <a:p>
            <a:pPr>
              <a:lnSpc>
                <a:spcPct val="115000"/>
              </a:lnSpc>
            </a:pPr>
            <a:r>
              <a:rPr lang="it-IT" altLang="it-IT" sz="2000" b="1"/>
              <a:t>Lasso mapping circumferential catheter, deca o duodeca-polar,7 F</a:t>
            </a:r>
            <a:r>
              <a:rPr lang="it-IT" altLang="it-IT" sz="2000"/>
              <a:t> </a:t>
            </a:r>
          </a:p>
          <a:p>
            <a:pPr>
              <a:lnSpc>
                <a:spcPct val="115000"/>
              </a:lnSpc>
            </a:pPr>
            <a:r>
              <a:rPr lang="it-IT" altLang="it-IT" sz="2000" b="1"/>
              <a:t>Preface Multipourpose 8,5 F, trans-septal catheterization</a:t>
            </a:r>
          </a:p>
          <a:p>
            <a:pPr>
              <a:lnSpc>
                <a:spcPct val="115000"/>
              </a:lnSpc>
            </a:pPr>
            <a:r>
              <a:rPr lang="it-IT" altLang="it-IT" sz="2000">
                <a:solidFill>
                  <a:srgbClr val="FFFF00"/>
                </a:solidFill>
              </a:rPr>
              <a:t>adult BRK</a:t>
            </a:r>
          </a:p>
          <a:p>
            <a:pPr>
              <a:lnSpc>
                <a:spcPct val="115000"/>
              </a:lnSpc>
            </a:pPr>
            <a:r>
              <a:rPr lang="it-IT" altLang="it-IT" sz="2000">
                <a:solidFill>
                  <a:srgbClr val="FFFF00"/>
                </a:solidFill>
              </a:rPr>
              <a:t>0,32-260 Guide</a:t>
            </a:r>
          </a:p>
          <a:p>
            <a:pPr>
              <a:lnSpc>
                <a:spcPct val="115000"/>
              </a:lnSpc>
            </a:pPr>
            <a:r>
              <a:rPr lang="it-IT" altLang="it-IT" sz="2000">
                <a:solidFill>
                  <a:srgbClr val="FFFF00"/>
                </a:solidFill>
              </a:rPr>
              <a:t>Pigtail catheter 6 F</a:t>
            </a:r>
          </a:p>
          <a:p>
            <a:pPr>
              <a:lnSpc>
                <a:spcPct val="115000"/>
              </a:lnSpc>
            </a:pPr>
            <a:r>
              <a:rPr lang="it-IT" altLang="it-IT" sz="2000">
                <a:solidFill>
                  <a:srgbClr val="FFFF00"/>
                </a:solidFill>
              </a:rPr>
              <a:t>2 Terumo </a:t>
            </a:r>
            <a:r>
              <a:rPr lang="en-GB" altLang="it-IT" sz="2000">
                <a:solidFill>
                  <a:srgbClr val="FFFF00"/>
                </a:solidFill>
              </a:rPr>
              <a:t>connected pumps</a:t>
            </a:r>
            <a:r>
              <a:rPr lang="it-IT" altLang="it-IT" sz="2000"/>
              <a:t> </a:t>
            </a:r>
          </a:p>
          <a:p>
            <a:pPr>
              <a:lnSpc>
                <a:spcPct val="115000"/>
              </a:lnSpc>
            </a:pPr>
            <a:endParaRPr lang="it-IT" altLang="it-IT" sz="2000">
              <a:solidFill>
                <a:srgbClr val="FFFF00"/>
              </a:solidFill>
            </a:endParaRPr>
          </a:p>
        </p:txBody>
      </p:sp>
      <p:sp>
        <p:nvSpPr>
          <p:cNvPr id="271364" name="Rectangle 4">
            <a:extLst>
              <a:ext uri="{FF2B5EF4-FFF2-40B4-BE49-F238E27FC236}">
                <a16:creationId xmlns:a16="http://schemas.microsoft.com/office/drawing/2014/main" id="{C7B10E7C-112E-484C-A701-9CE0A5154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9075" y="6113463"/>
            <a:ext cx="7424738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800" b="1" i="1">
                <a:solidFill>
                  <a:schemeClr val="folHlink"/>
                </a:solidFill>
              </a:rPr>
              <a:t>                                                                 C. D’Ascia</a:t>
            </a:r>
            <a:br>
              <a:rPr lang="it-IT" altLang="it-IT" sz="1800" b="1" i="1">
                <a:solidFill>
                  <a:schemeClr val="folHlink"/>
                </a:solidFill>
              </a:rPr>
            </a:br>
            <a:r>
              <a:rPr lang="it-IT" altLang="it-IT" sz="1800" b="1" i="1">
                <a:solidFill>
                  <a:schemeClr val="folHlink"/>
                </a:solidFill>
              </a:rPr>
              <a:t>				Università di Napoli Federico II</a:t>
            </a:r>
            <a:br>
              <a:rPr lang="it-IT" altLang="it-IT" sz="1800" b="1" i="1">
                <a:solidFill>
                  <a:schemeClr val="folHlink"/>
                </a:solidFill>
              </a:rPr>
            </a:br>
            <a:endParaRPr lang="it-IT" altLang="it-IT" sz="1800" b="1" i="1">
              <a:solidFill>
                <a:schemeClr val="fol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7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7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71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71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71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71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71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71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71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2" grpId="0"/>
      <p:bldP spid="27136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>
            <a:extLst>
              <a:ext uri="{FF2B5EF4-FFF2-40B4-BE49-F238E27FC236}">
                <a16:creationId xmlns:a16="http://schemas.microsoft.com/office/drawing/2014/main" id="{34BF37F6-688C-4DDB-AA85-922D0DF884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0525" y="188913"/>
            <a:ext cx="9258300" cy="504825"/>
          </a:xfrm>
          <a:noFill/>
          <a:ln/>
        </p:spPr>
        <p:txBody>
          <a:bodyPr lIns="92075" tIns="46038" rIns="92075" bIns="46038"/>
          <a:lstStyle/>
          <a:p>
            <a:r>
              <a:rPr lang="it-IT" altLang="it-IT" sz="4000">
                <a:solidFill>
                  <a:schemeClr val="hlink"/>
                </a:solidFill>
              </a:rPr>
              <a:t>METHODS</a:t>
            </a:r>
          </a:p>
        </p:txBody>
      </p:sp>
      <p:sp>
        <p:nvSpPr>
          <p:cNvPr id="275459" name="Rectangle 3">
            <a:extLst>
              <a:ext uri="{FF2B5EF4-FFF2-40B4-BE49-F238E27FC236}">
                <a16:creationId xmlns:a16="http://schemas.microsoft.com/office/drawing/2014/main" id="{E4E15889-6CC4-43D8-9637-2CF32AA26F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10287000" cy="5040313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115000"/>
              </a:lnSpc>
            </a:pPr>
            <a:r>
              <a:rPr lang="it-IT" altLang="it-IT" sz="2400">
                <a:solidFill>
                  <a:srgbClr val="FFFF00"/>
                </a:solidFill>
              </a:rPr>
              <a:t>Continuous vital parameters’ monitoring</a:t>
            </a:r>
          </a:p>
          <a:p>
            <a:pPr>
              <a:lnSpc>
                <a:spcPct val="115000"/>
              </a:lnSpc>
            </a:pPr>
            <a:r>
              <a:rPr lang="it-IT" altLang="it-IT" sz="2400">
                <a:solidFill>
                  <a:srgbClr val="FFFF00"/>
                </a:solidFill>
              </a:rPr>
              <a:t>Eparin 2500 U when catheters are in left atryum and 1000 U every hour ( ACT desireable values: 300-400)</a:t>
            </a:r>
          </a:p>
          <a:p>
            <a:pPr>
              <a:lnSpc>
                <a:spcPct val="115000"/>
              </a:lnSpc>
            </a:pPr>
            <a:r>
              <a:rPr lang="it-IT" altLang="it-IT" sz="2400">
                <a:solidFill>
                  <a:srgbClr val="FFFF00"/>
                </a:solidFill>
              </a:rPr>
              <a:t>Pump Infusion: 400 ml/h during ablation, 50 ml/h during mapping</a:t>
            </a:r>
          </a:p>
          <a:p>
            <a:pPr>
              <a:lnSpc>
                <a:spcPct val="115000"/>
              </a:lnSpc>
            </a:pPr>
            <a:r>
              <a:rPr lang="it-IT" altLang="it-IT" sz="2400">
                <a:solidFill>
                  <a:srgbClr val="FFFF00"/>
                </a:solidFill>
              </a:rPr>
              <a:t>Selective PV angiography was performed by hand(5-10 ml of contrast) </a:t>
            </a:r>
          </a:p>
          <a:p>
            <a:pPr>
              <a:lnSpc>
                <a:spcPct val="115000"/>
              </a:lnSpc>
            </a:pPr>
            <a:r>
              <a:rPr lang="it-IT" altLang="it-IT" sz="2400"/>
              <a:t>RF-Energy delivered :</a:t>
            </a:r>
            <a:r>
              <a:rPr lang="it-IT" altLang="it-IT" sz="2400" i="1"/>
              <a:t>Power limit of 25 to 30 W,for 30-60 seconds</a:t>
            </a:r>
            <a:r>
              <a:rPr lang="it-IT" altLang="it-IT" sz="2400"/>
              <a:t> </a:t>
            </a:r>
          </a:p>
          <a:p>
            <a:pPr>
              <a:lnSpc>
                <a:spcPct val="115000"/>
              </a:lnSpc>
            </a:pPr>
            <a:r>
              <a:rPr lang="it-IT" altLang="it-IT" sz="2400"/>
              <a:t>RF-Application in the ostial sector  of  the earliest activation ,with  tip contact distance of about 15-20 mm of PV ostium)</a:t>
            </a:r>
          </a:p>
          <a:p>
            <a:pPr>
              <a:lnSpc>
                <a:spcPct val="115000"/>
              </a:lnSpc>
            </a:pPr>
            <a:r>
              <a:rPr lang="it-IT" altLang="it-IT" sz="2400">
                <a:solidFill>
                  <a:srgbClr val="FFFF00"/>
                </a:solidFill>
              </a:rPr>
              <a:t>Anti-aggregant therapy for three monts following the ablation       procedure</a:t>
            </a:r>
          </a:p>
          <a:p>
            <a:pPr>
              <a:lnSpc>
                <a:spcPct val="115000"/>
              </a:lnSpc>
              <a:buFont typeface="Wingdings" panose="05000000000000000000" pitchFamily="2" charset="2"/>
              <a:buNone/>
            </a:pPr>
            <a:r>
              <a:rPr lang="it-IT" altLang="it-IT" sz="2400">
                <a:solidFill>
                  <a:srgbClr val="FFFF00"/>
                </a:solidFill>
              </a:rPr>
              <a:t> </a:t>
            </a:r>
          </a:p>
          <a:p>
            <a:pPr>
              <a:lnSpc>
                <a:spcPct val="115000"/>
              </a:lnSpc>
            </a:pPr>
            <a:endParaRPr lang="it-IT" altLang="it-IT" sz="2400">
              <a:solidFill>
                <a:srgbClr val="FFFF00"/>
              </a:solidFill>
            </a:endParaRPr>
          </a:p>
        </p:txBody>
      </p:sp>
      <p:sp>
        <p:nvSpPr>
          <p:cNvPr id="275460" name="Rectangle 4">
            <a:extLst>
              <a:ext uri="{FF2B5EF4-FFF2-40B4-BE49-F238E27FC236}">
                <a16:creationId xmlns:a16="http://schemas.microsoft.com/office/drawing/2014/main" id="{98CFDB0B-F2DD-4F74-9878-2F2144F58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3175" y="6113463"/>
            <a:ext cx="7424738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800" b="1" i="1">
                <a:solidFill>
                  <a:schemeClr val="folHlink"/>
                </a:solidFill>
              </a:rPr>
              <a:t>                                                             C. D’Ascia</a:t>
            </a:r>
            <a:br>
              <a:rPr lang="it-IT" altLang="it-IT" sz="1800" b="1" i="1">
                <a:solidFill>
                  <a:schemeClr val="folHlink"/>
                </a:solidFill>
              </a:rPr>
            </a:br>
            <a:r>
              <a:rPr lang="it-IT" altLang="it-IT" sz="1800" b="1" i="1">
                <a:solidFill>
                  <a:schemeClr val="folHlink"/>
                </a:solidFill>
              </a:rPr>
              <a:t>				Università di Napoli Federico II</a:t>
            </a:r>
            <a:br>
              <a:rPr lang="it-IT" altLang="it-IT" sz="1800" b="1" i="1">
                <a:solidFill>
                  <a:schemeClr val="folHlink"/>
                </a:solidFill>
              </a:rPr>
            </a:br>
            <a:endParaRPr lang="it-IT" altLang="it-IT" sz="1800" b="1" i="1">
              <a:solidFill>
                <a:schemeClr val="fol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7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7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75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75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75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75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75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58" grpId="0"/>
      <p:bldP spid="27545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Rectangle 3">
            <a:extLst>
              <a:ext uri="{FF2B5EF4-FFF2-40B4-BE49-F238E27FC236}">
                <a16:creationId xmlns:a16="http://schemas.microsoft.com/office/drawing/2014/main" id="{6D7985B2-E545-4B25-B979-11554C8FB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0038" y="6202363"/>
            <a:ext cx="4906962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1800" b="1" i="1">
                <a:solidFill>
                  <a:schemeClr val="bg1"/>
                </a:solidFill>
              </a:rPr>
              <a:t>L. De Vito, V. Liguori  e  C. D’Ascia </a:t>
            </a:r>
            <a:r>
              <a:rPr lang="it-IT" altLang="it-IT" sz="1900" b="1" i="1">
                <a:solidFill>
                  <a:schemeClr val="bg1"/>
                </a:solidFill>
              </a:rPr>
              <a:t>Università di Napoli Federico II</a:t>
            </a:r>
            <a:endParaRPr lang="it-IT" altLang="it-IT" sz="1900" b="1" i="1">
              <a:solidFill>
                <a:schemeClr val="folHlink"/>
              </a:solidFill>
            </a:endParaRPr>
          </a:p>
        </p:txBody>
      </p:sp>
      <p:sp>
        <p:nvSpPr>
          <p:cNvPr id="167945" name="Text Box 9">
            <a:extLst>
              <a:ext uri="{FF2B5EF4-FFF2-40B4-BE49-F238E27FC236}">
                <a16:creationId xmlns:a16="http://schemas.microsoft.com/office/drawing/2014/main" id="{2F381C33-E1A5-4D0E-A1B3-6DB1FF4BC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3413" y="260350"/>
            <a:ext cx="5800725" cy="379413"/>
          </a:xfrm>
          <a:prstGeom prst="rect">
            <a:avLst/>
          </a:prstGeom>
          <a:noFill/>
          <a:ln w="12700">
            <a:solidFill>
              <a:srgbClr val="FF33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800">
                <a:solidFill>
                  <a:srgbClr val="FF3300"/>
                </a:solidFill>
              </a:rPr>
              <a:t>ANATOMIC REFERENCES FOR TRANSEPTAL PUNCTURE</a:t>
            </a:r>
          </a:p>
        </p:txBody>
      </p:sp>
      <p:sp>
        <p:nvSpPr>
          <p:cNvPr id="167938" name="Rectangle 2">
            <a:extLst>
              <a:ext uri="{FF2B5EF4-FFF2-40B4-BE49-F238E27FC236}">
                <a16:creationId xmlns:a16="http://schemas.microsoft.com/office/drawing/2014/main" id="{158BE058-EEAB-44DA-9D6C-299C2AC9B5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5486400"/>
            <a:ext cx="4845050" cy="1182688"/>
          </a:xfrm>
        </p:spPr>
        <p:txBody>
          <a:bodyPr/>
          <a:lstStyle/>
          <a:p>
            <a:r>
              <a:rPr lang="it-IT" altLang="it-IT" sz="2000">
                <a:solidFill>
                  <a:schemeClr val="bg1"/>
                </a:solidFill>
                <a:effectLst/>
              </a:rPr>
              <a:t>The introductor for transeptal puncture must be parallel to the coronary sinus cat. in RAO</a:t>
            </a:r>
          </a:p>
        </p:txBody>
      </p:sp>
      <p:pic>
        <p:nvPicPr>
          <p:cNvPr id="167949" name="Picture 13">
            <a:extLst>
              <a:ext uri="{FF2B5EF4-FFF2-40B4-BE49-F238E27FC236}">
                <a16:creationId xmlns:a16="http://schemas.microsoft.com/office/drawing/2014/main" id="{A81DC6FC-1430-4CC2-AD6C-2FD164EA39AF}"/>
              </a:ext>
            </a:extLst>
          </p:cNvPr>
          <p:cNvPicPr>
            <a:picLocks noChangeAspect="1" noChangeArrowheads="1"/>
          </p:cNvPicPr>
          <p:nvPr>
            <p:ph idx="4294967295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08050"/>
            <a:ext cx="5864225" cy="4367213"/>
          </a:xfrm>
          <a:noFill/>
          <a:ln/>
        </p:spPr>
      </p:pic>
      <p:sp>
        <p:nvSpPr>
          <p:cNvPr id="167951" name="Oval 15">
            <a:extLst>
              <a:ext uri="{FF2B5EF4-FFF2-40B4-BE49-F238E27FC236}">
                <a16:creationId xmlns:a16="http://schemas.microsoft.com/office/drawing/2014/main" id="{319C5CF2-492C-40DD-99A0-7831C9FE3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6875" y="3284538"/>
            <a:ext cx="304800" cy="304800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67952" name="Oval 16">
            <a:extLst>
              <a:ext uri="{FF2B5EF4-FFF2-40B4-BE49-F238E27FC236}">
                <a16:creationId xmlns:a16="http://schemas.microsoft.com/office/drawing/2014/main" id="{E69F199A-4A28-4CCF-A56A-E336B4600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1338" y="2781300"/>
            <a:ext cx="504825" cy="504825"/>
          </a:xfrm>
          <a:prstGeom prst="ellips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67955" name="Rectangle 19">
            <a:extLst>
              <a:ext uri="{FF2B5EF4-FFF2-40B4-BE49-F238E27FC236}">
                <a16:creationId xmlns:a16="http://schemas.microsoft.com/office/drawing/2014/main" id="{70213DCA-E39C-4087-8197-4F88226C6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6213" y="1916113"/>
            <a:ext cx="5143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1800">
                <a:solidFill>
                  <a:schemeClr val="bg1"/>
                </a:solidFill>
              </a:rPr>
              <a:t>PIGTAIL cat. Positioning on Aortic Root</a:t>
            </a:r>
          </a:p>
        </p:txBody>
      </p:sp>
      <p:sp>
        <p:nvSpPr>
          <p:cNvPr id="167956" name="Rectangle 20">
            <a:extLst>
              <a:ext uri="{FF2B5EF4-FFF2-40B4-BE49-F238E27FC236}">
                <a16:creationId xmlns:a16="http://schemas.microsoft.com/office/drawing/2014/main" id="{AEA74B72-65E1-4D27-8866-F24D50BA5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3863" y="2852738"/>
            <a:ext cx="47831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1800">
                <a:solidFill>
                  <a:schemeClr val="bg1"/>
                </a:solidFill>
              </a:rPr>
              <a:t>HIS cat. Positioning on upper-frontside of Aortic Root (parallel to septum)</a:t>
            </a:r>
          </a:p>
        </p:txBody>
      </p:sp>
      <p:sp>
        <p:nvSpPr>
          <p:cNvPr id="167957" name="Rectangle 21">
            <a:extLst>
              <a:ext uri="{FF2B5EF4-FFF2-40B4-BE49-F238E27FC236}">
                <a16:creationId xmlns:a16="http://schemas.microsoft.com/office/drawing/2014/main" id="{F0C3296F-414E-43B9-8E81-7D5483C65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500" y="3716338"/>
            <a:ext cx="51435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1800">
                <a:solidFill>
                  <a:schemeClr val="bg1"/>
                </a:solidFill>
              </a:rPr>
              <a:t>Coronary Sinus cat. Positioning on lower-backside perpendicular to the septum (marks the valvular plan)</a:t>
            </a:r>
          </a:p>
        </p:txBody>
      </p:sp>
      <p:sp>
        <p:nvSpPr>
          <p:cNvPr id="167958" name="Line 22">
            <a:extLst>
              <a:ext uri="{FF2B5EF4-FFF2-40B4-BE49-F238E27FC236}">
                <a16:creationId xmlns:a16="http://schemas.microsoft.com/office/drawing/2014/main" id="{5AABE602-880A-4C52-9363-0B73F46A2CB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95800" y="3500438"/>
            <a:ext cx="647700" cy="288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67960" name="Line 24">
            <a:extLst>
              <a:ext uri="{FF2B5EF4-FFF2-40B4-BE49-F238E27FC236}">
                <a16:creationId xmlns:a16="http://schemas.microsoft.com/office/drawing/2014/main" id="{AD7EBDC3-6A0E-4E5B-944F-3ADB25D389F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927600" y="2997200"/>
            <a:ext cx="576263" cy="287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67961" name="Line 25">
            <a:extLst>
              <a:ext uri="{FF2B5EF4-FFF2-40B4-BE49-F238E27FC236}">
                <a16:creationId xmlns:a16="http://schemas.microsoft.com/office/drawing/2014/main" id="{62DF557E-6148-4D87-BA8E-4BB9D6CE26B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51338" y="2205038"/>
            <a:ext cx="7921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67962" name="Text Box 26">
            <a:extLst>
              <a:ext uri="{FF2B5EF4-FFF2-40B4-BE49-F238E27FC236}">
                <a16:creationId xmlns:a16="http://schemas.microsoft.com/office/drawing/2014/main" id="{7345838C-930A-48BF-948C-911643B1B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1412875"/>
            <a:ext cx="623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800" u="sng">
                <a:solidFill>
                  <a:srgbClr val="000000"/>
                </a:solidFill>
              </a:rPr>
              <a:t>RAO</a:t>
            </a:r>
          </a:p>
        </p:txBody>
      </p:sp>
      <p:sp>
        <p:nvSpPr>
          <p:cNvPr id="167936" name="Line 0">
            <a:extLst>
              <a:ext uri="{FF2B5EF4-FFF2-40B4-BE49-F238E27FC236}">
                <a16:creationId xmlns:a16="http://schemas.microsoft.com/office/drawing/2014/main" id="{653596BB-674B-451E-9BD5-4548AF882A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98813" y="2997200"/>
            <a:ext cx="144462" cy="23764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67937" name="Oval 1">
            <a:extLst>
              <a:ext uri="{FF2B5EF4-FFF2-40B4-BE49-F238E27FC236}">
                <a16:creationId xmlns:a16="http://schemas.microsoft.com/office/drawing/2014/main" id="{44071361-F87B-4459-814D-3B52F2088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1475" y="2133600"/>
            <a:ext cx="762000" cy="762000"/>
          </a:xfrm>
          <a:prstGeom prst="ellips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>
    <p:pull dir="rd"/>
  </p:transition>
</p:sld>
</file>

<file path=ppt/theme/theme1.xml><?xml version="1.0" encoding="utf-8"?>
<a:theme xmlns:a="http://schemas.openxmlformats.org/drawingml/2006/main" name="Strutturato">
  <a:themeElements>
    <a:clrScheme name="Strutturato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Strutturat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Strutturat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t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t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t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t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t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t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t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1269</Words>
  <Application>Microsoft Office PowerPoint</Application>
  <PresentationFormat>Diapositive 35 mm</PresentationFormat>
  <Paragraphs>217</Paragraphs>
  <Slides>21</Slides>
  <Notes>14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21</vt:i4>
      </vt:variant>
    </vt:vector>
  </HeadingPairs>
  <TitlesOfParts>
    <vt:vector size="31" baseType="lpstr">
      <vt:lpstr>Times New Roman</vt:lpstr>
      <vt:lpstr>Tahoma</vt:lpstr>
      <vt:lpstr>Arial</vt:lpstr>
      <vt:lpstr>Wingdings</vt:lpstr>
      <vt:lpstr>Book Antiqua</vt:lpstr>
      <vt:lpstr>Monotype Sorts</vt:lpstr>
      <vt:lpstr>Symbol</vt:lpstr>
      <vt:lpstr>Strutturato</vt:lpstr>
      <vt:lpstr>ClipArt</vt:lpstr>
      <vt:lpstr>Grafico di Microsoft Graph</vt:lpstr>
      <vt:lpstr>PULMONARY VEINS’ OSTIAL DECONNECTION THROUGH ELECTROPHYSIOLOGIC APPROACH WITH LASSO CATHETER  IN ATRIAL FIBRILLATION: two years’ experiences</vt:lpstr>
      <vt:lpstr>Presentazione standard di PowerPoint</vt:lpstr>
      <vt:lpstr>BACKGROUND: Why so much retard on the therapy of AF?</vt:lpstr>
      <vt:lpstr>ATRIAL FIBRILLATION</vt:lpstr>
      <vt:lpstr>POURPOSES</vt:lpstr>
      <vt:lpstr>Presentazione standard di PowerPoint</vt:lpstr>
      <vt:lpstr>MATERIALS</vt:lpstr>
      <vt:lpstr>METHODS</vt:lpstr>
      <vt:lpstr>The introductor for transeptal puncture must be parallel to the coronary sinus cat. in RAO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The choise of the number of pulmonary ostia to be  treated was due to the presence/absence of  PV foci .  (in 2 of the red cases we were forced to work only on two veins  by technical difficulties in ostium ablation). </vt:lpstr>
      <vt:lpstr>Presentazione standard di PowerPoint</vt:lpstr>
      <vt:lpstr>Presentazione standard di PowerPoint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Aritmie ipercinetiche:  Trattamento farmacologico o elettrico?</dc:title>
  <dc:creator>salvatore</dc:creator>
  <cp:lastModifiedBy>salvatore d’ascia</cp:lastModifiedBy>
  <cp:revision>8800158</cp:revision>
  <dcterms:modified xsi:type="dcterms:W3CDTF">2019-04-13T17:04:15Z</dcterms:modified>
</cp:coreProperties>
</file>