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7"/>
  </p:notesMasterIdLst>
  <p:handoutMasterIdLst>
    <p:handoutMasterId r:id="rId38"/>
  </p:handoutMasterIdLst>
  <p:sldIdLst>
    <p:sldId id="377" r:id="rId2"/>
    <p:sldId id="403" r:id="rId3"/>
    <p:sldId id="380" r:id="rId4"/>
    <p:sldId id="393" r:id="rId5"/>
    <p:sldId id="466" r:id="rId6"/>
    <p:sldId id="467" r:id="rId7"/>
    <p:sldId id="468" r:id="rId8"/>
    <p:sldId id="473" r:id="rId9"/>
    <p:sldId id="302" r:id="rId10"/>
    <p:sldId id="383" r:id="rId11"/>
    <p:sldId id="457" r:id="rId12"/>
    <p:sldId id="384" r:id="rId13"/>
    <p:sldId id="446" r:id="rId14"/>
    <p:sldId id="445" r:id="rId15"/>
    <p:sldId id="452" r:id="rId16"/>
    <p:sldId id="453" r:id="rId17"/>
    <p:sldId id="454" r:id="rId18"/>
    <p:sldId id="469" r:id="rId19"/>
    <p:sldId id="470" r:id="rId20"/>
    <p:sldId id="472" r:id="rId21"/>
    <p:sldId id="455" r:id="rId22"/>
    <p:sldId id="330" r:id="rId23"/>
    <p:sldId id="394" r:id="rId24"/>
    <p:sldId id="456" r:id="rId25"/>
    <p:sldId id="331" r:id="rId26"/>
    <p:sldId id="333" r:id="rId27"/>
    <p:sldId id="406" r:id="rId28"/>
    <p:sldId id="407" r:id="rId29"/>
    <p:sldId id="408" r:id="rId30"/>
    <p:sldId id="462" r:id="rId31"/>
    <p:sldId id="463" r:id="rId32"/>
    <p:sldId id="464" r:id="rId33"/>
    <p:sldId id="465" r:id="rId34"/>
    <p:sldId id="459" r:id="rId35"/>
    <p:sldId id="460" r:id="rId36"/>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99DF"/>
    <a:srgbClr val="989AE0"/>
    <a:srgbClr val="212163"/>
    <a:srgbClr val="FD7E1F"/>
    <a:srgbClr val="B64F02"/>
    <a:srgbClr val="FFDFFF"/>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12C12FC-70DA-4DDB-8581-BE90BDF492BD}"/>
              </a:ext>
            </a:extLst>
          </p:cNvPr>
          <p:cNvSpPr>
            <a:spLocks noGrp="1" noChangeArrowheads="1"/>
          </p:cNvSpPr>
          <p:nvPr>
            <p:ph type="hdr" sz="quarter"/>
          </p:nvPr>
        </p:nvSpPr>
        <p:spPr bwMode="auto">
          <a:xfrm>
            <a:off x="0"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cs typeface="Arial" panose="020B0604020202020204" pitchFamily="34" charset="0"/>
              </a:defRPr>
            </a:lvl1pPr>
          </a:lstStyle>
          <a:p>
            <a:endParaRPr lang="en-US" altLang="it-IT"/>
          </a:p>
        </p:txBody>
      </p:sp>
      <p:sp>
        <p:nvSpPr>
          <p:cNvPr id="3075" name="Rectangle 3">
            <a:extLst>
              <a:ext uri="{FF2B5EF4-FFF2-40B4-BE49-F238E27FC236}">
                <a16:creationId xmlns:a16="http://schemas.microsoft.com/office/drawing/2014/main" id="{30CF9B90-2707-4552-BB11-7B23F0CFD93A}"/>
              </a:ext>
            </a:extLst>
          </p:cNvPr>
          <p:cNvSpPr>
            <a:spLocks noGrp="1" noChangeArrowheads="1"/>
          </p:cNvSpPr>
          <p:nvPr>
            <p:ph type="dt" sz="quarter" idx="1"/>
          </p:nvPr>
        </p:nvSpPr>
        <p:spPr bwMode="auto">
          <a:xfrm>
            <a:off x="3884613"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endParaRPr lang="en-US" altLang="it-IT"/>
          </a:p>
        </p:txBody>
      </p:sp>
      <p:sp>
        <p:nvSpPr>
          <p:cNvPr id="3076" name="Rectangle 4">
            <a:extLst>
              <a:ext uri="{FF2B5EF4-FFF2-40B4-BE49-F238E27FC236}">
                <a16:creationId xmlns:a16="http://schemas.microsoft.com/office/drawing/2014/main" id="{572F1DD9-7B63-4997-ADAB-42B6610749A9}"/>
              </a:ext>
            </a:extLst>
          </p:cNvPr>
          <p:cNvSpPr>
            <a:spLocks noGrp="1" noChangeArrowheads="1"/>
          </p:cNvSpPr>
          <p:nvPr>
            <p:ph type="ftr" sz="quarter" idx="2"/>
          </p:nvPr>
        </p:nvSpPr>
        <p:spPr bwMode="auto">
          <a:xfrm>
            <a:off x="0" y="8831263"/>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cs typeface="Arial" panose="020B0604020202020204" pitchFamily="34" charset="0"/>
              </a:defRPr>
            </a:lvl1pPr>
          </a:lstStyle>
          <a:p>
            <a:endParaRPr lang="en-US" altLang="it-IT"/>
          </a:p>
        </p:txBody>
      </p:sp>
      <p:sp>
        <p:nvSpPr>
          <p:cNvPr id="3077" name="Rectangle 5">
            <a:extLst>
              <a:ext uri="{FF2B5EF4-FFF2-40B4-BE49-F238E27FC236}">
                <a16:creationId xmlns:a16="http://schemas.microsoft.com/office/drawing/2014/main" id="{84A553E5-09E9-411D-821A-EBD97EDA0ED3}"/>
              </a:ext>
            </a:extLst>
          </p:cNvPr>
          <p:cNvSpPr>
            <a:spLocks noGrp="1" noChangeArrowheads="1"/>
          </p:cNvSpPr>
          <p:nvPr>
            <p:ph type="sldNum" sz="quarter" idx="3"/>
          </p:nvPr>
        </p:nvSpPr>
        <p:spPr bwMode="auto">
          <a:xfrm>
            <a:off x="3884613" y="8831263"/>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855C925F-848A-4742-B6D8-C162FA699939}" type="slidenum">
              <a:rPr lang="en-US" altLang="it-IT"/>
              <a:pPr/>
              <a:t>‹N›</a:t>
            </a:fld>
            <a:endParaRPr lang="en-US"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35C0661-FB2D-49B7-AF0C-163C603730EB}"/>
              </a:ext>
            </a:extLst>
          </p:cNvPr>
          <p:cNvSpPr>
            <a:spLocks noGrp="1" noChangeArrowheads="1"/>
          </p:cNvSpPr>
          <p:nvPr>
            <p:ph type="hdr" sz="quarter"/>
          </p:nvPr>
        </p:nvSpPr>
        <p:spPr bwMode="auto">
          <a:xfrm>
            <a:off x="0"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cs typeface="Arial" panose="020B0604020202020204" pitchFamily="34" charset="0"/>
              </a:defRPr>
            </a:lvl1pPr>
          </a:lstStyle>
          <a:p>
            <a:endParaRPr lang="en-US" altLang="it-IT"/>
          </a:p>
        </p:txBody>
      </p:sp>
      <p:sp>
        <p:nvSpPr>
          <p:cNvPr id="4099" name="Rectangle 3">
            <a:extLst>
              <a:ext uri="{FF2B5EF4-FFF2-40B4-BE49-F238E27FC236}">
                <a16:creationId xmlns:a16="http://schemas.microsoft.com/office/drawing/2014/main" id="{2BF17544-ECC8-4AE1-A8EB-A6E1F68E10FA}"/>
              </a:ext>
            </a:extLst>
          </p:cNvPr>
          <p:cNvSpPr>
            <a:spLocks noGrp="1" noChangeArrowheads="1"/>
          </p:cNvSpPr>
          <p:nvPr>
            <p:ph type="dt" idx="1"/>
          </p:nvPr>
        </p:nvSpPr>
        <p:spPr bwMode="auto">
          <a:xfrm>
            <a:off x="3884613"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endParaRPr lang="en-US" altLang="it-IT"/>
          </a:p>
        </p:txBody>
      </p:sp>
      <p:sp>
        <p:nvSpPr>
          <p:cNvPr id="4100" name="Rectangle 4">
            <a:extLst>
              <a:ext uri="{FF2B5EF4-FFF2-40B4-BE49-F238E27FC236}">
                <a16:creationId xmlns:a16="http://schemas.microsoft.com/office/drawing/2014/main" id="{C60881F4-A98B-4096-83E7-58EA7FF2527A}"/>
              </a:ext>
            </a:extLst>
          </p:cNvPr>
          <p:cNvSpPr>
            <a:spLocks noRo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DF3068B7-19DC-480D-8658-56CCCCC94195}"/>
              </a:ext>
            </a:extLst>
          </p:cNvPr>
          <p:cNvSpPr>
            <a:spLocks noGrp="1" noChangeArrowheads="1"/>
          </p:cNvSpPr>
          <p:nvPr>
            <p:ph type="body" sz="quarter" idx="3"/>
          </p:nvPr>
        </p:nvSpPr>
        <p:spPr bwMode="auto">
          <a:xfrm>
            <a:off x="685800" y="4414838"/>
            <a:ext cx="5486400"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4102" name="Rectangle 6">
            <a:extLst>
              <a:ext uri="{FF2B5EF4-FFF2-40B4-BE49-F238E27FC236}">
                <a16:creationId xmlns:a16="http://schemas.microsoft.com/office/drawing/2014/main" id="{249AFB91-A67C-49EA-84A1-9CD4D3246B91}"/>
              </a:ext>
            </a:extLst>
          </p:cNvPr>
          <p:cNvSpPr>
            <a:spLocks noGrp="1" noChangeArrowheads="1"/>
          </p:cNvSpPr>
          <p:nvPr>
            <p:ph type="ftr" sz="quarter" idx="4"/>
          </p:nvPr>
        </p:nvSpPr>
        <p:spPr bwMode="auto">
          <a:xfrm>
            <a:off x="0" y="8831263"/>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cs typeface="Arial" panose="020B0604020202020204" pitchFamily="34" charset="0"/>
              </a:defRPr>
            </a:lvl1pPr>
          </a:lstStyle>
          <a:p>
            <a:endParaRPr lang="en-US" altLang="it-IT"/>
          </a:p>
        </p:txBody>
      </p:sp>
      <p:sp>
        <p:nvSpPr>
          <p:cNvPr id="4103" name="Rectangle 7">
            <a:extLst>
              <a:ext uri="{FF2B5EF4-FFF2-40B4-BE49-F238E27FC236}">
                <a16:creationId xmlns:a16="http://schemas.microsoft.com/office/drawing/2014/main" id="{B42DBEEE-78F7-46EF-BD79-E837C1297B76}"/>
              </a:ext>
            </a:extLst>
          </p:cNvPr>
          <p:cNvSpPr>
            <a:spLocks noGrp="1" noChangeArrowheads="1"/>
          </p:cNvSpPr>
          <p:nvPr>
            <p:ph type="sldNum" sz="quarter" idx="5"/>
          </p:nvPr>
        </p:nvSpPr>
        <p:spPr bwMode="auto">
          <a:xfrm>
            <a:off x="3884613" y="8831263"/>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AA29A556-4E55-4626-BB83-60FA6F4E4DCE}" type="slidenum">
              <a:rPr lang="en-US" altLang="it-IT"/>
              <a:pPr/>
              <a:t>‹N›</a:t>
            </a:fld>
            <a:endParaRPr lang="en-US" alt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770DE77-71C1-4049-933A-8E28642EC025}"/>
              </a:ext>
            </a:extLst>
          </p:cNvPr>
          <p:cNvSpPr>
            <a:spLocks noGrp="1" noChangeArrowheads="1"/>
          </p:cNvSpPr>
          <p:nvPr>
            <p:ph type="sldNum" sz="quarter" idx="5"/>
          </p:nvPr>
        </p:nvSpPr>
        <p:spPr>
          <a:ln/>
        </p:spPr>
        <p:txBody>
          <a:bodyPr/>
          <a:lstStyle/>
          <a:p>
            <a:fld id="{D91E2EBF-F703-4F6D-9391-7D45257DDF6B}" type="slidenum">
              <a:rPr lang="en-US" altLang="it-IT"/>
              <a:pPr/>
              <a:t>1</a:t>
            </a:fld>
            <a:endParaRPr lang="en-US" altLang="it-IT"/>
          </a:p>
        </p:txBody>
      </p:sp>
      <p:sp>
        <p:nvSpPr>
          <p:cNvPr id="6146" name="Rectangle 2">
            <a:extLst>
              <a:ext uri="{FF2B5EF4-FFF2-40B4-BE49-F238E27FC236}">
                <a16:creationId xmlns:a16="http://schemas.microsoft.com/office/drawing/2014/main" id="{5FAE9749-C956-4970-B1D6-DDA1EDC7E74B}"/>
              </a:ext>
            </a:extLst>
          </p:cNvPr>
          <p:cNvSpPr>
            <a:spLocks noRot="1" noChangeArrowheads="1" noTextEdit="1"/>
          </p:cNvSpPr>
          <p:nvPr>
            <p:ph type="sldImg"/>
          </p:nvPr>
        </p:nvSpPr>
        <p:spPr>
          <a:ln/>
        </p:spPr>
      </p:sp>
      <p:sp>
        <p:nvSpPr>
          <p:cNvPr id="6147" name="Rectangle 3">
            <a:extLst>
              <a:ext uri="{FF2B5EF4-FFF2-40B4-BE49-F238E27FC236}">
                <a16:creationId xmlns:a16="http://schemas.microsoft.com/office/drawing/2014/main" id="{8A4DF742-9E38-490C-AA21-7B5F91805DB7}"/>
              </a:ext>
            </a:extLst>
          </p:cNvPr>
          <p:cNvSpPr>
            <a:spLocks noGrp="1" noChangeArrowheads="1"/>
          </p:cNvSpPr>
          <p:nvPr>
            <p:ph type="body" idx="1"/>
          </p:nvPr>
        </p:nvSpPr>
        <p:spPr/>
        <p:txBody>
          <a:bodyPr/>
          <a:lstStyle/>
          <a:p>
            <a:r>
              <a:rPr lang="en-US" altLang="it-IT"/>
              <a:t>Our product, the EnSite System, consists of hardware, including the Next Generation Display Workstation, the breakout book, a patient interface unit along with disposable products, including the EnSite NavX surface electrode kit and the EnSite Array multielectrode catheter. I’ll tell you a bit more about each of these in a moment.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6E2CCC-042B-4A45-B974-F3AC71FC0A85}"/>
              </a:ext>
            </a:extLst>
          </p:cNvPr>
          <p:cNvSpPr>
            <a:spLocks noGrp="1" noChangeArrowheads="1"/>
          </p:cNvSpPr>
          <p:nvPr>
            <p:ph type="sldNum" sz="quarter" idx="5"/>
          </p:nvPr>
        </p:nvSpPr>
        <p:spPr>
          <a:ln/>
        </p:spPr>
        <p:txBody>
          <a:bodyPr/>
          <a:lstStyle/>
          <a:p>
            <a:fld id="{BA0A6F2F-57B5-45C8-966D-D003FFCB2B9E}" type="slidenum">
              <a:rPr lang="en-US" altLang="it-IT"/>
              <a:pPr/>
              <a:t>12</a:t>
            </a:fld>
            <a:endParaRPr lang="en-US" altLang="it-IT"/>
          </a:p>
        </p:txBody>
      </p:sp>
      <p:sp>
        <p:nvSpPr>
          <p:cNvPr id="26626" name="Rectangle 2">
            <a:extLst>
              <a:ext uri="{FF2B5EF4-FFF2-40B4-BE49-F238E27FC236}">
                <a16:creationId xmlns:a16="http://schemas.microsoft.com/office/drawing/2014/main" id="{2DAA1F6A-5B76-45D2-B7D3-90B861F3206E}"/>
              </a:ext>
            </a:extLst>
          </p:cNvPr>
          <p:cNvSpPr>
            <a:spLocks noRot="1" noChangeArrowheads="1" noTextEdit="1"/>
          </p:cNvSpPr>
          <p:nvPr>
            <p:ph type="sldImg"/>
          </p:nvPr>
        </p:nvSpPr>
        <p:spPr>
          <a:ln/>
        </p:spPr>
      </p:sp>
      <p:sp>
        <p:nvSpPr>
          <p:cNvPr id="26627" name="Rectangle 3">
            <a:extLst>
              <a:ext uri="{FF2B5EF4-FFF2-40B4-BE49-F238E27FC236}">
                <a16:creationId xmlns:a16="http://schemas.microsoft.com/office/drawing/2014/main" id="{417817FD-70D1-43C0-9E78-C21588C0146D}"/>
              </a:ext>
            </a:extLst>
          </p:cNvPr>
          <p:cNvSpPr>
            <a:spLocks noGrp="1" noChangeArrowheads="1"/>
          </p:cNvSpPr>
          <p:nvPr>
            <p:ph type="body" idx="1"/>
          </p:nvPr>
        </p:nvSpPr>
        <p:spPr/>
        <p:txBody>
          <a:bodyPr/>
          <a:lstStyle/>
          <a:p>
            <a:r>
              <a:rPr lang="en-US" altLang="it-IT"/>
              <a:t>The EnSite System will support you in accurately performing ablation procedures—no matter which therapy approach you take.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D89384-42EE-4E97-A346-4184A33B2BE2}"/>
              </a:ext>
            </a:extLst>
          </p:cNvPr>
          <p:cNvSpPr>
            <a:spLocks noGrp="1" noChangeArrowheads="1"/>
          </p:cNvSpPr>
          <p:nvPr>
            <p:ph type="sldNum" sz="quarter" idx="5"/>
          </p:nvPr>
        </p:nvSpPr>
        <p:spPr>
          <a:ln/>
        </p:spPr>
        <p:txBody>
          <a:bodyPr/>
          <a:lstStyle/>
          <a:p>
            <a:fld id="{1C22BAF2-E27D-4F98-88C0-F88391DD98A5}" type="slidenum">
              <a:rPr lang="en-US" altLang="it-IT"/>
              <a:pPr/>
              <a:t>13</a:t>
            </a:fld>
            <a:endParaRPr lang="en-US" altLang="it-IT"/>
          </a:p>
        </p:txBody>
      </p:sp>
      <p:sp>
        <p:nvSpPr>
          <p:cNvPr id="28674" name="Rectangle 2">
            <a:extLst>
              <a:ext uri="{FF2B5EF4-FFF2-40B4-BE49-F238E27FC236}">
                <a16:creationId xmlns:a16="http://schemas.microsoft.com/office/drawing/2014/main" id="{907BC661-1763-4083-8E45-FA1DC97D2D0F}"/>
              </a:ext>
            </a:extLst>
          </p:cNvPr>
          <p:cNvSpPr>
            <a:spLocks noRot="1" noChangeArrowheads="1" noTextEdit="1"/>
          </p:cNvSpPr>
          <p:nvPr>
            <p:ph type="sldImg"/>
          </p:nvPr>
        </p:nvSpPr>
        <p:spPr>
          <a:ln/>
        </p:spPr>
      </p:sp>
      <p:sp>
        <p:nvSpPr>
          <p:cNvPr id="28675" name="Rectangle 3">
            <a:extLst>
              <a:ext uri="{FF2B5EF4-FFF2-40B4-BE49-F238E27FC236}">
                <a16:creationId xmlns:a16="http://schemas.microsoft.com/office/drawing/2014/main" id="{AE4E523D-6F81-411C-AE08-E95ED8C78DC6}"/>
              </a:ext>
            </a:extLst>
          </p:cNvPr>
          <p:cNvSpPr>
            <a:spLocks noGrp="1" noChangeArrowheads="1"/>
          </p:cNvSpPr>
          <p:nvPr>
            <p:ph type="body" idx="1"/>
          </p:nvPr>
        </p:nvSpPr>
        <p:spPr>
          <a:xfrm>
            <a:off x="685800" y="4416425"/>
            <a:ext cx="5486400" cy="4183063"/>
          </a:xfrm>
        </p:spPr>
        <p:txBody>
          <a:bodyPr/>
          <a:lstStyle/>
          <a:p>
            <a:r>
              <a:rPr lang="en-US" altLang="it-IT"/>
              <a:t>Create a geometry (usually, but not required).</a:t>
            </a:r>
          </a:p>
          <a:p>
            <a:r>
              <a:rPr lang="en-US" altLang="it-IT"/>
              <a:t>Set detection parameters.</a:t>
            </a:r>
          </a:p>
          <a:p>
            <a:r>
              <a:rPr lang="en-US" altLang="it-IT"/>
              <a:t>Mark activation times or voltages on the nearest geometry surface.</a:t>
            </a:r>
          </a:p>
          <a:p>
            <a:r>
              <a:rPr lang="en-US" altLang="it-IT"/>
              <a:t>Use any EP signal. Signals are used to confirm morphology in a stable rhythm.</a:t>
            </a:r>
          </a:p>
          <a:p>
            <a:r>
              <a:rPr lang="en-US" altLang="it-IT"/>
              <a:t>Interior projection—projects the information collected to the nearest surface.</a:t>
            </a:r>
          </a:p>
          <a:p>
            <a:r>
              <a:rPr lang="en-US" altLang="it-IT"/>
              <a:t>Defaults—15 mm interior/5mm exterior.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28703F-592A-4761-B9AA-83B4F857CB7F}"/>
              </a:ext>
            </a:extLst>
          </p:cNvPr>
          <p:cNvSpPr>
            <a:spLocks noGrp="1" noChangeArrowheads="1"/>
          </p:cNvSpPr>
          <p:nvPr>
            <p:ph type="sldNum" sz="quarter" idx="5"/>
          </p:nvPr>
        </p:nvSpPr>
        <p:spPr>
          <a:ln/>
        </p:spPr>
        <p:txBody>
          <a:bodyPr/>
          <a:lstStyle/>
          <a:p>
            <a:fld id="{060A73FD-8AF0-4A74-97D3-81210D97BC6A}" type="slidenum">
              <a:rPr lang="en-US" altLang="it-IT"/>
              <a:pPr/>
              <a:t>14</a:t>
            </a:fld>
            <a:endParaRPr lang="en-US" altLang="it-IT"/>
          </a:p>
        </p:txBody>
      </p:sp>
      <p:sp>
        <p:nvSpPr>
          <p:cNvPr id="30722" name="Rectangle 2">
            <a:extLst>
              <a:ext uri="{FF2B5EF4-FFF2-40B4-BE49-F238E27FC236}">
                <a16:creationId xmlns:a16="http://schemas.microsoft.com/office/drawing/2014/main" id="{E07B352A-CEE4-4DFD-9242-7620070E33C0}"/>
              </a:ext>
            </a:extLst>
          </p:cNvPr>
          <p:cNvSpPr>
            <a:spLocks noRot="1" noChangeArrowheads="1" noTextEdit="1"/>
          </p:cNvSpPr>
          <p:nvPr>
            <p:ph type="sldImg"/>
          </p:nvPr>
        </p:nvSpPr>
        <p:spPr>
          <a:ln/>
        </p:spPr>
      </p:sp>
      <p:sp>
        <p:nvSpPr>
          <p:cNvPr id="30723" name="Rectangle 3">
            <a:extLst>
              <a:ext uri="{FF2B5EF4-FFF2-40B4-BE49-F238E27FC236}">
                <a16:creationId xmlns:a16="http://schemas.microsoft.com/office/drawing/2014/main" id="{5AF99B6E-6D98-4E24-96CD-CDD272F26C07}"/>
              </a:ext>
            </a:extLst>
          </p:cNvPr>
          <p:cNvSpPr>
            <a:spLocks noGrp="1" noChangeArrowheads="1"/>
          </p:cNvSpPr>
          <p:nvPr>
            <p:ph type="body" idx="1"/>
          </p:nvPr>
        </p:nvSpPr>
        <p:spPr>
          <a:xfrm>
            <a:off x="685800" y="4416425"/>
            <a:ext cx="5486400" cy="4183063"/>
          </a:xfrm>
        </p:spPr>
        <p:txBody>
          <a:bodyPr/>
          <a:lstStyle/>
          <a:p>
            <a:r>
              <a:rPr lang="en-US" altLang="it-IT"/>
              <a:t>Our Sequential Contact Activation and Voltage Mapping feature will provide more information about electrical activity, including areas of low conduction and low voltage. It will assist you in validating the success of ablation procedures and more quickly and accurately diagnose and treat arrhythmias.</a:t>
            </a:r>
          </a:p>
          <a:p>
            <a:endParaRPr lang="en-US" altLang="it-IT"/>
          </a:p>
          <a:p>
            <a:r>
              <a:rPr lang="en-US" altLang="it-IT"/>
              <a:t>Map types:</a:t>
            </a:r>
          </a:p>
          <a:p>
            <a:pPr lvl="1"/>
            <a:r>
              <a:rPr lang="en-US" altLang="it-IT"/>
              <a:t>Isochronal</a:t>
            </a:r>
          </a:p>
          <a:p>
            <a:pPr lvl="1"/>
            <a:r>
              <a:rPr lang="en-US" altLang="it-IT"/>
              <a:t>P-P voltage</a:t>
            </a:r>
          </a:p>
          <a:p>
            <a:pPr lvl="1"/>
            <a:r>
              <a:rPr lang="en-US" altLang="it-IT"/>
              <a:t>P-Negative voltage</a:t>
            </a:r>
          </a:p>
          <a:p>
            <a:endParaRPr lang="en-US" altLang="it-IT"/>
          </a:p>
          <a:p>
            <a:endParaRPr lang="en-US"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A1555D0-A17F-4B59-B293-37E81DD1CF3B}"/>
              </a:ext>
            </a:extLst>
          </p:cNvPr>
          <p:cNvSpPr>
            <a:spLocks noGrp="1" noChangeArrowheads="1"/>
          </p:cNvSpPr>
          <p:nvPr>
            <p:ph type="sldNum" sz="quarter" idx="5"/>
          </p:nvPr>
        </p:nvSpPr>
        <p:spPr>
          <a:ln/>
        </p:spPr>
        <p:txBody>
          <a:bodyPr/>
          <a:lstStyle/>
          <a:p>
            <a:fld id="{9DE3A9AF-289F-42F8-92A3-1018390C050C}" type="slidenum">
              <a:rPr lang="en-US" altLang="it-IT"/>
              <a:pPr/>
              <a:t>21</a:t>
            </a:fld>
            <a:endParaRPr lang="en-US" altLang="it-IT"/>
          </a:p>
        </p:txBody>
      </p:sp>
      <p:sp>
        <p:nvSpPr>
          <p:cNvPr id="38914" name="Rectangle 2">
            <a:extLst>
              <a:ext uri="{FF2B5EF4-FFF2-40B4-BE49-F238E27FC236}">
                <a16:creationId xmlns:a16="http://schemas.microsoft.com/office/drawing/2014/main" id="{EBEFB59E-D718-4558-A093-31628E3A2558}"/>
              </a:ext>
            </a:extLst>
          </p:cNvPr>
          <p:cNvSpPr>
            <a:spLocks noRot="1" noChangeArrowheads="1" noTextEdit="1"/>
          </p:cNvSpPr>
          <p:nvPr>
            <p:ph type="sldImg"/>
          </p:nvPr>
        </p:nvSpPr>
        <p:spPr>
          <a:ln/>
        </p:spPr>
      </p:sp>
      <p:sp>
        <p:nvSpPr>
          <p:cNvPr id="38915" name="Rectangle 3">
            <a:extLst>
              <a:ext uri="{FF2B5EF4-FFF2-40B4-BE49-F238E27FC236}">
                <a16:creationId xmlns:a16="http://schemas.microsoft.com/office/drawing/2014/main" id="{D0D236B6-369F-4B77-85D8-746343241289}"/>
              </a:ext>
            </a:extLst>
          </p:cNvPr>
          <p:cNvSpPr>
            <a:spLocks noGrp="1" noChangeArrowheads="1"/>
          </p:cNvSpPr>
          <p:nvPr>
            <p:ph type="body" idx="1"/>
          </p:nvPr>
        </p:nvSpPr>
        <p:spPr/>
        <p:txBody>
          <a:bodyPr/>
          <a:lstStyle/>
          <a:p>
            <a:r>
              <a:rPr lang="en-US" altLang="it-IT"/>
              <a:t>Our product, the EnSite System, consists of hardware, including the Next Generation Display Workstation, the breakout book, a patient interface unit along with disposable products, including the EnSite NavX surface electrode kit and the EnSite Array multielectrode catheter. I’ll tell you a bit more about each of these in a moment.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5BF9E8-26E4-4E11-B76A-426D59406190}"/>
              </a:ext>
            </a:extLst>
          </p:cNvPr>
          <p:cNvSpPr>
            <a:spLocks noGrp="1" noChangeArrowheads="1"/>
          </p:cNvSpPr>
          <p:nvPr>
            <p:ph type="sldNum" sz="quarter" idx="5"/>
          </p:nvPr>
        </p:nvSpPr>
        <p:spPr>
          <a:ln/>
        </p:spPr>
        <p:txBody>
          <a:bodyPr/>
          <a:lstStyle/>
          <a:p>
            <a:fld id="{54C4D163-A977-40A1-A3A1-238B3C3ED3E9}" type="slidenum">
              <a:rPr lang="en-US" altLang="it-IT"/>
              <a:pPr/>
              <a:t>22</a:t>
            </a:fld>
            <a:endParaRPr lang="en-US" altLang="it-IT"/>
          </a:p>
        </p:txBody>
      </p:sp>
      <p:sp>
        <p:nvSpPr>
          <p:cNvPr id="40962" name="Rectangle 2">
            <a:extLst>
              <a:ext uri="{FF2B5EF4-FFF2-40B4-BE49-F238E27FC236}">
                <a16:creationId xmlns:a16="http://schemas.microsoft.com/office/drawing/2014/main" id="{DC37C40C-04B2-45D8-8503-190DCD6BAD67}"/>
              </a:ext>
            </a:extLst>
          </p:cNvPr>
          <p:cNvSpPr>
            <a:spLocks noRot="1" noChangeArrowheads="1" noTextEdit="1"/>
          </p:cNvSpPr>
          <p:nvPr>
            <p:ph type="sldImg"/>
          </p:nvPr>
        </p:nvSpPr>
        <p:spPr>
          <a:xfrm>
            <a:off x="1109663" y="698500"/>
            <a:ext cx="4643437" cy="3482975"/>
          </a:xfrm>
          <a:ln/>
        </p:spPr>
      </p:sp>
      <p:sp>
        <p:nvSpPr>
          <p:cNvPr id="40963" name="Rectangle 3">
            <a:extLst>
              <a:ext uri="{FF2B5EF4-FFF2-40B4-BE49-F238E27FC236}">
                <a16:creationId xmlns:a16="http://schemas.microsoft.com/office/drawing/2014/main" id="{F693B448-B9ED-41DD-9109-61CA1E523287}"/>
              </a:ext>
            </a:extLst>
          </p:cNvPr>
          <p:cNvSpPr>
            <a:spLocks noGrp="1" noChangeArrowheads="1"/>
          </p:cNvSpPr>
          <p:nvPr>
            <p:ph type="body" idx="1"/>
          </p:nvPr>
        </p:nvSpPr>
        <p:spPr>
          <a:xfrm>
            <a:off x="914400" y="4414838"/>
            <a:ext cx="5029200" cy="4184650"/>
          </a:xfrm>
        </p:spPr>
        <p:txBody>
          <a:bodyPr/>
          <a:lstStyle/>
          <a:p>
            <a:r>
              <a:rPr lang="en-US" altLang="it-IT">
                <a:solidFill>
                  <a:srgbClr val="000000"/>
                </a:solidFill>
              </a:rPr>
              <a:t>The EnSite Array catheter is precisely manufactured and is unlike any other on the market.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64EDAE1-88F9-4991-A3A1-147498217EDB}"/>
              </a:ext>
            </a:extLst>
          </p:cNvPr>
          <p:cNvSpPr>
            <a:spLocks noGrp="1" noChangeArrowheads="1"/>
          </p:cNvSpPr>
          <p:nvPr>
            <p:ph type="sldNum" sz="quarter" idx="5"/>
          </p:nvPr>
        </p:nvSpPr>
        <p:spPr>
          <a:ln/>
        </p:spPr>
        <p:txBody>
          <a:bodyPr/>
          <a:lstStyle/>
          <a:p>
            <a:fld id="{A9D773A4-DBEC-4371-8A50-1DB044D774C0}" type="slidenum">
              <a:rPr lang="en-US" altLang="it-IT"/>
              <a:pPr/>
              <a:t>25</a:t>
            </a:fld>
            <a:endParaRPr lang="en-US" altLang="it-IT"/>
          </a:p>
        </p:txBody>
      </p:sp>
      <p:sp>
        <p:nvSpPr>
          <p:cNvPr id="45058" name="Rectangle 2">
            <a:extLst>
              <a:ext uri="{FF2B5EF4-FFF2-40B4-BE49-F238E27FC236}">
                <a16:creationId xmlns:a16="http://schemas.microsoft.com/office/drawing/2014/main" id="{6BF9A805-BFE0-4F73-A8DB-033EA4E914DA}"/>
              </a:ext>
            </a:extLst>
          </p:cNvPr>
          <p:cNvSpPr>
            <a:spLocks noRot="1" noChangeArrowheads="1" noTextEdit="1"/>
          </p:cNvSpPr>
          <p:nvPr>
            <p:ph type="sldImg"/>
          </p:nvPr>
        </p:nvSpPr>
        <p:spPr>
          <a:ln/>
        </p:spPr>
      </p:sp>
      <p:sp>
        <p:nvSpPr>
          <p:cNvPr id="45059" name="Rectangle 3">
            <a:extLst>
              <a:ext uri="{FF2B5EF4-FFF2-40B4-BE49-F238E27FC236}">
                <a16:creationId xmlns:a16="http://schemas.microsoft.com/office/drawing/2014/main" id="{2FBFDF63-1936-4422-97EC-B9E0FDF38929}"/>
              </a:ext>
            </a:extLst>
          </p:cNvPr>
          <p:cNvSpPr>
            <a:spLocks noGrp="1" noChangeArrowheads="1"/>
          </p:cNvSpPr>
          <p:nvPr>
            <p:ph type="body" idx="1"/>
          </p:nvPr>
        </p:nvSpPr>
        <p:spPr>
          <a:xfrm>
            <a:off x="914400" y="4414838"/>
            <a:ext cx="5029200" cy="4184650"/>
          </a:xfrm>
        </p:spPr>
        <p:txBody>
          <a:bodyPr/>
          <a:lstStyle/>
          <a:p>
            <a:r>
              <a:rPr lang="en-US" altLang="it-IT"/>
              <a:t>At the start of an EnSite procedure, the EnSite Array catheter is inserted in the chamber and validated by the system. As the catheter is moved within the chamber, the system records three-dimensional points. The operator can also give certain points special emphasis (indicated by the white squares)—these are called locked points, to help define key areas of the anatomy, such as the isthmus or crista.</a:t>
            </a:r>
          </a:p>
          <a:p>
            <a:endParaRPr lang="en-US" altLang="it-IT"/>
          </a:p>
          <a:p>
            <a:r>
              <a:rPr lang="en-US" altLang="it-IT"/>
              <a:t>Chamber geometries can be built in as little as five minutes. Thereafter, there is no need for fluoroscopy, since the system provides superior catheter orientation through the 3D display.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56C777-0CCF-46A2-8243-0D7CCD49105F}"/>
              </a:ext>
            </a:extLst>
          </p:cNvPr>
          <p:cNvSpPr>
            <a:spLocks noGrp="1" noChangeArrowheads="1"/>
          </p:cNvSpPr>
          <p:nvPr>
            <p:ph type="sldNum" sz="quarter" idx="5"/>
          </p:nvPr>
        </p:nvSpPr>
        <p:spPr>
          <a:ln/>
        </p:spPr>
        <p:txBody>
          <a:bodyPr/>
          <a:lstStyle/>
          <a:p>
            <a:fld id="{4CAAE914-BE8D-446B-BD44-573ABC0FD03B}" type="slidenum">
              <a:rPr lang="en-US" altLang="it-IT"/>
              <a:pPr/>
              <a:t>26</a:t>
            </a:fld>
            <a:endParaRPr lang="en-US" altLang="it-IT"/>
          </a:p>
        </p:txBody>
      </p:sp>
      <p:sp>
        <p:nvSpPr>
          <p:cNvPr id="47106" name="Rectangle 2">
            <a:extLst>
              <a:ext uri="{FF2B5EF4-FFF2-40B4-BE49-F238E27FC236}">
                <a16:creationId xmlns:a16="http://schemas.microsoft.com/office/drawing/2014/main" id="{BA526768-73AE-44CA-A4B3-CCC98B3DDBDA}"/>
              </a:ext>
            </a:extLst>
          </p:cNvPr>
          <p:cNvSpPr>
            <a:spLocks noRot="1" noChangeArrowheads="1" noTextEdit="1"/>
          </p:cNvSpPr>
          <p:nvPr>
            <p:ph type="sldImg"/>
          </p:nvPr>
        </p:nvSpPr>
        <p:spPr>
          <a:ln/>
        </p:spPr>
      </p:sp>
      <p:sp>
        <p:nvSpPr>
          <p:cNvPr id="47107" name="Rectangle 3">
            <a:extLst>
              <a:ext uri="{FF2B5EF4-FFF2-40B4-BE49-F238E27FC236}">
                <a16:creationId xmlns:a16="http://schemas.microsoft.com/office/drawing/2014/main" id="{ADDB2CEE-E110-47B0-8994-1BDC40651B12}"/>
              </a:ext>
            </a:extLst>
          </p:cNvPr>
          <p:cNvSpPr>
            <a:spLocks noGrp="1" noChangeArrowheads="1"/>
          </p:cNvSpPr>
          <p:nvPr>
            <p:ph type="body" idx="1"/>
          </p:nvPr>
        </p:nvSpPr>
        <p:spPr>
          <a:xfrm>
            <a:off x="914400" y="4414838"/>
            <a:ext cx="5029200" cy="4184650"/>
          </a:xfrm>
        </p:spPr>
        <p:txBody>
          <a:bodyPr/>
          <a:lstStyle/>
          <a:p>
            <a:r>
              <a:rPr lang="en-US" altLang="it-IT"/>
              <a:t>The EnSite System supports the basic requirements behind any successful ablation. Noncontact mapping simplifies and enables all three components of the ablation procedure.</a:t>
            </a:r>
          </a:p>
          <a:p>
            <a:endParaRPr lang="en-US" altLang="it-IT"/>
          </a:p>
          <a:p>
            <a:r>
              <a:rPr lang="en-US" altLang="it-IT"/>
              <a:t>In the first movie, you can see how noncontact mapping accurately replicates details of the patient’s anatomy, such as the CS, isthmus, IVC, and tricuspid valve. In this atrial flutter example, you can see the full circuit, with activation tracking through the isthmus.</a:t>
            </a:r>
          </a:p>
          <a:p>
            <a:endParaRPr lang="en-US" altLang="it-IT"/>
          </a:p>
          <a:p>
            <a:r>
              <a:rPr lang="en-US" altLang="it-IT"/>
              <a:t>In the second movie, you can see you the EnSite System’s 3D cathether display will allow you to accurately navigate one or two catheters in three dimensions.</a:t>
            </a:r>
          </a:p>
          <a:p>
            <a:endParaRPr lang="en-US" altLang="it-IT"/>
          </a:p>
          <a:p>
            <a:r>
              <a:rPr lang="en-US" altLang="it-IT"/>
              <a:t>Finally, to confirm any ablation strategy, the system’s combined isopotential maps and virtual electrograms allow easy identification of block, conduction gaps or normal activation.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13DAC23-00F5-43EB-AF72-F6DEEF2BE1A5}"/>
              </a:ext>
            </a:extLst>
          </p:cNvPr>
          <p:cNvSpPr>
            <a:spLocks noGrp="1" noChangeArrowheads="1"/>
          </p:cNvSpPr>
          <p:nvPr>
            <p:ph type="sldNum" sz="quarter" idx="5"/>
          </p:nvPr>
        </p:nvSpPr>
        <p:spPr>
          <a:ln/>
        </p:spPr>
        <p:txBody>
          <a:bodyPr/>
          <a:lstStyle/>
          <a:p>
            <a:fld id="{BD1DB99E-702A-485C-9266-C49E9D38ED2F}" type="slidenum">
              <a:rPr lang="en-US" altLang="it-IT"/>
              <a:pPr/>
              <a:t>30</a:t>
            </a:fld>
            <a:endParaRPr lang="en-US" altLang="it-IT"/>
          </a:p>
        </p:txBody>
      </p:sp>
      <p:sp>
        <p:nvSpPr>
          <p:cNvPr id="52226" name="Rectangle 2">
            <a:extLst>
              <a:ext uri="{FF2B5EF4-FFF2-40B4-BE49-F238E27FC236}">
                <a16:creationId xmlns:a16="http://schemas.microsoft.com/office/drawing/2014/main" id="{48AC39C1-F7BF-44FD-800D-5B8F0012DC3B}"/>
              </a:ext>
            </a:extLst>
          </p:cNvPr>
          <p:cNvSpPr>
            <a:spLocks noRot="1" noChangeArrowheads="1" noTextEdit="1"/>
          </p:cNvSpPr>
          <p:nvPr>
            <p:ph type="sldImg"/>
          </p:nvPr>
        </p:nvSpPr>
        <p:spPr>
          <a:ln/>
        </p:spPr>
      </p:sp>
      <p:sp>
        <p:nvSpPr>
          <p:cNvPr id="52227" name="Rectangle 3">
            <a:extLst>
              <a:ext uri="{FF2B5EF4-FFF2-40B4-BE49-F238E27FC236}">
                <a16:creationId xmlns:a16="http://schemas.microsoft.com/office/drawing/2014/main" id="{9D7658CA-D1A8-4295-84FD-678D439A8120}"/>
              </a:ext>
            </a:extLst>
          </p:cNvPr>
          <p:cNvSpPr>
            <a:spLocks noGrp="1" noChangeArrowheads="1"/>
          </p:cNvSpPr>
          <p:nvPr>
            <p:ph type="body" idx="1"/>
          </p:nvPr>
        </p:nvSpPr>
        <p:spPr>
          <a:xfrm>
            <a:off x="914400" y="4414838"/>
            <a:ext cx="5029200" cy="4184650"/>
          </a:xfrm>
        </p:spPr>
        <p:txBody>
          <a:bodyPr/>
          <a:lstStyle/>
          <a:p>
            <a:r>
              <a:rPr lang="en-US" altLang="it-IT"/>
              <a:t>In addition to EnSite NavX for AF, the EnSite Array catheter helps diagnose and guide therapy in those patients where the anatomic approach is not appropriate. With both EnSite Array and EnSite NavX, the Ensite System facilitates any approach to AF.</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9AF0145-91E6-406C-A220-61BB6887654F}"/>
              </a:ext>
            </a:extLst>
          </p:cNvPr>
          <p:cNvSpPr>
            <a:spLocks noGrp="1" noChangeArrowheads="1"/>
          </p:cNvSpPr>
          <p:nvPr>
            <p:ph type="sldNum" sz="quarter" idx="5"/>
          </p:nvPr>
        </p:nvSpPr>
        <p:spPr>
          <a:ln/>
        </p:spPr>
        <p:txBody>
          <a:bodyPr/>
          <a:lstStyle/>
          <a:p>
            <a:fld id="{D5F1938D-CC3F-40AF-A051-5C3219A199BC}" type="slidenum">
              <a:rPr lang="en-US" altLang="it-IT"/>
              <a:pPr/>
              <a:t>31</a:t>
            </a:fld>
            <a:endParaRPr lang="en-US" altLang="it-IT"/>
          </a:p>
        </p:txBody>
      </p:sp>
      <p:sp>
        <p:nvSpPr>
          <p:cNvPr id="54274" name="Rectangle 2">
            <a:extLst>
              <a:ext uri="{FF2B5EF4-FFF2-40B4-BE49-F238E27FC236}">
                <a16:creationId xmlns:a16="http://schemas.microsoft.com/office/drawing/2014/main" id="{0EE08174-F7A6-4DF2-B79B-5DE98EB0B400}"/>
              </a:ext>
            </a:extLst>
          </p:cNvPr>
          <p:cNvSpPr>
            <a:spLocks noRot="1" noChangeArrowheads="1" noTextEdit="1"/>
          </p:cNvSpPr>
          <p:nvPr>
            <p:ph type="sldImg"/>
          </p:nvPr>
        </p:nvSpPr>
        <p:spPr>
          <a:xfrm>
            <a:off x="1104900" y="696913"/>
            <a:ext cx="4648200" cy="3486150"/>
          </a:xfrm>
          <a:ln/>
        </p:spPr>
      </p:sp>
      <p:sp>
        <p:nvSpPr>
          <p:cNvPr id="54275" name="Rectangle 3">
            <a:extLst>
              <a:ext uri="{FF2B5EF4-FFF2-40B4-BE49-F238E27FC236}">
                <a16:creationId xmlns:a16="http://schemas.microsoft.com/office/drawing/2014/main" id="{9B485440-5FE5-4B31-B7BF-C58442C5595E}"/>
              </a:ext>
            </a:extLst>
          </p:cNvPr>
          <p:cNvSpPr>
            <a:spLocks noGrp="1" noChangeArrowheads="1"/>
          </p:cNvSpPr>
          <p:nvPr>
            <p:ph type="body" idx="1"/>
          </p:nvPr>
        </p:nvSpPr>
        <p:spPr>
          <a:xfrm>
            <a:off x="914400" y="4416425"/>
            <a:ext cx="5029200" cy="4183063"/>
          </a:xfrm>
        </p:spPr>
        <p:txBody>
          <a:bodyPr/>
          <a:lstStyle/>
          <a:p>
            <a:pPr>
              <a:spcBef>
                <a:spcPct val="0"/>
              </a:spcBef>
            </a:pPr>
            <a:r>
              <a:rPr lang="en-US" altLang="it-IT"/>
              <a:t>(AVI movie with flash movie linked to icon in lower right. In the Flash movie)</a:t>
            </a:r>
          </a:p>
          <a:p>
            <a:pPr>
              <a:spcBef>
                <a:spcPct val="0"/>
              </a:spcBef>
            </a:pPr>
            <a:endParaRPr lang="en-US" altLang="it-IT"/>
          </a:p>
          <a:p>
            <a:r>
              <a:rPr lang="en-US" altLang="it-IT"/>
              <a:t>An example from a patient with an extremely large RSPV (also verified by venogram). The APC originates in the pulmonary vein and travels along a pathway in the roof to activate the rest of the atrium. Later, pacing from the CS showed similar entrance activation into the vein. This became the target for ablation.</a:t>
            </a:r>
          </a:p>
          <a:p>
            <a:endParaRPr lang="en-US" altLang="it-IT"/>
          </a:p>
          <a:p>
            <a:r>
              <a:rPr lang="en-US" altLang="it-IT"/>
              <a:t>This case illustrates the value of the detailed geometry for helping to understand anatomic challenges, as well as the advantages of the system for capturing rare ectopy, and guiding treatment. In this case, a lasso was used early in the procedure, but the size of the vessel presented challenges for acquiring good contact signals. Note how the virtuals pick up the low-amplitude activation in the pulmonary vein. (refer to Lemery NASPE 2002 abstract on the value of virtual egms in the PVs, particularly when placed in a virtual Lasso configuration.)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EBF0397-F695-4863-AE81-54B826922062}"/>
              </a:ext>
            </a:extLst>
          </p:cNvPr>
          <p:cNvSpPr>
            <a:spLocks noGrp="1" noChangeArrowheads="1"/>
          </p:cNvSpPr>
          <p:nvPr>
            <p:ph type="sldNum" sz="quarter" idx="5"/>
          </p:nvPr>
        </p:nvSpPr>
        <p:spPr>
          <a:ln/>
        </p:spPr>
        <p:txBody>
          <a:bodyPr/>
          <a:lstStyle/>
          <a:p>
            <a:fld id="{04C1A853-DC48-4E13-B636-C57A9A57E409}" type="slidenum">
              <a:rPr lang="en-US" altLang="it-IT"/>
              <a:pPr/>
              <a:t>32</a:t>
            </a:fld>
            <a:endParaRPr lang="en-US" altLang="it-IT"/>
          </a:p>
        </p:txBody>
      </p:sp>
      <p:sp>
        <p:nvSpPr>
          <p:cNvPr id="56322" name="Rectangle 2">
            <a:extLst>
              <a:ext uri="{FF2B5EF4-FFF2-40B4-BE49-F238E27FC236}">
                <a16:creationId xmlns:a16="http://schemas.microsoft.com/office/drawing/2014/main" id="{648887A6-D333-4558-B1C9-B0E3589E322C}"/>
              </a:ext>
            </a:extLst>
          </p:cNvPr>
          <p:cNvSpPr>
            <a:spLocks noRot="1" noChangeArrowheads="1" noTextEdit="1"/>
          </p:cNvSpPr>
          <p:nvPr>
            <p:ph type="sldImg"/>
          </p:nvPr>
        </p:nvSpPr>
        <p:spPr>
          <a:xfrm>
            <a:off x="1104900" y="696913"/>
            <a:ext cx="4648200" cy="3486150"/>
          </a:xfrm>
          <a:ln/>
        </p:spPr>
      </p:sp>
      <p:sp>
        <p:nvSpPr>
          <p:cNvPr id="56323" name="Rectangle 3">
            <a:extLst>
              <a:ext uri="{FF2B5EF4-FFF2-40B4-BE49-F238E27FC236}">
                <a16:creationId xmlns:a16="http://schemas.microsoft.com/office/drawing/2014/main" id="{DB7EA718-F00E-4CE9-8399-5C360E6BC154}"/>
              </a:ext>
            </a:extLst>
          </p:cNvPr>
          <p:cNvSpPr>
            <a:spLocks noGrp="1" noChangeArrowheads="1"/>
          </p:cNvSpPr>
          <p:nvPr>
            <p:ph type="body" idx="1"/>
          </p:nvPr>
        </p:nvSpPr>
        <p:spPr>
          <a:xfrm>
            <a:off x="914400" y="4416425"/>
            <a:ext cx="5029200" cy="4183063"/>
          </a:xfrm>
        </p:spPr>
        <p:txBody>
          <a:bodyPr/>
          <a:lstStyle/>
          <a:p>
            <a:pPr>
              <a:spcBef>
                <a:spcPct val="0"/>
              </a:spcBef>
            </a:pPr>
            <a:r>
              <a:rPr lang="en-US" altLang="it-IT"/>
              <a:t>(AVI movie with flash movie linked to icon in lower right. In the Flash movie,</a:t>
            </a:r>
          </a:p>
          <a:p>
            <a:r>
              <a:rPr lang="en-US" altLang="it-IT"/>
              <a:t>This is CS pacing in the same patient. Activation proceeds along the roof and enters the pulmonary vein. An anatomic marker was laid on the roof, to serve as a guide for ablation.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DF9F680-0718-475F-90BE-19CD23E1E93B}"/>
              </a:ext>
            </a:extLst>
          </p:cNvPr>
          <p:cNvSpPr>
            <a:spLocks noGrp="1" noChangeArrowheads="1"/>
          </p:cNvSpPr>
          <p:nvPr>
            <p:ph type="sldNum" sz="quarter" idx="5"/>
          </p:nvPr>
        </p:nvSpPr>
        <p:spPr>
          <a:ln/>
        </p:spPr>
        <p:txBody>
          <a:bodyPr/>
          <a:lstStyle/>
          <a:p>
            <a:fld id="{D5545BC6-9A90-451B-AE2C-57EFB87DD474}" type="slidenum">
              <a:rPr lang="en-US" altLang="it-IT"/>
              <a:pPr/>
              <a:t>2</a:t>
            </a:fld>
            <a:endParaRPr lang="en-US" altLang="it-IT"/>
          </a:p>
        </p:txBody>
      </p:sp>
      <p:sp>
        <p:nvSpPr>
          <p:cNvPr id="8194" name="Rectangle 2">
            <a:extLst>
              <a:ext uri="{FF2B5EF4-FFF2-40B4-BE49-F238E27FC236}">
                <a16:creationId xmlns:a16="http://schemas.microsoft.com/office/drawing/2014/main" id="{64FCDBD7-EAFE-45B8-A522-13E1AF28CD63}"/>
              </a:ext>
            </a:extLst>
          </p:cNvPr>
          <p:cNvSpPr>
            <a:spLocks noRot="1" noChangeArrowheads="1" noTextEdit="1"/>
          </p:cNvSpPr>
          <p:nvPr>
            <p:ph type="sldImg"/>
          </p:nvPr>
        </p:nvSpPr>
        <p:spPr>
          <a:ln/>
        </p:spPr>
      </p:sp>
      <p:sp>
        <p:nvSpPr>
          <p:cNvPr id="8195" name="Rectangle 3">
            <a:extLst>
              <a:ext uri="{FF2B5EF4-FFF2-40B4-BE49-F238E27FC236}">
                <a16:creationId xmlns:a16="http://schemas.microsoft.com/office/drawing/2014/main" id="{D19F103E-4DE2-499E-BEBC-9F91E553CCE7}"/>
              </a:ext>
            </a:extLst>
          </p:cNvPr>
          <p:cNvSpPr>
            <a:spLocks noGrp="1" noChangeArrowheads="1"/>
          </p:cNvSpPr>
          <p:nvPr>
            <p:ph type="body" idx="1"/>
          </p:nvPr>
        </p:nvSpPr>
        <p:spPr>
          <a:xfrm>
            <a:off x="914400" y="4414838"/>
            <a:ext cx="5029200" cy="4184650"/>
          </a:xfrm>
        </p:spPr>
        <p:txBody>
          <a:bodyPr/>
          <a:lstStyle/>
          <a:p>
            <a:r>
              <a:rPr lang="en-US" altLang="it-IT"/>
              <a:t>In addition to EnSite NavX for AF, the EnSite Array catheter helps diagnose and guide therapy in those patients where the anatomic approach is not appropriate. With both EnSite Array and EnSite NavX, the Ensite System facilitates any approach to AF.</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B5E3CE-290A-4E16-80C7-F7581648508C}"/>
              </a:ext>
            </a:extLst>
          </p:cNvPr>
          <p:cNvSpPr>
            <a:spLocks noGrp="1" noChangeArrowheads="1"/>
          </p:cNvSpPr>
          <p:nvPr>
            <p:ph type="sldNum" sz="quarter" idx="5"/>
          </p:nvPr>
        </p:nvSpPr>
        <p:spPr>
          <a:ln/>
        </p:spPr>
        <p:txBody>
          <a:bodyPr/>
          <a:lstStyle/>
          <a:p>
            <a:fld id="{5672AE49-BB69-4E03-8DB6-639DA58E16DB}" type="slidenum">
              <a:rPr lang="en-US" altLang="it-IT"/>
              <a:pPr/>
              <a:t>33</a:t>
            </a:fld>
            <a:endParaRPr lang="en-US" altLang="it-IT"/>
          </a:p>
        </p:txBody>
      </p:sp>
      <p:sp>
        <p:nvSpPr>
          <p:cNvPr id="58370" name="Rectangle 2">
            <a:extLst>
              <a:ext uri="{FF2B5EF4-FFF2-40B4-BE49-F238E27FC236}">
                <a16:creationId xmlns:a16="http://schemas.microsoft.com/office/drawing/2014/main" id="{E72357B1-879F-4793-8A0E-4B70A221C158}"/>
              </a:ext>
            </a:extLst>
          </p:cNvPr>
          <p:cNvSpPr>
            <a:spLocks noRot="1" noChangeArrowheads="1" noTextEdit="1"/>
          </p:cNvSpPr>
          <p:nvPr>
            <p:ph type="sldImg"/>
          </p:nvPr>
        </p:nvSpPr>
        <p:spPr>
          <a:xfrm>
            <a:off x="1104900" y="696913"/>
            <a:ext cx="4648200" cy="3486150"/>
          </a:xfrm>
          <a:ln/>
        </p:spPr>
      </p:sp>
      <p:sp>
        <p:nvSpPr>
          <p:cNvPr id="58371" name="Rectangle 3">
            <a:extLst>
              <a:ext uri="{FF2B5EF4-FFF2-40B4-BE49-F238E27FC236}">
                <a16:creationId xmlns:a16="http://schemas.microsoft.com/office/drawing/2014/main" id="{4A6C2E74-40CB-4888-89E7-48536E34FCD5}"/>
              </a:ext>
            </a:extLst>
          </p:cNvPr>
          <p:cNvSpPr>
            <a:spLocks noGrp="1" noChangeArrowheads="1"/>
          </p:cNvSpPr>
          <p:nvPr>
            <p:ph type="body" idx="1"/>
          </p:nvPr>
        </p:nvSpPr>
        <p:spPr>
          <a:xfrm>
            <a:off x="914400" y="4416425"/>
            <a:ext cx="5029200" cy="4183063"/>
          </a:xfrm>
        </p:spPr>
        <p:txBody>
          <a:bodyPr/>
          <a:lstStyle/>
          <a:p>
            <a:pPr>
              <a:spcBef>
                <a:spcPct val="0"/>
              </a:spcBef>
            </a:pPr>
            <a:r>
              <a:rPr lang="en-US" altLang="it-IT"/>
              <a:t>(AVI movie with flash movie linked to icon in lower right. In the Flash movie, </a:t>
            </a:r>
          </a:p>
          <a:p>
            <a:pPr>
              <a:spcBef>
                <a:spcPct val="0"/>
              </a:spcBef>
            </a:pPr>
            <a:endParaRPr lang="en-US" altLang="it-IT"/>
          </a:p>
          <a:p>
            <a:pPr>
              <a:spcBef>
                <a:spcPct val="0"/>
              </a:spcBef>
            </a:pPr>
            <a:r>
              <a:rPr lang="en-US" altLang="it-IT"/>
              <a:t>In this post-ablation example, the virtual egms show double potentials on the chamber-side of the line of block. The isopotential map demonstrates complete entrance block on the roof pathway. </a:t>
            </a:r>
          </a:p>
          <a:p>
            <a:pPr>
              <a:spcBef>
                <a:spcPct val="0"/>
              </a:spcBef>
            </a:pPr>
            <a:endParaRPr lang="en-US" altLang="it-IT"/>
          </a:p>
          <a:p>
            <a:pPr>
              <a:spcBef>
                <a:spcPct val="0"/>
              </a:spcBef>
            </a:pPr>
            <a:r>
              <a:rPr lang="en-US" altLang="it-IT"/>
              <a:t>Value: in this patient with an enlarged, possibly-fused pulmonary vein, the system was able to accurately identify focal activation, help the physician determine a target site, guide ablation along an unusual structure, and confirm functional block through post-ablation pacing and analysis. The System enables ablation for AF based on the individual characteristics of the arrhythmia, whether focal or chronic, PV-based, or non-PV. Ablation is possible by means of anatomy only, but it is ideal for tailoring ablation strategy to target the specific foci of the patient—a strategy which may result in higher success (see Hindricks’ AF paper for validation.)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1B57FE7-EC0B-477B-9010-7B5D76CCC1BB}"/>
              </a:ext>
            </a:extLst>
          </p:cNvPr>
          <p:cNvSpPr>
            <a:spLocks noGrp="1" noChangeArrowheads="1"/>
          </p:cNvSpPr>
          <p:nvPr>
            <p:ph type="sldNum" sz="quarter" idx="5"/>
          </p:nvPr>
        </p:nvSpPr>
        <p:spPr>
          <a:ln/>
        </p:spPr>
        <p:txBody>
          <a:bodyPr/>
          <a:lstStyle/>
          <a:p>
            <a:fld id="{D6B2C956-6524-4D61-86F1-321209542C4D}" type="slidenum">
              <a:rPr lang="en-US" altLang="it-IT"/>
              <a:pPr/>
              <a:t>3</a:t>
            </a:fld>
            <a:endParaRPr lang="en-US" altLang="it-IT"/>
          </a:p>
        </p:txBody>
      </p:sp>
      <p:sp>
        <p:nvSpPr>
          <p:cNvPr id="10242" name="Rectangle 2">
            <a:extLst>
              <a:ext uri="{FF2B5EF4-FFF2-40B4-BE49-F238E27FC236}">
                <a16:creationId xmlns:a16="http://schemas.microsoft.com/office/drawing/2014/main" id="{EE121F14-907E-4E3A-B0E8-C3D7F2761A20}"/>
              </a:ext>
            </a:extLst>
          </p:cNvPr>
          <p:cNvSpPr>
            <a:spLocks noRot="1" noChangeArrowheads="1" noTextEdit="1"/>
          </p:cNvSpPr>
          <p:nvPr>
            <p:ph type="sldImg"/>
          </p:nvPr>
        </p:nvSpPr>
        <p:spPr>
          <a:ln/>
        </p:spPr>
      </p:sp>
      <p:sp>
        <p:nvSpPr>
          <p:cNvPr id="10243" name="Rectangle 3">
            <a:extLst>
              <a:ext uri="{FF2B5EF4-FFF2-40B4-BE49-F238E27FC236}">
                <a16:creationId xmlns:a16="http://schemas.microsoft.com/office/drawing/2014/main" id="{5F789EEF-1441-447C-9775-8C1B8392A59D}"/>
              </a:ext>
            </a:extLst>
          </p:cNvPr>
          <p:cNvSpPr>
            <a:spLocks noGrp="1" noChangeArrowheads="1"/>
          </p:cNvSpPr>
          <p:nvPr>
            <p:ph type="body" idx="1"/>
          </p:nvPr>
        </p:nvSpPr>
        <p:spPr/>
        <p:txBody>
          <a:bodyPr/>
          <a:lstStyle/>
          <a:p>
            <a:pPr eaLnBrk="0" hangingPunct="0">
              <a:spcBef>
                <a:spcPct val="50000"/>
              </a:spcBef>
            </a:pPr>
            <a:r>
              <a:rPr lang="en-US" altLang="it-IT">
                <a:solidFill>
                  <a:srgbClr val="FF9900"/>
                </a:solidFill>
              </a:rPr>
              <a:t>Electrical fields between patch pairs on X, Y, and Z axis locate EP catheter electrodes.</a:t>
            </a:r>
          </a:p>
          <a:p>
            <a:endParaRPr lang="en-US" altLang="it-IT"/>
          </a:p>
          <a:p>
            <a:r>
              <a:rPr lang="en-US" altLang="it-IT"/>
              <a:t>An electrical signal is transmitted between the patches; catheters sense the signals to compute their location within the heart. The physician then sweeps a catheter across the heart chamber to outline the structures and generate a 3-D computer model of the heart.</a:t>
            </a:r>
          </a:p>
          <a:p>
            <a:r>
              <a:rPr lang="en-US" altLang="it-IT"/>
              <a:t>Surface-based</a:t>
            </a:r>
          </a:p>
          <a:p>
            <a:pPr lvl="1"/>
            <a:r>
              <a:rPr lang="en-US" altLang="it-IT"/>
              <a:t>Posizionare 6 elettrodi superficiali </a:t>
            </a:r>
          </a:p>
          <a:p>
            <a:pPr lvl="1"/>
            <a:r>
              <a:rPr lang="en-US" altLang="it-IT"/>
              <a:t>Permette la creazione dell’anatomia e la navigazione di qualsiasi tipi di catetere</a:t>
            </a:r>
          </a:p>
          <a:p>
            <a:r>
              <a:rPr lang="en-US" altLang="it-IT"/>
              <a:t>Un segnale elettrico di 5.6 kHz viene mandato attraverso 3 coppie di patches</a:t>
            </a:r>
          </a:p>
          <a:p>
            <a:r>
              <a:rPr lang="en-US" altLang="it-IT"/>
              <a:t>La posizione degli elettrodi sono mostrati in uno spazio 3D </a:t>
            </a:r>
          </a:p>
          <a:p>
            <a:endParaRPr lang="en-US"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FBFCF7-12DF-4F16-94B0-C69E9F5A8D76}"/>
              </a:ext>
            </a:extLst>
          </p:cNvPr>
          <p:cNvSpPr>
            <a:spLocks noGrp="1" noChangeArrowheads="1"/>
          </p:cNvSpPr>
          <p:nvPr>
            <p:ph type="sldNum" sz="quarter" idx="5"/>
          </p:nvPr>
        </p:nvSpPr>
        <p:spPr>
          <a:ln/>
        </p:spPr>
        <p:txBody>
          <a:bodyPr/>
          <a:lstStyle/>
          <a:p>
            <a:fld id="{450CCE9F-D2BB-41E9-8991-2D955F43C6AD}" type="slidenum">
              <a:rPr lang="en-US" altLang="it-IT"/>
              <a:pPr/>
              <a:t>5</a:t>
            </a:fld>
            <a:endParaRPr lang="en-US" altLang="it-IT"/>
          </a:p>
        </p:txBody>
      </p:sp>
      <p:sp>
        <p:nvSpPr>
          <p:cNvPr id="13314" name="Rectangle 2">
            <a:extLst>
              <a:ext uri="{FF2B5EF4-FFF2-40B4-BE49-F238E27FC236}">
                <a16:creationId xmlns:a16="http://schemas.microsoft.com/office/drawing/2014/main" id="{C2622667-EF70-4F8A-B8B7-0B578B16914E}"/>
              </a:ext>
            </a:extLst>
          </p:cNvPr>
          <p:cNvSpPr>
            <a:spLocks noRot="1" noChangeArrowheads="1" noTextEdit="1"/>
          </p:cNvSpPr>
          <p:nvPr>
            <p:ph type="sldImg"/>
          </p:nvPr>
        </p:nvSpPr>
        <p:spPr>
          <a:xfrm>
            <a:off x="1104900" y="696913"/>
            <a:ext cx="4648200" cy="3486150"/>
          </a:xfrm>
          <a:ln/>
        </p:spPr>
      </p:sp>
      <p:sp>
        <p:nvSpPr>
          <p:cNvPr id="13315" name="Rectangle 3">
            <a:extLst>
              <a:ext uri="{FF2B5EF4-FFF2-40B4-BE49-F238E27FC236}">
                <a16:creationId xmlns:a16="http://schemas.microsoft.com/office/drawing/2014/main" id="{61967EDC-495F-44EA-A2E4-793248902956}"/>
              </a:ext>
            </a:extLst>
          </p:cNvPr>
          <p:cNvSpPr>
            <a:spLocks noGrp="1" noChangeArrowheads="1"/>
          </p:cNvSpPr>
          <p:nvPr>
            <p:ph type="body" idx="1"/>
          </p:nvPr>
        </p:nvSpPr>
        <p:spPr>
          <a:xfrm>
            <a:off x="914400" y="4416425"/>
            <a:ext cx="5029200" cy="4183063"/>
          </a:xfrm>
        </p:spPr>
        <p:txBody>
          <a:bodyPr/>
          <a:lstStyle/>
          <a:p>
            <a:r>
              <a:rPr lang="en-US" altLang="it-IT"/>
              <a:t>AVI movie</a:t>
            </a:r>
          </a:p>
          <a:p>
            <a:r>
              <a:rPr lang="en-US" altLang="it-IT"/>
              <a:t>Here’s a quick illustration to show you how the chamber maps are built. At the start of an EnSite procedure, the catheter is inserted in the chamber and validated by the system. </a:t>
            </a:r>
          </a:p>
          <a:p>
            <a:r>
              <a:rPr lang="en-US" altLang="it-IT"/>
              <a:t>(click on map image)</a:t>
            </a:r>
          </a:p>
          <a:p>
            <a:r>
              <a:rPr lang="en-US" altLang="it-IT"/>
              <a:t>As a catheter is moved within the chamber, the system records three-dimensional points. The operator can also give certain points special emphasis (indicated by white squares)—these are called locked points, to help define key areas of the anatomy, such as the isthmus or crista. As seen in the published literature, chamber maps or geometries can be built in as little as five minutes. Thereafter, there is no need for fluoroscopy, since the system provides superior orientation to fluoroscopy through the 3D model and superior catheter orientation through the 3D catheter display.</a:t>
            </a:r>
          </a:p>
          <a:p>
            <a:endParaRPr lang="en-US" altLang="it-IT"/>
          </a:p>
          <a:p>
            <a:r>
              <a:rPr lang="en-US" altLang="it-IT"/>
              <a:t>When the geometry is finished, event data can then be recorded.</a:t>
            </a:r>
          </a:p>
          <a:p>
            <a:endParaRPr lang="en-US" altLang="it-IT"/>
          </a:p>
          <a:p>
            <a:endParaRPr lang="en-US"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547ADC-4542-40EB-ADD6-AC0418C83DA2}"/>
              </a:ext>
            </a:extLst>
          </p:cNvPr>
          <p:cNvSpPr>
            <a:spLocks noGrp="1" noChangeArrowheads="1"/>
          </p:cNvSpPr>
          <p:nvPr>
            <p:ph type="sldNum" sz="quarter" idx="5"/>
          </p:nvPr>
        </p:nvSpPr>
        <p:spPr>
          <a:ln/>
        </p:spPr>
        <p:txBody>
          <a:bodyPr/>
          <a:lstStyle/>
          <a:p>
            <a:fld id="{26EACB6F-EA63-4039-83A8-BD41C9243CCD}" type="slidenum">
              <a:rPr lang="en-US" altLang="it-IT"/>
              <a:pPr/>
              <a:t>6</a:t>
            </a:fld>
            <a:endParaRPr lang="en-US" altLang="it-IT"/>
          </a:p>
        </p:txBody>
      </p:sp>
      <p:sp>
        <p:nvSpPr>
          <p:cNvPr id="15362" name="Rectangle 2">
            <a:extLst>
              <a:ext uri="{FF2B5EF4-FFF2-40B4-BE49-F238E27FC236}">
                <a16:creationId xmlns:a16="http://schemas.microsoft.com/office/drawing/2014/main" id="{26094D3B-1F29-4731-B1B2-4876D708D31A}"/>
              </a:ext>
            </a:extLst>
          </p:cNvPr>
          <p:cNvSpPr>
            <a:spLocks noRot="1" noChangeArrowheads="1" noTextEdit="1"/>
          </p:cNvSpPr>
          <p:nvPr>
            <p:ph type="sldImg"/>
          </p:nvPr>
        </p:nvSpPr>
        <p:spPr>
          <a:xfrm>
            <a:off x="1104900" y="696913"/>
            <a:ext cx="4648200" cy="3486150"/>
          </a:xfrm>
          <a:ln/>
        </p:spPr>
      </p:sp>
      <p:sp>
        <p:nvSpPr>
          <p:cNvPr id="15363" name="Rectangle 3">
            <a:extLst>
              <a:ext uri="{FF2B5EF4-FFF2-40B4-BE49-F238E27FC236}">
                <a16:creationId xmlns:a16="http://schemas.microsoft.com/office/drawing/2014/main" id="{6BF44E43-5A43-405E-BEAB-074193B392A9}"/>
              </a:ext>
            </a:extLst>
          </p:cNvPr>
          <p:cNvSpPr>
            <a:spLocks noGrp="1" noChangeArrowheads="1"/>
          </p:cNvSpPr>
          <p:nvPr>
            <p:ph type="body" idx="1"/>
          </p:nvPr>
        </p:nvSpPr>
        <p:spPr>
          <a:xfrm>
            <a:off x="914400" y="4416425"/>
            <a:ext cx="5029200" cy="4183063"/>
          </a:xfrm>
        </p:spPr>
        <p:txBody>
          <a:bodyPr/>
          <a:lstStyle/>
          <a:p>
            <a:r>
              <a:rPr lang="en-US" altLang="it-IT"/>
              <a:t>AVI movie</a:t>
            </a:r>
          </a:p>
          <a:p>
            <a:r>
              <a:rPr lang="en-US" altLang="it-IT"/>
              <a:t>Here’s a quick illustration to show you how the chamber maps are built. At the start of an EnSite procedure, the catheter is inserted in the chamber and validated by the system. </a:t>
            </a:r>
          </a:p>
          <a:p>
            <a:r>
              <a:rPr lang="en-US" altLang="it-IT"/>
              <a:t>(click on map image)</a:t>
            </a:r>
          </a:p>
          <a:p>
            <a:r>
              <a:rPr lang="en-US" altLang="it-IT"/>
              <a:t>As a catheter is moved within the chamber, the system records three-dimensional points. The operator can also give certain points special emphasis (indicated by white squares)—these are called locked points, to help define key areas of the anatomy, such as the isthmus or crista. As seen in the published literature, chamber maps or geometries can be built in as little as five minutes. Thereafter, there is no need for fluoroscopy, since the system provides superior orientation to fluoroscopy through the 3D model and superior catheter orientation through the 3D catheter display.</a:t>
            </a:r>
          </a:p>
          <a:p>
            <a:endParaRPr lang="en-US" altLang="it-IT"/>
          </a:p>
          <a:p>
            <a:r>
              <a:rPr lang="en-US" altLang="it-IT"/>
              <a:t>When the geometry is finished, event data can then be recorded.</a:t>
            </a:r>
          </a:p>
          <a:p>
            <a:endParaRPr lang="en-US" altLang="it-IT"/>
          </a:p>
          <a:p>
            <a:endParaRPr lang="en-US"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8DEEC57-83A9-4756-94EA-170CCA440116}"/>
              </a:ext>
            </a:extLst>
          </p:cNvPr>
          <p:cNvSpPr>
            <a:spLocks noGrp="1" noChangeArrowheads="1"/>
          </p:cNvSpPr>
          <p:nvPr>
            <p:ph type="sldNum" sz="quarter" idx="5"/>
          </p:nvPr>
        </p:nvSpPr>
        <p:spPr>
          <a:ln/>
        </p:spPr>
        <p:txBody>
          <a:bodyPr/>
          <a:lstStyle/>
          <a:p>
            <a:fld id="{3A0D4652-96BA-4884-B70F-2BFE7D96B807}" type="slidenum">
              <a:rPr lang="en-US" altLang="it-IT"/>
              <a:pPr/>
              <a:t>7</a:t>
            </a:fld>
            <a:endParaRPr lang="en-US" altLang="it-IT"/>
          </a:p>
        </p:txBody>
      </p:sp>
      <p:sp>
        <p:nvSpPr>
          <p:cNvPr id="17410" name="Rectangle 2">
            <a:extLst>
              <a:ext uri="{FF2B5EF4-FFF2-40B4-BE49-F238E27FC236}">
                <a16:creationId xmlns:a16="http://schemas.microsoft.com/office/drawing/2014/main" id="{6A75AD31-133A-4FAA-9D5A-512C750DB703}"/>
              </a:ext>
            </a:extLst>
          </p:cNvPr>
          <p:cNvSpPr>
            <a:spLocks noRot="1" noChangeArrowheads="1" noTextEdit="1"/>
          </p:cNvSpPr>
          <p:nvPr>
            <p:ph type="sldImg"/>
          </p:nvPr>
        </p:nvSpPr>
        <p:spPr>
          <a:xfrm>
            <a:off x="1104900" y="696913"/>
            <a:ext cx="4648200" cy="3486150"/>
          </a:xfrm>
          <a:ln/>
        </p:spPr>
      </p:sp>
      <p:sp>
        <p:nvSpPr>
          <p:cNvPr id="17411" name="Rectangle 3">
            <a:extLst>
              <a:ext uri="{FF2B5EF4-FFF2-40B4-BE49-F238E27FC236}">
                <a16:creationId xmlns:a16="http://schemas.microsoft.com/office/drawing/2014/main" id="{99A9F2F7-94C2-4AF6-BF76-436157206932}"/>
              </a:ext>
            </a:extLst>
          </p:cNvPr>
          <p:cNvSpPr>
            <a:spLocks noGrp="1" noChangeArrowheads="1"/>
          </p:cNvSpPr>
          <p:nvPr>
            <p:ph type="body" idx="1"/>
          </p:nvPr>
        </p:nvSpPr>
        <p:spPr>
          <a:xfrm>
            <a:off x="914400" y="4416425"/>
            <a:ext cx="5029200" cy="4183063"/>
          </a:xfrm>
        </p:spPr>
        <p:txBody>
          <a:bodyPr/>
          <a:lstStyle/>
          <a:p>
            <a:r>
              <a:rPr lang="en-US" altLang="it-IT"/>
              <a:t>AVI movie</a:t>
            </a:r>
          </a:p>
          <a:p>
            <a:r>
              <a:rPr lang="en-US" altLang="it-IT"/>
              <a:t>Here’s a quick illustration to show you how the chamber maps are built. At the start of an EnSite procedure, the catheter is inserted in the chamber and validated by the system. </a:t>
            </a:r>
          </a:p>
          <a:p>
            <a:r>
              <a:rPr lang="en-US" altLang="it-IT"/>
              <a:t>(click on map image)</a:t>
            </a:r>
          </a:p>
          <a:p>
            <a:r>
              <a:rPr lang="en-US" altLang="it-IT"/>
              <a:t>As a catheter is moved within the chamber, the system records three-dimensional points. The operator can also give certain points special emphasis (indicated by white squares)—these are called locked points, to help define key areas of the anatomy, such as the isthmus or crista. As seen in the published literature, chamber maps or geometries can be built in as little as five minutes. Thereafter, there is no need for fluoroscopy, since the system provides superior orientation to fluoroscopy through the 3D model and superior catheter orientation through the 3D catheter display.</a:t>
            </a:r>
          </a:p>
          <a:p>
            <a:endParaRPr lang="en-US" altLang="it-IT"/>
          </a:p>
          <a:p>
            <a:r>
              <a:rPr lang="en-US" altLang="it-IT"/>
              <a:t>When the geometry is finished, event data can then be recorded.</a:t>
            </a:r>
          </a:p>
          <a:p>
            <a:endParaRPr lang="en-US" altLang="it-IT"/>
          </a:p>
          <a:p>
            <a:endParaRPr lang="en-US"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50C9CC-06DD-4704-B9D6-30678961899B}"/>
              </a:ext>
            </a:extLst>
          </p:cNvPr>
          <p:cNvSpPr>
            <a:spLocks noGrp="1" noChangeArrowheads="1"/>
          </p:cNvSpPr>
          <p:nvPr>
            <p:ph type="sldNum" sz="quarter" idx="5"/>
          </p:nvPr>
        </p:nvSpPr>
        <p:spPr>
          <a:ln/>
        </p:spPr>
        <p:txBody>
          <a:bodyPr/>
          <a:lstStyle/>
          <a:p>
            <a:fld id="{8CF1056E-B696-406C-BC47-B35966D72D95}" type="slidenum">
              <a:rPr lang="en-US" altLang="it-IT"/>
              <a:pPr/>
              <a:t>9</a:t>
            </a:fld>
            <a:endParaRPr lang="en-US" altLang="it-IT"/>
          </a:p>
        </p:txBody>
      </p:sp>
      <p:sp>
        <p:nvSpPr>
          <p:cNvPr id="20482" name="Rectangle 2">
            <a:extLst>
              <a:ext uri="{FF2B5EF4-FFF2-40B4-BE49-F238E27FC236}">
                <a16:creationId xmlns:a16="http://schemas.microsoft.com/office/drawing/2014/main" id="{3EE61BD9-1E5A-4E72-98D7-F9504C5B1DC2}"/>
              </a:ext>
            </a:extLst>
          </p:cNvPr>
          <p:cNvSpPr>
            <a:spLocks noRot="1" noChangeArrowheads="1" noTextEdit="1"/>
          </p:cNvSpPr>
          <p:nvPr>
            <p:ph type="sldImg"/>
          </p:nvPr>
        </p:nvSpPr>
        <p:spPr>
          <a:ln/>
        </p:spPr>
      </p:sp>
      <p:sp>
        <p:nvSpPr>
          <p:cNvPr id="20483" name="Rectangle 3">
            <a:extLst>
              <a:ext uri="{FF2B5EF4-FFF2-40B4-BE49-F238E27FC236}">
                <a16:creationId xmlns:a16="http://schemas.microsoft.com/office/drawing/2014/main" id="{A451C6C1-2A96-4AC6-81A2-32DBF4CA49DE}"/>
              </a:ext>
            </a:extLst>
          </p:cNvPr>
          <p:cNvSpPr>
            <a:spLocks noGrp="1" noChangeArrowheads="1"/>
          </p:cNvSpPr>
          <p:nvPr>
            <p:ph type="body" idx="1"/>
          </p:nvPr>
        </p:nvSpPr>
        <p:spPr/>
        <p:txBody>
          <a:bodyPr/>
          <a:lstStyle/>
          <a:p>
            <a:r>
              <a:rPr lang="en-US" altLang="it-IT"/>
              <a:t>EnSite NavX has many useful tools that provide important information during therapy delivery.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582E17-EFC6-4B47-B969-A2E341676B9A}"/>
              </a:ext>
            </a:extLst>
          </p:cNvPr>
          <p:cNvSpPr>
            <a:spLocks noGrp="1" noChangeArrowheads="1"/>
          </p:cNvSpPr>
          <p:nvPr>
            <p:ph type="sldNum" sz="quarter" idx="5"/>
          </p:nvPr>
        </p:nvSpPr>
        <p:spPr>
          <a:ln/>
        </p:spPr>
        <p:txBody>
          <a:bodyPr/>
          <a:lstStyle/>
          <a:p>
            <a:fld id="{DFE422AA-8842-48B2-9527-44CC6DA744FF}" type="slidenum">
              <a:rPr lang="en-US" altLang="it-IT"/>
              <a:pPr/>
              <a:t>10</a:t>
            </a:fld>
            <a:endParaRPr lang="en-US" altLang="it-IT"/>
          </a:p>
        </p:txBody>
      </p:sp>
      <p:sp>
        <p:nvSpPr>
          <p:cNvPr id="22530" name="Rectangle 2">
            <a:extLst>
              <a:ext uri="{FF2B5EF4-FFF2-40B4-BE49-F238E27FC236}">
                <a16:creationId xmlns:a16="http://schemas.microsoft.com/office/drawing/2014/main" id="{FA4EB841-0520-43CE-A0BB-E4B00D2920BA}"/>
              </a:ext>
            </a:extLst>
          </p:cNvPr>
          <p:cNvSpPr>
            <a:spLocks noRot="1" noChangeArrowheads="1" noTextEdit="1"/>
          </p:cNvSpPr>
          <p:nvPr>
            <p:ph type="sldImg"/>
          </p:nvPr>
        </p:nvSpPr>
        <p:spPr>
          <a:ln/>
        </p:spPr>
      </p:sp>
      <p:sp>
        <p:nvSpPr>
          <p:cNvPr id="22531" name="Rectangle 3">
            <a:extLst>
              <a:ext uri="{FF2B5EF4-FFF2-40B4-BE49-F238E27FC236}">
                <a16:creationId xmlns:a16="http://schemas.microsoft.com/office/drawing/2014/main" id="{39A6D4B0-4F33-48CE-B61E-578022F557D2}"/>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E07A30-A06E-499E-B838-AD02E8B2F42B}"/>
              </a:ext>
            </a:extLst>
          </p:cNvPr>
          <p:cNvSpPr>
            <a:spLocks noGrp="1" noChangeArrowheads="1"/>
          </p:cNvSpPr>
          <p:nvPr>
            <p:ph type="sldNum" sz="quarter" idx="5"/>
          </p:nvPr>
        </p:nvSpPr>
        <p:spPr>
          <a:ln/>
        </p:spPr>
        <p:txBody>
          <a:bodyPr/>
          <a:lstStyle/>
          <a:p>
            <a:fld id="{ADFC4AFA-61C2-42A5-BFCC-6FE777764296}" type="slidenum">
              <a:rPr lang="en-US" altLang="it-IT"/>
              <a:pPr/>
              <a:t>11</a:t>
            </a:fld>
            <a:endParaRPr lang="en-US" altLang="it-IT"/>
          </a:p>
        </p:txBody>
      </p:sp>
      <p:sp>
        <p:nvSpPr>
          <p:cNvPr id="24578" name="Rectangle 2">
            <a:extLst>
              <a:ext uri="{FF2B5EF4-FFF2-40B4-BE49-F238E27FC236}">
                <a16:creationId xmlns:a16="http://schemas.microsoft.com/office/drawing/2014/main" id="{E4D83E76-73D0-467A-A7F6-C181EE951FE6}"/>
              </a:ext>
            </a:extLst>
          </p:cNvPr>
          <p:cNvSpPr>
            <a:spLocks noRot="1" noChangeArrowheads="1" noTextEdit="1"/>
          </p:cNvSpPr>
          <p:nvPr>
            <p:ph type="sldImg"/>
          </p:nvPr>
        </p:nvSpPr>
        <p:spPr>
          <a:ln/>
        </p:spPr>
      </p:sp>
      <p:sp>
        <p:nvSpPr>
          <p:cNvPr id="24579" name="Rectangle 3">
            <a:extLst>
              <a:ext uri="{FF2B5EF4-FFF2-40B4-BE49-F238E27FC236}">
                <a16:creationId xmlns:a16="http://schemas.microsoft.com/office/drawing/2014/main" id="{DA236DFA-CC53-49A1-B007-FCB512CAD0C3}"/>
              </a:ext>
            </a:extLst>
          </p:cNvPr>
          <p:cNvSpPr>
            <a:spLocks noGrp="1" noChangeArrowheads="1"/>
          </p:cNvSpPr>
          <p:nvPr>
            <p:ph type="body" idx="1"/>
          </p:nvPr>
        </p:nvSpPr>
        <p:spPr/>
        <p:txBody>
          <a:bodyP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67586" name="Group 2">
            <a:extLst>
              <a:ext uri="{FF2B5EF4-FFF2-40B4-BE49-F238E27FC236}">
                <a16:creationId xmlns:a16="http://schemas.microsoft.com/office/drawing/2014/main" id="{D307E2FC-7EB1-4383-8E7B-CF8AFA2CCCF2}"/>
              </a:ext>
            </a:extLst>
          </p:cNvPr>
          <p:cNvGrpSpPr>
            <a:grpSpLocks/>
          </p:cNvGrpSpPr>
          <p:nvPr/>
        </p:nvGrpSpPr>
        <p:grpSpPr bwMode="auto">
          <a:xfrm>
            <a:off x="0" y="0"/>
            <a:ext cx="9140825" cy="6851650"/>
            <a:chOff x="0" y="0"/>
            <a:chExt cx="5758" cy="4316"/>
          </a:xfrm>
        </p:grpSpPr>
        <p:sp>
          <p:nvSpPr>
            <p:cNvPr id="67587" name="Freeform 3">
              <a:extLst>
                <a:ext uri="{FF2B5EF4-FFF2-40B4-BE49-F238E27FC236}">
                  <a16:creationId xmlns:a16="http://schemas.microsoft.com/office/drawing/2014/main" id="{2C092EBC-4707-4864-B06B-0C904859012B}"/>
                </a:ext>
              </a:extLst>
            </p:cNvPr>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588" name="Freeform 4">
              <a:extLst>
                <a:ext uri="{FF2B5EF4-FFF2-40B4-BE49-F238E27FC236}">
                  <a16:creationId xmlns:a16="http://schemas.microsoft.com/office/drawing/2014/main" id="{22936887-5250-426A-ABAD-C2CB8DEA801B}"/>
                </a:ext>
              </a:extLst>
            </p:cNvPr>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589" name="Freeform 5">
              <a:extLst>
                <a:ext uri="{FF2B5EF4-FFF2-40B4-BE49-F238E27FC236}">
                  <a16:creationId xmlns:a16="http://schemas.microsoft.com/office/drawing/2014/main" id="{85E6E7E0-E860-45DF-9562-F03983B32034}"/>
                </a:ext>
              </a:extLst>
            </p:cNvPr>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590" name="Freeform 6">
              <a:extLst>
                <a:ext uri="{FF2B5EF4-FFF2-40B4-BE49-F238E27FC236}">
                  <a16:creationId xmlns:a16="http://schemas.microsoft.com/office/drawing/2014/main" id="{1A4B7833-F12B-43B9-9635-EDB4762A62A8}"/>
                </a:ext>
              </a:extLst>
            </p:cNvPr>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endParaRPr lang="it-IT"/>
            </a:p>
          </p:txBody>
        </p:sp>
        <p:sp>
          <p:nvSpPr>
            <p:cNvPr id="67591" name="Freeform 7">
              <a:extLst>
                <a:ext uri="{FF2B5EF4-FFF2-40B4-BE49-F238E27FC236}">
                  <a16:creationId xmlns:a16="http://schemas.microsoft.com/office/drawing/2014/main" id="{F77C1709-8168-45FC-8F5E-232545DD5FA7}"/>
                </a:ext>
              </a:extLst>
            </p:cNvPr>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592" name="Freeform 8">
              <a:extLst>
                <a:ext uri="{FF2B5EF4-FFF2-40B4-BE49-F238E27FC236}">
                  <a16:creationId xmlns:a16="http://schemas.microsoft.com/office/drawing/2014/main" id="{EF211C5A-CFFD-4AA3-B050-CE6596621FD6}"/>
                </a:ext>
              </a:extLst>
            </p:cNvPr>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593" name="Freeform 9">
              <a:extLst>
                <a:ext uri="{FF2B5EF4-FFF2-40B4-BE49-F238E27FC236}">
                  <a16:creationId xmlns:a16="http://schemas.microsoft.com/office/drawing/2014/main" id="{2DE26FA4-46E1-451E-B7BE-03DA278D0A1C}"/>
                </a:ext>
              </a:extLst>
            </p:cNvPr>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594" name="Freeform 10">
              <a:extLst>
                <a:ext uri="{FF2B5EF4-FFF2-40B4-BE49-F238E27FC236}">
                  <a16:creationId xmlns:a16="http://schemas.microsoft.com/office/drawing/2014/main" id="{4C6EBD53-20E8-40E0-9BAA-00559B35B320}"/>
                </a:ext>
              </a:extLst>
            </p:cNvPr>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595" name="Freeform 11">
              <a:extLst>
                <a:ext uri="{FF2B5EF4-FFF2-40B4-BE49-F238E27FC236}">
                  <a16:creationId xmlns:a16="http://schemas.microsoft.com/office/drawing/2014/main" id="{D8E85B93-BA28-4E8D-BB63-515DE9AE1294}"/>
                </a:ext>
              </a:extLst>
            </p:cNvPr>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596" name="Freeform 12">
              <a:extLst>
                <a:ext uri="{FF2B5EF4-FFF2-40B4-BE49-F238E27FC236}">
                  <a16:creationId xmlns:a16="http://schemas.microsoft.com/office/drawing/2014/main" id="{57093352-E559-40DC-B59C-90ADEBC5A961}"/>
                </a:ext>
              </a:extLst>
            </p:cNvPr>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597" name="Rectangle 13">
              <a:extLst>
                <a:ext uri="{FF2B5EF4-FFF2-40B4-BE49-F238E27FC236}">
                  <a16:creationId xmlns:a16="http://schemas.microsoft.com/office/drawing/2014/main" id="{CAB87CBD-5F8D-44B4-8563-02710BEFF126}"/>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67598" name="Rectangle 14">
              <a:extLst>
                <a:ext uri="{FF2B5EF4-FFF2-40B4-BE49-F238E27FC236}">
                  <a16:creationId xmlns:a16="http://schemas.microsoft.com/office/drawing/2014/main" id="{DE3CCAF1-1471-459D-8C72-C5DF84BF65B9}"/>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nvGrpSpPr>
            <p:cNvPr id="67599" name="Group 15">
              <a:extLst>
                <a:ext uri="{FF2B5EF4-FFF2-40B4-BE49-F238E27FC236}">
                  <a16:creationId xmlns:a16="http://schemas.microsoft.com/office/drawing/2014/main" id="{0C34A874-C9E6-48EE-981D-EE1C7F554CC9}"/>
                </a:ext>
              </a:extLst>
            </p:cNvPr>
            <p:cNvGrpSpPr>
              <a:grpSpLocks/>
            </p:cNvGrpSpPr>
            <p:nvPr/>
          </p:nvGrpSpPr>
          <p:grpSpPr bwMode="auto">
            <a:xfrm>
              <a:off x="192" y="2284"/>
              <a:ext cx="1254" cy="923"/>
              <a:chOff x="192" y="2284"/>
              <a:chExt cx="1254" cy="923"/>
            </a:xfrm>
          </p:grpSpPr>
          <p:sp>
            <p:nvSpPr>
              <p:cNvPr id="67600" name="Freeform 16">
                <a:extLst>
                  <a:ext uri="{FF2B5EF4-FFF2-40B4-BE49-F238E27FC236}">
                    <a16:creationId xmlns:a16="http://schemas.microsoft.com/office/drawing/2014/main" id="{1379FD8A-D058-4618-A6B9-2C722E9C3926}"/>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601" name="Freeform 17">
                <a:extLst>
                  <a:ext uri="{FF2B5EF4-FFF2-40B4-BE49-F238E27FC236}">
                    <a16:creationId xmlns:a16="http://schemas.microsoft.com/office/drawing/2014/main" id="{9DDAFA26-E52B-43EF-97D7-81825DE8E570}"/>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602" name="Freeform 18">
                <a:extLst>
                  <a:ext uri="{FF2B5EF4-FFF2-40B4-BE49-F238E27FC236}">
                    <a16:creationId xmlns:a16="http://schemas.microsoft.com/office/drawing/2014/main" id="{70D093E9-3EED-4BA6-B727-EB04B220FB91}"/>
                  </a:ext>
                </a:extLst>
              </p:cNvPr>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603" name="Freeform 19">
                <a:extLst>
                  <a:ext uri="{FF2B5EF4-FFF2-40B4-BE49-F238E27FC236}">
                    <a16:creationId xmlns:a16="http://schemas.microsoft.com/office/drawing/2014/main" id="{C8F1388E-DD0A-4A1D-84E3-EB64DDBA9599}"/>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604" name="Freeform 20">
                <a:extLst>
                  <a:ext uri="{FF2B5EF4-FFF2-40B4-BE49-F238E27FC236}">
                    <a16:creationId xmlns:a16="http://schemas.microsoft.com/office/drawing/2014/main" id="{479F6B58-2D34-4227-8619-FB92F802CD58}"/>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605" name="Freeform 21">
                <a:extLst>
                  <a:ext uri="{FF2B5EF4-FFF2-40B4-BE49-F238E27FC236}">
                    <a16:creationId xmlns:a16="http://schemas.microsoft.com/office/drawing/2014/main" id="{D70A4D93-41FD-40F5-AC9F-C7BE99274AD1}"/>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606" name="Freeform 22">
                <a:extLst>
                  <a:ext uri="{FF2B5EF4-FFF2-40B4-BE49-F238E27FC236}">
                    <a16:creationId xmlns:a16="http://schemas.microsoft.com/office/drawing/2014/main" id="{2B066FD1-D360-48F0-AB46-C938BE414E7F}"/>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607" name="Freeform 23">
                <a:extLst>
                  <a:ext uri="{FF2B5EF4-FFF2-40B4-BE49-F238E27FC236}">
                    <a16:creationId xmlns:a16="http://schemas.microsoft.com/office/drawing/2014/main" id="{9F549A95-F0F8-4573-8AE2-01A331B89360}"/>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608" name="Freeform 24">
                <a:extLst>
                  <a:ext uri="{FF2B5EF4-FFF2-40B4-BE49-F238E27FC236}">
                    <a16:creationId xmlns:a16="http://schemas.microsoft.com/office/drawing/2014/main" id="{F46638E0-3A55-4C2E-A40B-333743D41762}"/>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609" name="Freeform 25">
                <a:extLst>
                  <a:ext uri="{FF2B5EF4-FFF2-40B4-BE49-F238E27FC236}">
                    <a16:creationId xmlns:a16="http://schemas.microsoft.com/office/drawing/2014/main" id="{CE43EC5A-124D-4A26-B886-7167AF5A22D8}"/>
                  </a:ext>
                </a:extLst>
              </p:cNvPr>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610" name="Freeform 26">
                <a:extLst>
                  <a:ext uri="{FF2B5EF4-FFF2-40B4-BE49-F238E27FC236}">
                    <a16:creationId xmlns:a16="http://schemas.microsoft.com/office/drawing/2014/main" id="{3B6955C8-0166-493B-9E70-C168B1E15B5B}"/>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611" name="Freeform 27">
                <a:extLst>
                  <a:ext uri="{FF2B5EF4-FFF2-40B4-BE49-F238E27FC236}">
                    <a16:creationId xmlns:a16="http://schemas.microsoft.com/office/drawing/2014/main" id="{369A8630-51FE-4CFD-ABF3-192D67CC066F}"/>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612" name="Freeform 28">
                <a:extLst>
                  <a:ext uri="{FF2B5EF4-FFF2-40B4-BE49-F238E27FC236}">
                    <a16:creationId xmlns:a16="http://schemas.microsoft.com/office/drawing/2014/main" id="{E5DE4DCC-6901-4BDC-90CB-9C5B0D4B4BC7}"/>
                  </a:ext>
                </a:extLst>
              </p:cNvPr>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613" name="Freeform 29">
                <a:extLst>
                  <a:ext uri="{FF2B5EF4-FFF2-40B4-BE49-F238E27FC236}">
                    <a16:creationId xmlns:a16="http://schemas.microsoft.com/office/drawing/2014/main" id="{F971BBF3-59EB-47C5-96C9-36CCBC47893A}"/>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614" name="Freeform 30">
                <a:extLst>
                  <a:ext uri="{FF2B5EF4-FFF2-40B4-BE49-F238E27FC236}">
                    <a16:creationId xmlns:a16="http://schemas.microsoft.com/office/drawing/2014/main" id="{84B44D16-E355-4CC5-9B70-86A52D30AABD}"/>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615" name="Freeform 31">
                <a:extLst>
                  <a:ext uri="{FF2B5EF4-FFF2-40B4-BE49-F238E27FC236}">
                    <a16:creationId xmlns:a16="http://schemas.microsoft.com/office/drawing/2014/main" id="{3141BA88-1FE5-4CBC-8386-CD6F82922360}"/>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616" name="Freeform 32">
                <a:extLst>
                  <a:ext uri="{FF2B5EF4-FFF2-40B4-BE49-F238E27FC236}">
                    <a16:creationId xmlns:a16="http://schemas.microsoft.com/office/drawing/2014/main" id="{0873A6EC-52A3-4F75-BA35-CD952A35EAE0}"/>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617" name="Freeform 33">
                <a:extLst>
                  <a:ext uri="{FF2B5EF4-FFF2-40B4-BE49-F238E27FC236}">
                    <a16:creationId xmlns:a16="http://schemas.microsoft.com/office/drawing/2014/main" id="{FCE9CCCB-78CE-4974-89C4-42EFE963E94F}"/>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618" name="Freeform 34">
                <a:extLst>
                  <a:ext uri="{FF2B5EF4-FFF2-40B4-BE49-F238E27FC236}">
                    <a16:creationId xmlns:a16="http://schemas.microsoft.com/office/drawing/2014/main" id="{4272C953-E2D5-43BD-BC25-CFB2D8EB6B73}"/>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619" name="Freeform 35">
                <a:extLst>
                  <a:ext uri="{FF2B5EF4-FFF2-40B4-BE49-F238E27FC236}">
                    <a16:creationId xmlns:a16="http://schemas.microsoft.com/office/drawing/2014/main" id="{042157D5-F611-4DD5-BBEF-5DA69CC95443}"/>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620" name="Freeform 36">
                <a:extLst>
                  <a:ext uri="{FF2B5EF4-FFF2-40B4-BE49-F238E27FC236}">
                    <a16:creationId xmlns:a16="http://schemas.microsoft.com/office/drawing/2014/main" id="{0E912990-A846-4F6A-8838-709F124F99D4}"/>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7621" name="Freeform 37">
                <a:extLst>
                  <a:ext uri="{FF2B5EF4-FFF2-40B4-BE49-F238E27FC236}">
                    <a16:creationId xmlns:a16="http://schemas.microsoft.com/office/drawing/2014/main" id="{D8504FB5-CE1A-4842-A97D-6AE1BDDA9B36}"/>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7622" name="Freeform 38">
                <a:extLst>
                  <a:ext uri="{FF2B5EF4-FFF2-40B4-BE49-F238E27FC236}">
                    <a16:creationId xmlns:a16="http://schemas.microsoft.com/office/drawing/2014/main" id="{176358BB-0E40-4843-A72D-0FD747AB4980}"/>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7623" name="Freeform 39">
                <a:extLst>
                  <a:ext uri="{FF2B5EF4-FFF2-40B4-BE49-F238E27FC236}">
                    <a16:creationId xmlns:a16="http://schemas.microsoft.com/office/drawing/2014/main" id="{A0716BF9-1A4B-4669-BC5A-EFDF503656F1}"/>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7624" name="Freeform 40">
                <a:extLst>
                  <a:ext uri="{FF2B5EF4-FFF2-40B4-BE49-F238E27FC236}">
                    <a16:creationId xmlns:a16="http://schemas.microsoft.com/office/drawing/2014/main" id="{36B12548-5557-4F6B-A2A1-14FA1C1C6680}"/>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sp>
        <p:nvSpPr>
          <p:cNvPr id="67625" name="Rectangle 41">
            <a:extLst>
              <a:ext uri="{FF2B5EF4-FFF2-40B4-BE49-F238E27FC236}">
                <a16:creationId xmlns:a16="http://schemas.microsoft.com/office/drawing/2014/main" id="{103EF188-C6C2-4892-BF75-F942BFEDB0B7}"/>
              </a:ext>
            </a:extLst>
          </p:cNvPr>
          <p:cNvSpPr>
            <a:spLocks noGrp="1" noChangeArrowheads="1"/>
          </p:cNvSpPr>
          <p:nvPr>
            <p:ph type="ctrTitle"/>
          </p:nvPr>
        </p:nvSpPr>
        <p:spPr>
          <a:xfrm>
            <a:off x="685800" y="1447800"/>
            <a:ext cx="7772400" cy="1470025"/>
          </a:xfrm>
        </p:spPr>
        <p:txBody>
          <a:bodyPr/>
          <a:lstStyle>
            <a:lvl1pPr>
              <a:defRPr/>
            </a:lvl1pPr>
          </a:lstStyle>
          <a:p>
            <a:pPr lvl="0"/>
            <a:r>
              <a:rPr lang="en-US" altLang="it-IT" noProof="0"/>
              <a:t>Click to edit Master title style</a:t>
            </a:r>
          </a:p>
        </p:txBody>
      </p:sp>
      <p:sp>
        <p:nvSpPr>
          <p:cNvPr id="67626" name="Rectangle 42">
            <a:extLst>
              <a:ext uri="{FF2B5EF4-FFF2-40B4-BE49-F238E27FC236}">
                <a16:creationId xmlns:a16="http://schemas.microsoft.com/office/drawing/2014/main" id="{F6015AF2-CA42-4338-99AC-EBF64A665C54}"/>
              </a:ext>
            </a:extLst>
          </p:cNvPr>
          <p:cNvSpPr>
            <a:spLocks noGrp="1" noChangeArrowheads="1"/>
          </p:cNvSpPr>
          <p:nvPr>
            <p:ph type="subTitle" idx="1"/>
          </p:nvPr>
        </p:nvSpPr>
        <p:spPr>
          <a:xfrm>
            <a:off x="1371600" y="3203575"/>
            <a:ext cx="6400800" cy="1752600"/>
          </a:xfrm>
        </p:spPr>
        <p:txBody>
          <a:bodyPr/>
          <a:lstStyle>
            <a:lvl1pPr marL="0" indent="0" algn="ctr">
              <a:buFont typeface="Wingdings" panose="05000000000000000000" pitchFamily="2" charset="2"/>
              <a:buNone/>
              <a:defRPr/>
            </a:lvl1pPr>
          </a:lstStyle>
          <a:p>
            <a:pPr lvl="0"/>
            <a:r>
              <a:rPr lang="en-US" altLang="it-IT" noProof="0"/>
              <a:t>Click to edit Master subtitle style</a:t>
            </a:r>
          </a:p>
        </p:txBody>
      </p:sp>
      <p:sp>
        <p:nvSpPr>
          <p:cNvPr id="67627" name="Rectangle 43">
            <a:extLst>
              <a:ext uri="{FF2B5EF4-FFF2-40B4-BE49-F238E27FC236}">
                <a16:creationId xmlns:a16="http://schemas.microsoft.com/office/drawing/2014/main" id="{205BDE57-2FE6-463B-90AD-03E03B94C5E8}"/>
              </a:ext>
            </a:extLst>
          </p:cNvPr>
          <p:cNvSpPr>
            <a:spLocks noGrp="1" noChangeArrowheads="1"/>
          </p:cNvSpPr>
          <p:nvPr>
            <p:ph type="dt" sz="half" idx="2"/>
          </p:nvPr>
        </p:nvSpPr>
        <p:spPr>
          <a:xfrm>
            <a:off x="457200" y="6245225"/>
            <a:ext cx="2133600" cy="476250"/>
          </a:xfrm>
        </p:spPr>
        <p:txBody>
          <a:bodyPr/>
          <a:lstStyle>
            <a:lvl1pPr>
              <a:defRPr/>
            </a:lvl1pPr>
          </a:lstStyle>
          <a:p>
            <a:endParaRPr lang="en-US" altLang="it-IT"/>
          </a:p>
        </p:txBody>
      </p:sp>
      <p:sp>
        <p:nvSpPr>
          <p:cNvPr id="67628" name="Rectangle 44">
            <a:extLst>
              <a:ext uri="{FF2B5EF4-FFF2-40B4-BE49-F238E27FC236}">
                <a16:creationId xmlns:a16="http://schemas.microsoft.com/office/drawing/2014/main" id="{27F23F3F-5F99-4DA0-8E50-527B96A705FE}"/>
              </a:ext>
            </a:extLst>
          </p:cNvPr>
          <p:cNvSpPr>
            <a:spLocks noGrp="1" noChangeArrowheads="1"/>
          </p:cNvSpPr>
          <p:nvPr>
            <p:ph type="ftr" sz="quarter" idx="3"/>
          </p:nvPr>
        </p:nvSpPr>
        <p:spPr>
          <a:xfrm>
            <a:off x="3124200" y="6245225"/>
            <a:ext cx="2895600" cy="476250"/>
          </a:xfrm>
        </p:spPr>
        <p:txBody>
          <a:bodyPr/>
          <a:lstStyle>
            <a:lvl1pPr>
              <a:defRPr/>
            </a:lvl1pPr>
          </a:lstStyle>
          <a:p>
            <a:endParaRPr lang="en-US" altLang="it-IT"/>
          </a:p>
        </p:txBody>
      </p:sp>
      <p:sp>
        <p:nvSpPr>
          <p:cNvPr id="67629" name="Rectangle 45">
            <a:extLst>
              <a:ext uri="{FF2B5EF4-FFF2-40B4-BE49-F238E27FC236}">
                <a16:creationId xmlns:a16="http://schemas.microsoft.com/office/drawing/2014/main" id="{0D5C7648-B8FE-4E0D-A159-99D9B54F7021}"/>
              </a:ext>
            </a:extLst>
          </p:cNvPr>
          <p:cNvSpPr>
            <a:spLocks noGrp="1" noChangeArrowheads="1"/>
          </p:cNvSpPr>
          <p:nvPr>
            <p:ph type="sldNum" sz="quarter" idx="4"/>
          </p:nvPr>
        </p:nvSpPr>
        <p:spPr>
          <a:xfrm>
            <a:off x="6553200" y="6245225"/>
            <a:ext cx="2133600" cy="476250"/>
          </a:xfrm>
        </p:spPr>
        <p:txBody>
          <a:bodyPr/>
          <a:lstStyle>
            <a:lvl1pPr>
              <a:defRPr/>
            </a:lvl1pPr>
          </a:lstStyle>
          <a:p>
            <a:fld id="{7564BD9A-01B9-4358-A15E-DE1C6BC33098}" type="slidenum">
              <a:rPr lang="en-US" altLang="it-IT"/>
              <a:pPr/>
              <a:t>‹N›</a:t>
            </a:fld>
            <a:endParaRPr lang="en-US" alt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C79C3F-68F4-49CD-957E-9E18B274EEE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31E6D7C-507F-444C-99C9-68194BD25D9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5DEA3F6-E80A-4720-B135-D98445418932}"/>
              </a:ext>
            </a:extLst>
          </p:cNvPr>
          <p:cNvSpPr>
            <a:spLocks noGrp="1"/>
          </p:cNvSpPr>
          <p:nvPr>
            <p:ph type="dt" sz="half" idx="10"/>
          </p:nvPr>
        </p:nvSpPr>
        <p:spPr/>
        <p:txBody>
          <a:bodyPr/>
          <a:lstStyle>
            <a:lvl1pPr>
              <a:defRPr/>
            </a:lvl1pPr>
          </a:lstStyle>
          <a:p>
            <a:endParaRPr lang="en-US" altLang="it-IT"/>
          </a:p>
        </p:txBody>
      </p:sp>
      <p:sp>
        <p:nvSpPr>
          <p:cNvPr id="5" name="Segnaposto piè di pagina 4">
            <a:extLst>
              <a:ext uri="{FF2B5EF4-FFF2-40B4-BE49-F238E27FC236}">
                <a16:creationId xmlns:a16="http://schemas.microsoft.com/office/drawing/2014/main" id="{55EA52CE-28FC-407D-BFDE-927179A2A8E4}"/>
              </a:ext>
            </a:extLst>
          </p:cNvPr>
          <p:cNvSpPr>
            <a:spLocks noGrp="1"/>
          </p:cNvSpPr>
          <p:nvPr>
            <p:ph type="ftr" sz="quarter" idx="11"/>
          </p:nvPr>
        </p:nvSpPr>
        <p:spPr/>
        <p:txBody>
          <a:bodyPr/>
          <a:lstStyle>
            <a:lvl1pPr>
              <a:defRPr/>
            </a:lvl1pPr>
          </a:lstStyle>
          <a:p>
            <a:endParaRPr lang="en-US" altLang="it-IT"/>
          </a:p>
        </p:txBody>
      </p:sp>
      <p:sp>
        <p:nvSpPr>
          <p:cNvPr id="6" name="Segnaposto numero diapositiva 5">
            <a:extLst>
              <a:ext uri="{FF2B5EF4-FFF2-40B4-BE49-F238E27FC236}">
                <a16:creationId xmlns:a16="http://schemas.microsoft.com/office/drawing/2014/main" id="{5BCAF84B-29A0-438B-B5E7-C50364C62540}"/>
              </a:ext>
            </a:extLst>
          </p:cNvPr>
          <p:cNvSpPr>
            <a:spLocks noGrp="1"/>
          </p:cNvSpPr>
          <p:nvPr>
            <p:ph type="sldNum" sz="quarter" idx="12"/>
          </p:nvPr>
        </p:nvSpPr>
        <p:spPr/>
        <p:txBody>
          <a:bodyPr/>
          <a:lstStyle>
            <a:lvl1pPr>
              <a:defRPr/>
            </a:lvl1pPr>
          </a:lstStyle>
          <a:p>
            <a:fld id="{4D57685D-A9ED-411F-AA6D-977D0335DF7E}" type="slidenum">
              <a:rPr lang="en-US" altLang="it-IT"/>
              <a:pPr/>
              <a:t>‹N›</a:t>
            </a:fld>
            <a:endParaRPr lang="en-US" altLang="it-IT"/>
          </a:p>
        </p:txBody>
      </p:sp>
    </p:spTree>
    <p:extLst>
      <p:ext uri="{BB962C8B-B14F-4D97-AF65-F5344CB8AC3E}">
        <p14:creationId xmlns:p14="http://schemas.microsoft.com/office/powerpoint/2010/main" val="1719963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ECB0C70-1F65-425C-9B69-D8E23F5D3B91}"/>
              </a:ext>
            </a:extLst>
          </p:cNvPr>
          <p:cNvSpPr>
            <a:spLocks noGrp="1"/>
          </p:cNvSpPr>
          <p:nvPr>
            <p:ph type="title" orient="vert"/>
          </p:nvPr>
        </p:nvSpPr>
        <p:spPr>
          <a:xfrm>
            <a:off x="6629400" y="158750"/>
            <a:ext cx="2057400" cy="5972175"/>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34E932A-03B4-4C00-A4E8-D73D083DE98B}"/>
              </a:ext>
            </a:extLst>
          </p:cNvPr>
          <p:cNvSpPr>
            <a:spLocks noGrp="1"/>
          </p:cNvSpPr>
          <p:nvPr>
            <p:ph type="body" orient="vert" idx="1"/>
          </p:nvPr>
        </p:nvSpPr>
        <p:spPr>
          <a:xfrm>
            <a:off x="457200" y="158750"/>
            <a:ext cx="6019800" cy="59721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3862B9B-790D-4680-9743-F1B00BDD8EB9}"/>
              </a:ext>
            </a:extLst>
          </p:cNvPr>
          <p:cNvSpPr>
            <a:spLocks noGrp="1"/>
          </p:cNvSpPr>
          <p:nvPr>
            <p:ph type="dt" sz="half" idx="10"/>
          </p:nvPr>
        </p:nvSpPr>
        <p:spPr/>
        <p:txBody>
          <a:bodyPr/>
          <a:lstStyle>
            <a:lvl1pPr>
              <a:defRPr/>
            </a:lvl1pPr>
          </a:lstStyle>
          <a:p>
            <a:endParaRPr lang="en-US" altLang="it-IT"/>
          </a:p>
        </p:txBody>
      </p:sp>
      <p:sp>
        <p:nvSpPr>
          <p:cNvPr id="5" name="Segnaposto piè di pagina 4">
            <a:extLst>
              <a:ext uri="{FF2B5EF4-FFF2-40B4-BE49-F238E27FC236}">
                <a16:creationId xmlns:a16="http://schemas.microsoft.com/office/drawing/2014/main" id="{38B3CFF9-F1A1-4A54-8DF0-A0366452238D}"/>
              </a:ext>
            </a:extLst>
          </p:cNvPr>
          <p:cNvSpPr>
            <a:spLocks noGrp="1"/>
          </p:cNvSpPr>
          <p:nvPr>
            <p:ph type="ftr" sz="quarter" idx="11"/>
          </p:nvPr>
        </p:nvSpPr>
        <p:spPr/>
        <p:txBody>
          <a:bodyPr/>
          <a:lstStyle>
            <a:lvl1pPr>
              <a:defRPr/>
            </a:lvl1pPr>
          </a:lstStyle>
          <a:p>
            <a:endParaRPr lang="en-US" altLang="it-IT"/>
          </a:p>
        </p:txBody>
      </p:sp>
      <p:sp>
        <p:nvSpPr>
          <p:cNvPr id="6" name="Segnaposto numero diapositiva 5">
            <a:extLst>
              <a:ext uri="{FF2B5EF4-FFF2-40B4-BE49-F238E27FC236}">
                <a16:creationId xmlns:a16="http://schemas.microsoft.com/office/drawing/2014/main" id="{083CC9A8-2996-44B2-8BC4-27BF303A7C96}"/>
              </a:ext>
            </a:extLst>
          </p:cNvPr>
          <p:cNvSpPr>
            <a:spLocks noGrp="1"/>
          </p:cNvSpPr>
          <p:nvPr>
            <p:ph type="sldNum" sz="quarter" idx="12"/>
          </p:nvPr>
        </p:nvSpPr>
        <p:spPr/>
        <p:txBody>
          <a:bodyPr/>
          <a:lstStyle>
            <a:lvl1pPr>
              <a:defRPr/>
            </a:lvl1pPr>
          </a:lstStyle>
          <a:p>
            <a:fld id="{C0878F49-5D81-4B61-9499-56ACF8014090}" type="slidenum">
              <a:rPr lang="en-US" altLang="it-IT"/>
              <a:pPr/>
              <a:t>‹N›</a:t>
            </a:fld>
            <a:endParaRPr lang="en-US" altLang="it-IT"/>
          </a:p>
        </p:txBody>
      </p:sp>
    </p:spTree>
    <p:extLst>
      <p:ext uri="{BB962C8B-B14F-4D97-AF65-F5344CB8AC3E}">
        <p14:creationId xmlns:p14="http://schemas.microsoft.com/office/powerpoint/2010/main" val="3934403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D74A6CB4-73A7-4940-8AF4-4AEAE6319253}"/>
              </a:ext>
            </a:extLst>
          </p:cNvPr>
          <p:cNvSpPr>
            <a:spLocks noGrp="1"/>
          </p:cNvSpPr>
          <p:nvPr>
            <p:ph/>
          </p:nvPr>
        </p:nvSpPr>
        <p:spPr>
          <a:xfrm>
            <a:off x="457200" y="158750"/>
            <a:ext cx="8229600" cy="59721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Segnaposto data 2">
            <a:extLst>
              <a:ext uri="{FF2B5EF4-FFF2-40B4-BE49-F238E27FC236}">
                <a16:creationId xmlns:a16="http://schemas.microsoft.com/office/drawing/2014/main" id="{7A244267-C2FB-4F99-B66F-213BACC47905}"/>
              </a:ext>
            </a:extLst>
          </p:cNvPr>
          <p:cNvSpPr>
            <a:spLocks noGrp="1"/>
          </p:cNvSpPr>
          <p:nvPr>
            <p:ph type="dt" sz="half" idx="10"/>
          </p:nvPr>
        </p:nvSpPr>
        <p:spPr>
          <a:xfrm>
            <a:off x="457200" y="6243638"/>
            <a:ext cx="2133600" cy="457200"/>
          </a:xfrm>
        </p:spPr>
        <p:txBody>
          <a:bodyPr/>
          <a:lstStyle>
            <a:lvl1pPr>
              <a:defRPr/>
            </a:lvl1pPr>
          </a:lstStyle>
          <a:p>
            <a:endParaRPr lang="en-US" altLang="it-IT"/>
          </a:p>
        </p:txBody>
      </p:sp>
      <p:sp>
        <p:nvSpPr>
          <p:cNvPr id="4" name="Segnaposto piè di pagina 3">
            <a:extLst>
              <a:ext uri="{FF2B5EF4-FFF2-40B4-BE49-F238E27FC236}">
                <a16:creationId xmlns:a16="http://schemas.microsoft.com/office/drawing/2014/main" id="{6602A882-37AE-4330-990F-95EC64772465}"/>
              </a:ext>
            </a:extLst>
          </p:cNvPr>
          <p:cNvSpPr>
            <a:spLocks noGrp="1"/>
          </p:cNvSpPr>
          <p:nvPr>
            <p:ph type="ftr" sz="quarter" idx="11"/>
          </p:nvPr>
        </p:nvSpPr>
        <p:spPr>
          <a:xfrm>
            <a:off x="3124200" y="6248400"/>
            <a:ext cx="2895600" cy="457200"/>
          </a:xfrm>
        </p:spPr>
        <p:txBody>
          <a:bodyPr/>
          <a:lstStyle>
            <a:lvl1pPr>
              <a:defRPr/>
            </a:lvl1pPr>
          </a:lstStyle>
          <a:p>
            <a:endParaRPr lang="en-US" altLang="it-IT"/>
          </a:p>
        </p:txBody>
      </p:sp>
      <p:sp>
        <p:nvSpPr>
          <p:cNvPr id="5" name="Segnaposto numero diapositiva 4">
            <a:extLst>
              <a:ext uri="{FF2B5EF4-FFF2-40B4-BE49-F238E27FC236}">
                <a16:creationId xmlns:a16="http://schemas.microsoft.com/office/drawing/2014/main" id="{8C15263B-E685-41DA-B62E-FD186C9ABBB8}"/>
              </a:ext>
            </a:extLst>
          </p:cNvPr>
          <p:cNvSpPr>
            <a:spLocks noGrp="1"/>
          </p:cNvSpPr>
          <p:nvPr>
            <p:ph type="sldNum" sz="quarter" idx="12"/>
          </p:nvPr>
        </p:nvSpPr>
        <p:spPr>
          <a:xfrm>
            <a:off x="6553200" y="6243638"/>
            <a:ext cx="2133600" cy="457200"/>
          </a:xfrm>
        </p:spPr>
        <p:txBody>
          <a:bodyPr/>
          <a:lstStyle>
            <a:lvl1pPr>
              <a:defRPr/>
            </a:lvl1pPr>
          </a:lstStyle>
          <a:p>
            <a:fld id="{880E9C8C-725C-4FDB-A2B8-C405752C0F9C}" type="slidenum">
              <a:rPr lang="en-US" altLang="it-IT"/>
              <a:pPr/>
              <a:t>‹N›</a:t>
            </a:fld>
            <a:endParaRPr lang="en-US" altLang="it-IT"/>
          </a:p>
        </p:txBody>
      </p:sp>
    </p:spTree>
    <p:extLst>
      <p:ext uri="{BB962C8B-B14F-4D97-AF65-F5344CB8AC3E}">
        <p14:creationId xmlns:p14="http://schemas.microsoft.com/office/powerpoint/2010/main" val="701780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olo, testo e clip multimedi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037A12-FD0B-4B1E-9ABE-5C1ACF98DEFE}"/>
              </a:ext>
            </a:extLst>
          </p:cNvPr>
          <p:cNvSpPr>
            <a:spLocks noGrp="1"/>
          </p:cNvSpPr>
          <p:nvPr>
            <p:ph type="title"/>
          </p:nvPr>
        </p:nvSpPr>
        <p:spPr>
          <a:xfrm>
            <a:off x="457200" y="158750"/>
            <a:ext cx="8229600" cy="1258888"/>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E9CBA50-CDCC-464A-B3BE-DC65311C05A1}"/>
              </a:ext>
            </a:extLst>
          </p:cNvPr>
          <p:cNvSpPr>
            <a:spLocks noGrp="1"/>
          </p:cNvSpPr>
          <p:nvPr>
            <p:ph type="body" sz="half" idx="1"/>
          </p:nvPr>
        </p:nvSpPr>
        <p:spPr>
          <a:xfrm>
            <a:off x="457200" y="1600200"/>
            <a:ext cx="4038600" cy="45307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risorsa multimediale 3">
            <a:extLst>
              <a:ext uri="{FF2B5EF4-FFF2-40B4-BE49-F238E27FC236}">
                <a16:creationId xmlns:a16="http://schemas.microsoft.com/office/drawing/2014/main" id="{EF2A03A7-A232-4921-971D-BBDA9FCD2B2F}"/>
              </a:ext>
            </a:extLst>
          </p:cNvPr>
          <p:cNvSpPr>
            <a:spLocks noGrp="1"/>
          </p:cNvSpPr>
          <p:nvPr>
            <p:ph type="media" sz="half" idx="2"/>
          </p:nvPr>
        </p:nvSpPr>
        <p:spPr>
          <a:xfrm>
            <a:off x="4648200" y="1600200"/>
            <a:ext cx="4038600" cy="4530725"/>
          </a:xfrm>
        </p:spPr>
        <p:txBody>
          <a:bodyPr/>
          <a:lstStyle/>
          <a:p>
            <a:endParaRPr lang="it-IT"/>
          </a:p>
        </p:txBody>
      </p:sp>
      <p:sp>
        <p:nvSpPr>
          <p:cNvPr id="5" name="Segnaposto data 4">
            <a:extLst>
              <a:ext uri="{FF2B5EF4-FFF2-40B4-BE49-F238E27FC236}">
                <a16:creationId xmlns:a16="http://schemas.microsoft.com/office/drawing/2014/main" id="{C580C2FA-C4B7-4835-B17B-F6D9F12514AF}"/>
              </a:ext>
            </a:extLst>
          </p:cNvPr>
          <p:cNvSpPr>
            <a:spLocks noGrp="1"/>
          </p:cNvSpPr>
          <p:nvPr>
            <p:ph type="dt" sz="half" idx="10"/>
          </p:nvPr>
        </p:nvSpPr>
        <p:spPr>
          <a:xfrm>
            <a:off x="457200" y="6243638"/>
            <a:ext cx="2133600" cy="457200"/>
          </a:xfrm>
        </p:spPr>
        <p:txBody>
          <a:bodyPr/>
          <a:lstStyle>
            <a:lvl1pPr>
              <a:defRPr/>
            </a:lvl1pPr>
          </a:lstStyle>
          <a:p>
            <a:endParaRPr lang="en-US" altLang="it-IT"/>
          </a:p>
        </p:txBody>
      </p:sp>
      <p:sp>
        <p:nvSpPr>
          <p:cNvPr id="6" name="Segnaposto piè di pagina 5">
            <a:extLst>
              <a:ext uri="{FF2B5EF4-FFF2-40B4-BE49-F238E27FC236}">
                <a16:creationId xmlns:a16="http://schemas.microsoft.com/office/drawing/2014/main" id="{1B7DEEA2-DFD7-4185-8412-1D002DFAD348}"/>
              </a:ext>
            </a:extLst>
          </p:cNvPr>
          <p:cNvSpPr>
            <a:spLocks noGrp="1"/>
          </p:cNvSpPr>
          <p:nvPr>
            <p:ph type="ftr" sz="quarter" idx="11"/>
          </p:nvPr>
        </p:nvSpPr>
        <p:spPr>
          <a:xfrm>
            <a:off x="3124200" y="6248400"/>
            <a:ext cx="2895600" cy="457200"/>
          </a:xfrm>
        </p:spPr>
        <p:txBody>
          <a:bodyPr/>
          <a:lstStyle>
            <a:lvl1pPr>
              <a:defRPr/>
            </a:lvl1pPr>
          </a:lstStyle>
          <a:p>
            <a:endParaRPr lang="en-US" altLang="it-IT"/>
          </a:p>
        </p:txBody>
      </p:sp>
      <p:sp>
        <p:nvSpPr>
          <p:cNvPr id="7" name="Segnaposto numero diapositiva 6">
            <a:extLst>
              <a:ext uri="{FF2B5EF4-FFF2-40B4-BE49-F238E27FC236}">
                <a16:creationId xmlns:a16="http://schemas.microsoft.com/office/drawing/2014/main" id="{BF07DEA0-9ABB-47F3-A0F9-AF13EB4DB458}"/>
              </a:ext>
            </a:extLst>
          </p:cNvPr>
          <p:cNvSpPr>
            <a:spLocks noGrp="1"/>
          </p:cNvSpPr>
          <p:nvPr>
            <p:ph type="sldNum" sz="quarter" idx="12"/>
          </p:nvPr>
        </p:nvSpPr>
        <p:spPr>
          <a:xfrm>
            <a:off x="6553200" y="6243638"/>
            <a:ext cx="2133600" cy="457200"/>
          </a:xfrm>
        </p:spPr>
        <p:txBody>
          <a:bodyPr/>
          <a:lstStyle>
            <a:lvl1pPr>
              <a:defRPr/>
            </a:lvl1pPr>
          </a:lstStyle>
          <a:p>
            <a:fld id="{C5FB60B4-CC8C-4808-994E-0718443CF04E}" type="slidenum">
              <a:rPr lang="en-US" altLang="it-IT"/>
              <a:pPr/>
              <a:t>‹N›</a:t>
            </a:fld>
            <a:endParaRPr lang="en-US" altLang="it-IT"/>
          </a:p>
        </p:txBody>
      </p:sp>
    </p:spTree>
    <p:extLst>
      <p:ext uri="{BB962C8B-B14F-4D97-AF65-F5344CB8AC3E}">
        <p14:creationId xmlns:p14="http://schemas.microsoft.com/office/powerpoint/2010/main" val="81695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8F4560-FAC9-46C4-B2C4-23ECA002FC6C}"/>
              </a:ext>
            </a:extLst>
          </p:cNvPr>
          <p:cNvSpPr>
            <a:spLocks noGrp="1"/>
          </p:cNvSpPr>
          <p:nvPr>
            <p:ph type="title"/>
          </p:nvPr>
        </p:nvSpPr>
        <p:spPr>
          <a:xfrm>
            <a:off x="457200" y="158750"/>
            <a:ext cx="8229600" cy="1258888"/>
          </a:xfr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0FBE53E-A0D9-44FC-8E58-4C1B96BC42F6}"/>
              </a:ext>
            </a:extLst>
          </p:cNvPr>
          <p:cNvSpPr>
            <a:spLocks noGrp="1"/>
          </p:cNvSpPr>
          <p:nvPr>
            <p:ph sz="half" idx="1"/>
          </p:nvPr>
        </p:nvSpPr>
        <p:spPr>
          <a:xfrm>
            <a:off x="457200" y="1600200"/>
            <a:ext cx="4038600" cy="45307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18A57BF-B47D-4FFE-B048-4E8D9035A98E}"/>
              </a:ext>
            </a:extLst>
          </p:cNvPr>
          <p:cNvSpPr>
            <a:spLocks noGrp="1"/>
          </p:cNvSpPr>
          <p:nvPr>
            <p:ph sz="quarter" idx="2"/>
          </p:nvPr>
        </p:nvSpPr>
        <p:spPr>
          <a:xfrm>
            <a:off x="4648200" y="1600200"/>
            <a:ext cx="4038600" cy="21891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a:extLst>
              <a:ext uri="{FF2B5EF4-FFF2-40B4-BE49-F238E27FC236}">
                <a16:creationId xmlns:a16="http://schemas.microsoft.com/office/drawing/2014/main" id="{8417D6D0-4774-4A21-BE09-46DC529CCE73}"/>
              </a:ext>
            </a:extLst>
          </p:cNvPr>
          <p:cNvSpPr>
            <a:spLocks noGrp="1"/>
          </p:cNvSpPr>
          <p:nvPr>
            <p:ph sz="quarter" idx="3"/>
          </p:nvPr>
        </p:nvSpPr>
        <p:spPr>
          <a:xfrm>
            <a:off x="4648200" y="3941763"/>
            <a:ext cx="4038600" cy="218916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a:extLst>
              <a:ext uri="{FF2B5EF4-FFF2-40B4-BE49-F238E27FC236}">
                <a16:creationId xmlns:a16="http://schemas.microsoft.com/office/drawing/2014/main" id="{B732F9EB-7A42-4799-B228-9D5E27C1EC41}"/>
              </a:ext>
            </a:extLst>
          </p:cNvPr>
          <p:cNvSpPr>
            <a:spLocks noGrp="1"/>
          </p:cNvSpPr>
          <p:nvPr>
            <p:ph type="dt" sz="half" idx="10"/>
          </p:nvPr>
        </p:nvSpPr>
        <p:spPr>
          <a:xfrm>
            <a:off x="457200" y="6243638"/>
            <a:ext cx="2133600" cy="457200"/>
          </a:xfrm>
        </p:spPr>
        <p:txBody>
          <a:bodyPr/>
          <a:lstStyle>
            <a:lvl1pPr>
              <a:defRPr/>
            </a:lvl1pPr>
          </a:lstStyle>
          <a:p>
            <a:endParaRPr lang="en-US" altLang="it-IT"/>
          </a:p>
        </p:txBody>
      </p:sp>
      <p:sp>
        <p:nvSpPr>
          <p:cNvPr id="7" name="Segnaposto piè di pagina 6">
            <a:extLst>
              <a:ext uri="{FF2B5EF4-FFF2-40B4-BE49-F238E27FC236}">
                <a16:creationId xmlns:a16="http://schemas.microsoft.com/office/drawing/2014/main" id="{389E0813-4B56-4E34-A6AB-35D443B3C534}"/>
              </a:ext>
            </a:extLst>
          </p:cNvPr>
          <p:cNvSpPr>
            <a:spLocks noGrp="1"/>
          </p:cNvSpPr>
          <p:nvPr>
            <p:ph type="ftr" sz="quarter" idx="11"/>
          </p:nvPr>
        </p:nvSpPr>
        <p:spPr>
          <a:xfrm>
            <a:off x="3124200" y="6248400"/>
            <a:ext cx="2895600" cy="457200"/>
          </a:xfrm>
        </p:spPr>
        <p:txBody>
          <a:bodyPr/>
          <a:lstStyle>
            <a:lvl1pPr>
              <a:defRPr/>
            </a:lvl1pPr>
          </a:lstStyle>
          <a:p>
            <a:endParaRPr lang="en-US" altLang="it-IT"/>
          </a:p>
        </p:txBody>
      </p:sp>
      <p:sp>
        <p:nvSpPr>
          <p:cNvPr id="8" name="Segnaposto numero diapositiva 7">
            <a:extLst>
              <a:ext uri="{FF2B5EF4-FFF2-40B4-BE49-F238E27FC236}">
                <a16:creationId xmlns:a16="http://schemas.microsoft.com/office/drawing/2014/main" id="{8136F4DA-9209-4E54-A2B3-C794062DDD11}"/>
              </a:ext>
            </a:extLst>
          </p:cNvPr>
          <p:cNvSpPr>
            <a:spLocks noGrp="1"/>
          </p:cNvSpPr>
          <p:nvPr>
            <p:ph type="sldNum" sz="quarter" idx="12"/>
          </p:nvPr>
        </p:nvSpPr>
        <p:spPr>
          <a:xfrm>
            <a:off x="6553200" y="6243638"/>
            <a:ext cx="2133600" cy="457200"/>
          </a:xfrm>
        </p:spPr>
        <p:txBody>
          <a:bodyPr/>
          <a:lstStyle>
            <a:lvl1pPr>
              <a:defRPr/>
            </a:lvl1pPr>
          </a:lstStyle>
          <a:p>
            <a:fld id="{0031E98F-FB5B-409B-8A8A-434FF5DECC91}" type="slidenum">
              <a:rPr lang="en-US" altLang="it-IT"/>
              <a:pPr/>
              <a:t>‹N›</a:t>
            </a:fld>
            <a:endParaRPr lang="en-US" altLang="it-IT"/>
          </a:p>
        </p:txBody>
      </p:sp>
    </p:spTree>
    <p:extLst>
      <p:ext uri="{BB962C8B-B14F-4D97-AF65-F5344CB8AC3E}">
        <p14:creationId xmlns:p14="http://schemas.microsoft.com/office/powerpoint/2010/main" val="54812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512BC5-6FC5-47C0-B297-D2F65EE1A714}"/>
              </a:ext>
            </a:extLst>
          </p:cNvPr>
          <p:cNvSpPr>
            <a:spLocks noGrp="1"/>
          </p:cNvSpPr>
          <p:nvPr>
            <p:ph type="title"/>
          </p:nvPr>
        </p:nvSpPr>
        <p:spPr>
          <a:xfrm>
            <a:off x="457200" y="158750"/>
            <a:ext cx="8229600" cy="1258888"/>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AD48C30-0DA5-4525-B95A-5A26EA514531}"/>
              </a:ext>
            </a:extLst>
          </p:cNvPr>
          <p:cNvSpPr>
            <a:spLocks noGrp="1"/>
          </p:cNvSpPr>
          <p:nvPr>
            <p:ph type="body" sz="half" idx="1"/>
          </p:nvPr>
        </p:nvSpPr>
        <p:spPr>
          <a:xfrm>
            <a:off x="457200" y="1600200"/>
            <a:ext cx="4038600" cy="45307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D3399D3-C179-4827-B9E3-01328B16A854}"/>
              </a:ext>
            </a:extLst>
          </p:cNvPr>
          <p:cNvSpPr>
            <a:spLocks noGrp="1"/>
          </p:cNvSpPr>
          <p:nvPr>
            <p:ph sz="half" idx="2"/>
          </p:nvPr>
        </p:nvSpPr>
        <p:spPr>
          <a:xfrm>
            <a:off x="4648200" y="1600200"/>
            <a:ext cx="4038600" cy="45307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42FD417-8ECE-4B5E-8B3F-F95F1A4CF140}"/>
              </a:ext>
            </a:extLst>
          </p:cNvPr>
          <p:cNvSpPr>
            <a:spLocks noGrp="1"/>
          </p:cNvSpPr>
          <p:nvPr>
            <p:ph type="dt" sz="half" idx="10"/>
          </p:nvPr>
        </p:nvSpPr>
        <p:spPr>
          <a:xfrm>
            <a:off x="457200" y="6243638"/>
            <a:ext cx="2133600" cy="457200"/>
          </a:xfrm>
        </p:spPr>
        <p:txBody>
          <a:bodyPr/>
          <a:lstStyle>
            <a:lvl1pPr>
              <a:defRPr/>
            </a:lvl1pPr>
          </a:lstStyle>
          <a:p>
            <a:endParaRPr lang="en-US" altLang="it-IT"/>
          </a:p>
        </p:txBody>
      </p:sp>
      <p:sp>
        <p:nvSpPr>
          <p:cNvPr id="6" name="Segnaposto piè di pagina 5">
            <a:extLst>
              <a:ext uri="{FF2B5EF4-FFF2-40B4-BE49-F238E27FC236}">
                <a16:creationId xmlns:a16="http://schemas.microsoft.com/office/drawing/2014/main" id="{6A43CA60-BB91-477C-B939-0883CC9F8F35}"/>
              </a:ext>
            </a:extLst>
          </p:cNvPr>
          <p:cNvSpPr>
            <a:spLocks noGrp="1"/>
          </p:cNvSpPr>
          <p:nvPr>
            <p:ph type="ftr" sz="quarter" idx="11"/>
          </p:nvPr>
        </p:nvSpPr>
        <p:spPr>
          <a:xfrm>
            <a:off x="3124200" y="6248400"/>
            <a:ext cx="2895600" cy="457200"/>
          </a:xfrm>
        </p:spPr>
        <p:txBody>
          <a:bodyPr/>
          <a:lstStyle>
            <a:lvl1pPr>
              <a:defRPr/>
            </a:lvl1pPr>
          </a:lstStyle>
          <a:p>
            <a:endParaRPr lang="en-US" altLang="it-IT"/>
          </a:p>
        </p:txBody>
      </p:sp>
      <p:sp>
        <p:nvSpPr>
          <p:cNvPr id="7" name="Segnaposto numero diapositiva 6">
            <a:extLst>
              <a:ext uri="{FF2B5EF4-FFF2-40B4-BE49-F238E27FC236}">
                <a16:creationId xmlns:a16="http://schemas.microsoft.com/office/drawing/2014/main" id="{918C84D8-85E2-4DAD-91FB-D7001AB70F80}"/>
              </a:ext>
            </a:extLst>
          </p:cNvPr>
          <p:cNvSpPr>
            <a:spLocks noGrp="1"/>
          </p:cNvSpPr>
          <p:nvPr>
            <p:ph type="sldNum" sz="quarter" idx="12"/>
          </p:nvPr>
        </p:nvSpPr>
        <p:spPr>
          <a:xfrm>
            <a:off x="6553200" y="6243638"/>
            <a:ext cx="2133600" cy="457200"/>
          </a:xfrm>
        </p:spPr>
        <p:txBody>
          <a:bodyPr/>
          <a:lstStyle>
            <a:lvl1pPr>
              <a:defRPr/>
            </a:lvl1pPr>
          </a:lstStyle>
          <a:p>
            <a:fld id="{4D92F8AA-37D3-4C1B-B5DD-8309FAC23AFC}" type="slidenum">
              <a:rPr lang="en-US" altLang="it-IT"/>
              <a:pPr/>
              <a:t>‹N›</a:t>
            </a:fld>
            <a:endParaRPr lang="en-US" altLang="it-IT"/>
          </a:p>
        </p:txBody>
      </p:sp>
    </p:spTree>
    <p:extLst>
      <p:ext uri="{BB962C8B-B14F-4D97-AF65-F5344CB8AC3E}">
        <p14:creationId xmlns:p14="http://schemas.microsoft.com/office/powerpoint/2010/main" val="60305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02E2C0-AD64-4515-81B7-71EAC781EAC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D5E38B5-1228-4CDD-972C-C5E4E5584ED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620CAF5-0479-49A1-95F4-B497E3862787}"/>
              </a:ext>
            </a:extLst>
          </p:cNvPr>
          <p:cNvSpPr>
            <a:spLocks noGrp="1"/>
          </p:cNvSpPr>
          <p:nvPr>
            <p:ph type="dt" sz="half" idx="10"/>
          </p:nvPr>
        </p:nvSpPr>
        <p:spPr/>
        <p:txBody>
          <a:bodyPr/>
          <a:lstStyle>
            <a:lvl1pPr>
              <a:defRPr/>
            </a:lvl1pPr>
          </a:lstStyle>
          <a:p>
            <a:endParaRPr lang="en-US" altLang="it-IT"/>
          </a:p>
        </p:txBody>
      </p:sp>
      <p:sp>
        <p:nvSpPr>
          <p:cNvPr id="5" name="Segnaposto piè di pagina 4">
            <a:extLst>
              <a:ext uri="{FF2B5EF4-FFF2-40B4-BE49-F238E27FC236}">
                <a16:creationId xmlns:a16="http://schemas.microsoft.com/office/drawing/2014/main" id="{06681EF4-8CFB-4BC8-AE53-F2E5713B5623}"/>
              </a:ext>
            </a:extLst>
          </p:cNvPr>
          <p:cNvSpPr>
            <a:spLocks noGrp="1"/>
          </p:cNvSpPr>
          <p:nvPr>
            <p:ph type="ftr" sz="quarter" idx="11"/>
          </p:nvPr>
        </p:nvSpPr>
        <p:spPr/>
        <p:txBody>
          <a:bodyPr/>
          <a:lstStyle>
            <a:lvl1pPr>
              <a:defRPr/>
            </a:lvl1pPr>
          </a:lstStyle>
          <a:p>
            <a:endParaRPr lang="en-US" altLang="it-IT"/>
          </a:p>
        </p:txBody>
      </p:sp>
      <p:sp>
        <p:nvSpPr>
          <p:cNvPr id="6" name="Segnaposto numero diapositiva 5">
            <a:extLst>
              <a:ext uri="{FF2B5EF4-FFF2-40B4-BE49-F238E27FC236}">
                <a16:creationId xmlns:a16="http://schemas.microsoft.com/office/drawing/2014/main" id="{C5734EEA-E6C2-4B17-89F2-DFCAE461F8F5}"/>
              </a:ext>
            </a:extLst>
          </p:cNvPr>
          <p:cNvSpPr>
            <a:spLocks noGrp="1"/>
          </p:cNvSpPr>
          <p:nvPr>
            <p:ph type="sldNum" sz="quarter" idx="12"/>
          </p:nvPr>
        </p:nvSpPr>
        <p:spPr/>
        <p:txBody>
          <a:bodyPr/>
          <a:lstStyle>
            <a:lvl1pPr>
              <a:defRPr/>
            </a:lvl1pPr>
          </a:lstStyle>
          <a:p>
            <a:fld id="{D5A35211-7DC9-402E-B963-8097E92F8562}" type="slidenum">
              <a:rPr lang="en-US" altLang="it-IT"/>
              <a:pPr/>
              <a:t>‹N›</a:t>
            </a:fld>
            <a:endParaRPr lang="en-US" altLang="it-IT"/>
          </a:p>
        </p:txBody>
      </p:sp>
    </p:spTree>
    <p:extLst>
      <p:ext uri="{BB962C8B-B14F-4D97-AF65-F5344CB8AC3E}">
        <p14:creationId xmlns:p14="http://schemas.microsoft.com/office/powerpoint/2010/main" val="317668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5333DB-D82A-471C-B694-79AFB5C936C1}"/>
              </a:ext>
            </a:extLst>
          </p:cNvPr>
          <p:cNvSpPr>
            <a:spLocks noGrp="1"/>
          </p:cNvSpPr>
          <p:nvPr>
            <p:ph type="title"/>
          </p:nvPr>
        </p:nvSpPr>
        <p:spPr>
          <a:xfrm>
            <a:off x="623888" y="1709738"/>
            <a:ext cx="7886700" cy="2852737"/>
          </a:xfrm>
        </p:spPr>
        <p:txBody>
          <a:bodyPr/>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7100A49-2104-42EC-AB0B-B27649B0062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4A476D5-18AB-4CF4-AE09-D7B724BCECAB}"/>
              </a:ext>
            </a:extLst>
          </p:cNvPr>
          <p:cNvSpPr>
            <a:spLocks noGrp="1"/>
          </p:cNvSpPr>
          <p:nvPr>
            <p:ph type="dt" sz="half" idx="10"/>
          </p:nvPr>
        </p:nvSpPr>
        <p:spPr/>
        <p:txBody>
          <a:bodyPr/>
          <a:lstStyle>
            <a:lvl1pPr>
              <a:defRPr/>
            </a:lvl1pPr>
          </a:lstStyle>
          <a:p>
            <a:endParaRPr lang="en-US" altLang="it-IT"/>
          </a:p>
        </p:txBody>
      </p:sp>
      <p:sp>
        <p:nvSpPr>
          <p:cNvPr id="5" name="Segnaposto piè di pagina 4">
            <a:extLst>
              <a:ext uri="{FF2B5EF4-FFF2-40B4-BE49-F238E27FC236}">
                <a16:creationId xmlns:a16="http://schemas.microsoft.com/office/drawing/2014/main" id="{F91767D1-C464-45E9-A070-E3DCE88A5F93}"/>
              </a:ext>
            </a:extLst>
          </p:cNvPr>
          <p:cNvSpPr>
            <a:spLocks noGrp="1"/>
          </p:cNvSpPr>
          <p:nvPr>
            <p:ph type="ftr" sz="quarter" idx="11"/>
          </p:nvPr>
        </p:nvSpPr>
        <p:spPr/>
        <p:txBody>
          <a:bodyPr/>
          <a:lstStyle>
            <a:lvl1pPr>
              <a:defRPr/>
            </a:lvl1pPr>
          </a:lstStyle>
          <a:p>
            <a:endParaRPr lang="en-US" altLang="it-IT"/>
          </a:p>
        </p:txBody>
      </p:sp>
      <p:sp>
        <p:nvSpPr>
          <p:cNvPr id="6" name="Segnaposto numero diapositiva 5">
            <a:extLst>
              <a:ext uri="{FF2B5EF4-FFF2-40B4-BE49-F238E27FC236}">
                <a16:creationId xmlns:a16="http://schemas.microsoft.com/office/drawing/2014/main" id="{6B0CF0BC-C34B-494D-8EC7-BAC537335AFF}"/>
              </a:ext>
            </a:extLst>
          </p:cNvPr>
          <p:cNvSpPr>
            <a:spLocks noGrp="1"/>
          </p:cNvSpPr>
          <p:nvPr>
            <p:ph type="sldNum" sz="quarter" idx="12"/>
          </p:nvPr>
        </p:nvSpPr>
        <p:spPr/>
        <p:txBody>
          <a:bodyPr/>
          <a:lstStyle>
            <a:lvl1pPr>
              <a:defRPr/>
            </a:lvl1pPr>
          </a:lstStyle>
          <a:p>
            <a:fld id="{0BAB5167-0A57-42BF-A55B-5A85F7233257}" type="slidenum">
              <a:rPr lang="en-US" altLang="it-IT"/>
              <a:pPr/>
              <a:t>‹N›</a:t>
            </a:fld>
            <a:endParaRPr lang="en-US" altLang="it-IT"/>
          </a:p>
        </p:txBody>
      </p:sp>
    </p:spTree>
    <p:extLst>
      <p:ext uri="{BB962C8B-B14F-4D97-AF65-F5344CB8AC3E}">
        <p14:creationId xmlns:p14="http://schemas.microsoft.com/office/powerpoint/2010/main" val="1893376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0985B7-AAA6-41C2-A0EE-FC54D7B2FAB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EB8C479-21B8-4049-A2FA-5D4A7041AA6F}"/>
              </a:ext>
            </a:extLst>
          </p:cNvPr>
          <p:cNvSpPr>
            <a:spLocks noGrp="1"/>
          </p:cNvSpPr>
          <p:nvPr>
            <p:ph sz="half" idx="1"/>
          </p:nvPr>
        </p:nvSpPr>
        <p:spPr>
          <a:xfrm>
            <a:off x="457200" y="1600200"/>
            <a:ext cx="4038600" cy="45307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6233DD6-1B30-4633-BA1C-CEC4D2F48193}"/>
              </a:ext>
            </a:extLst>
          </p:cNvPr>
          <p:cNvSpPr>
            <a:spLocks noGrp="1"/>
          </p:cNvSpPr>
          <p:nvPr>
            <p:ph sz="half" idx="2"/>
          </p:nvPr>
        </p:nvSpPr>
        <p:spPr>
          <a:xfrm>
            <a:off x="4648200" y="1600200"/>
            <a:ext cx="4038600" cy="45307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C59E689-2E41-4969-9DF0-9E461D97708E}"/>
              </a:ext>
            </a:extLst>
          </p:cNvPr>
          <p:cNvSpPr>
            <a:spLocks noGrp="1"/>
          </p:cNvSpPr>
          <p:nvPr>
            <p:ph type="dt" sz="half" idx="10"/>
          </p:nvPr>
        </p:nvSpPr>
        <p:spPr/>
        <p:txBody>
          <a:bodyPr/>
          <a:lstStyle>
            <a:lvl1pPr>
              <a:defRPr/>
            </a:lvl1pPr>
          </a:lstStyle>
          <a:p>
            <a:endParaRPr lang="en-US" altLang="it-IT"/>
          </a:p>
        </p:txBody>
      </p:sp>
      <p:sp>
        <p:nvSpPr>
          <p:cNvPr id="6" name="Segnaposto piè di pagina 5">
            <a:extLst>
              <a:ext uri="{FF2B5EF4-FFF2-40B4-BE49-F238E27FC236}">
                <a16:creationId xmlns:a16="http://schemas.microsoft.com/office/drawing/2014/main" id="{4CCF1FCD-ABD3-4182-9DE3-70293FBD720C}"/>
              </a:ext>
            </a:extLst>
          </p:cNvPr>
          <p:cNvSpPr>
            <a:spLocks noGrp="1"/>
          </p:cNvSpPr>
          <p:nvPr>
            <p:ph type="ftr" sz="quarter" idx="11"/>
          </p:nvPr>
        </p:nvSpPr>
        <p:spPr/>
        <p:txBody>
          <a:bodyPr/>
          <a:lstStyle>
            <a:lvl1pPr>
              <a:defRPr/>
            </a:lvl1pPr>
          </a:lstStyle>
          <a:p>
            <a:endParaRPr lang="en-US" altLang="it-IT"/>
          </a:p>
        </p:txBody>
      </p:sp>
      <p:sp>
        <p:nvSpPr>
          <p:cNvPr id="7" name="Segnaposto numero diapositiva 6">
            <a:extLst>
              <a:ext uri="{FF2B5EF4-FFF2-40B4-BE49-F238E27FC236}">
                <a16:creationId xmlns:a16="http://schemas.microsoft.com/office/drawing/2014/main" id="{CA85DE5B-CD11-4210-A2C2-651A1BD8E6C4}"/>
              </a:ext>
            </a:extLst>
          </p:cNvPr>
          <p:cNvSpPr>
            <a:spLocks noGrp="1"/>
          </p:cNvSpPr>
          <p:nvPr>
            <p:ph type="sldNum" sz="quarter" idx="12"/>
          </p:nvPr>
        </p:nvSpPr>
        <p:spPr/>
        <p:txBody>
          <a:bodyPr/>
          <a:lstStyle>
            <a:lvl1pPr>
              <a:defRPr/>
            </a:lvl1pPr>
          </a:lstStyle>
          <a:p>
            <a:fld id="{A69FF29F-3E66-46DF-9D2C-EBB3569035A5}" type="slidenum">
              <a:rPr lang="en-US" altLang="it-IT"/>
              <a:pPr/>
              <a:t>‹N›</a:t>
            </a:fld>
            <a:endParaRPr lang="en-US" altLang="it-IT"/>
          </a:p>
        </p:txBody>
      </p:sp>
    </p:spTree>
    <p:extLst>
      <p:ext uri="{BB962C8B-B14F-4D97-AF65-F5344CB8AC3E}">
        <p14:creationId xmlns:p14="http://schemas.microsoft.com/office/powerpoint/2010/main" val="227706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44F73A-600D-4658-A090-46C7EAECCE56}"/>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277BFAB-CEC3-4546-8484-55BB1C5B11F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29291E4-FDB2-4E99-AEBB-B0635C50A1B7}"/>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34550F4-4058-4C43-B7CF-68006489687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BECAEE8-57A1-471B-B695-F8AAC0F18A13}"/>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FDE39C4-464C-4268-957B-D2116490D2B4}"/>
              </a:ext>
            </a:extLst>
          </p:cNvPr>
          <p:cNvSpPr>
            <a:spLocks noGrp="1"/>
          </p:cNvSpPr>
          <p:nvPr>
            <p:ph type="dt" sz="half" idx="10"/>
          </p:nvPr>
        </p:nvSpPr>
        <p:spPr/>
        <p:txBody>
          <a:bodyPr/>
          <a:lstStyle>
            <a:lvl1pPr>
              <a:defRPr/>
            </a:lvl1pPr>
          </a:lstStyle>
          <a:p>
            <a:endParaRPr lang="en-US" altLang="it-IT"/>
          </a:p>
        </p:txBody>
      </p:sp>
      <p:sp>
        <p:nvSpPr>
          <p:cNvPr id="8" name="Segnaposto piè di pagina 7">
            <a:extLst>
              <a:ext uri="{FF2B5EF4-FFF2-40B4-BE49-F238E27FC236}">
                <a16:creationId xmlns:a16="http://schemas.microsoft.com/office/drawing/2014/main" id="{41D8CC34-F2D0-4DD5-A320-6998129355DF}"/>
              </a:ext>
            </a:extLst>
          </p:cNvPr>
          <p:cNvSpPr>
            <a:spLocks noGrp="1"/>
          </p:cNvSpPr>
          <p:nvPr>
            <p:ph type="ftr" sz="quarter" idx="11"/>
          </p:nvPr>
        </p:nvSpPr>
        <p:spPr/>
        <p:txBody>
          <a:bodyPr/>
          <a:lstStyle>
            <a:lvl1pPr>
              <a:defRPr/>
            </a:lvl1pPr>
          </a:lstStyle>
          <a:p>
            <a:endParaRPr lang="en-US" altLang="it-IT"/>
          </a:p>
        </p:txBody>
      </p:sp>
      <p:sp>
        <p:nvSpPr>
          <p:cNvPr id="9" name="Segnaposto numero diapositiva 8">
            <a:extLst>
              <a:ext uri="{FF2B5EF4-FFF2-40B4-BE49-F238E27FC236}">
                <a16:creationId xmlns:a16="http://schemas.microsoft.com/office/drawing/2014/main" id="{A8BEE19A-E6E2-42BD-91B1-782D9ED1DB3E}"/>
              </a:ext>
            </a:extLst>
          </p:cNvPr>
          <p:cNvSpPr>
            <a:spLocks noGrp="1"/>
          </p:cNvSpPr>
          <p:nvPr>
            <p:ph type="sldNum" sz="quarter" idx="12"/>
          </p:nvPr>
        </p:nvSpPr>
        <p:spPr/>
        <p:txBody>
          <a:bodyPr/>
          <a:lstStyle>
            <a:lvl1pPr>
              <a:defRPr/>
            </a:lvl1pPr>
          </a:lstStyle>
          <a:p>
            <a:fld id="{2A8554B6-7034-46E6-83C9-B7828A03E34D}" type="slidenum">
              <a:rPr lang="en-US" altLang="it-IT"/>
              <a:pPr/>
              <a:t>‹N›</a:t>
            </a:fld>
            <a:endParaRPr lang="en-US" altLang="it-IT"/>
          </a:p>
        </p:txBody>
      </p:sp>
    </p:spTree>
    <p:extLst>
      <p:ext uri="{BB962C8B-B14F-4D97-AF65-F5344CB8AC3E}">
        <p14:creationId xmlns:p14="http://schemas.microsoft.com/office/powerpoint/2010/main" val="382211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E3DDF9-E43E-4EEF-999B-75C4CC08852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AB8F813-DA11-49E8-A13F-B3679EB9268F}"/>
              </a:ext>
            </a:extLst>
          </p:cNvPr>
          <p:cNvSpPr>
            <a:spLocks noGrp="1"/>
          </p:cNvSpPr>
          <p:nvPr>
            <p:ph type="dt" sz="half" idx="10"/>
          </p:nvPr>
        </p:nvSpPr>
        <p:spPr/>
        <p:txBody>
          <a:bodyPr/>
          <a:lstStyle>
            <a:lvl1pPr>
              <a:defRPr/>
            </a:lvl1pPr>
          </a:lstStyle>
          <a:p>
            <a:endParaRPr lang="en-US" altLang="it-IT"/>
          </a:p>
        </p:txBody>
      </p:sp>
      <p:sp>
        <p:nvSpPr>
          <p:cNvPr id="4" name="Segnaposto piè di pagina 3">
            <a:extLst>
              <a:ext uri="{FF2B5EF4-FFF2-40B4-BE49-F238E27FC236}">
                <a16:creationId xmlns:a16="http://schemas.microsoft.com/office/drawing/2014/main" id="{27E345B3-3A7A-44A4-988F-7D4F32AA616A}"/>
              </a:ext>
            </a:extLst>
          </p:cNvPr>
          <p:cNvSpPr>
            <a:spLocks noGrp="1"/>
          </p:cNvSpPr>
          <p:nvPr>
            <p:ph type="ftr" sz="quarter" idx="11"/>
          </p:nvPr>
        </p:nvSpPr>
        <p:spPr/>
        <p:txBody>
          <a:bodyPr/>
          <a:lstStyle>
            <a:lvl1pPr>
              <a:defRPr/>
            </a:lvl1pPr>
          </a:lstStyle>
          <a:p>
            <a:endParaRPr lang="en-US" altLang="it-IT"/>
          </a:p>
        </p:txBody>
      </p:sp>
      <p:sp>
        <p:nvSpPr>
          <p:cNvPr id="5" name="Segnaposto numero diapositiva 4">
            <a:extLst>
              <a:ext uri="{FF2B5EF4-FFF2-40B4-BE49-F238E27FC236}">
                <a16:creationId xmlns:a16="http://schemas.microsoft.com/office/drawing/2014/main" id="{C0CF9BE5-150F-4B3C-A4C7-316271CBC73A}"/>
              </a:ext>
            </a:extLst>
          </p:cNvPr>
          <p:cNvSpPr>
            <a:spLocks noGrp="1"/>
          </p:cNvSpPr>
          <p:nvPr>
            <p:ph type="sldNum" sz="quarter" idx="12"/>
          </p:nvPr>
        </p:nvSpPr>
        <p:spPr/>
        <p:txBody>
          <a:bodyPr/>
          <a:lstStyle>
            <a:lvl1pPr>
              <a:defRPr/>
            </a:lvl1pPr>
          </a:lstStyle>
          <a:p>
            <a:fld id="{5620AC28-E64D-45B3-97E6-A474F26FB8B6}" type="slidenum">
              <a:rPr lang="en-US" altLang="it-IT"/>
              <a:pPr/>
              <a:t>‹N›</a:t>
            </a:fld>
            <a:endParaRPr lang="en-US" altLang="it-IT"/>
          </a:p>
        </p:txBody>
      </p:sp>
    </p:spTree>
    <p:extLst>
      <p:ext uri="{BB962C8B-B14F-4D97-AF65-F5344CB8AC3E}">
        <p14:creationId xmlns:p14="http://schemas.microsoft.com/office/powerpoint/2010/main" val="1613208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660620E-772E-40F7-966E-E0335AD7405A}"/>
              </a:ext>
            </a:extLst>
          </p:cNvPr>
          <p:cNvSpPr>
            <a:spLocks noGrp="1"/>
          </p:cNvSpPr>
          <p:nvPr>
            <p:ph type="dt" sz="half" idx="10"/>
          </p:nvPr>
        </p:nvSpPr>
        <p:spPr/>
        <p:txBody>
          <a:bodyPr/>
          <a:lstStyle>
            <a:lvl1pPr>
              <a:defRPr/>
            </a:lvl1pPr>
          </a:lstStyle>
          <a:p>
            <a:endParaRPr lang="en-US" altLang="it-IT"/>
          </a:p>
        </p:txBody>
      </p:sp>
      <p:sp>
        <p:nvSpPr>
          <p:cNvPr id="3" name="Segnaposto piè di pagina 2">
            <a:extLst>
              <a:ext uri="{FF2B5EF4-FFF2-40B4-BE49-F238E27FC236}">
                <a16:creationId xmlns:a16="http://schemas.microsoft.com/office/drawing/2014/main" id="{0F0129AB-0DD9-45D9-87F3-92DB821905DE}"/>
              </a:ext>
            </a:extLst>
          </p:cNvPr>
          <p:cNvSpPr>
            <a:spLocks noGrp="1"/>
          </p:cNvSpPr>
          <p:nvPr>
            <p:ph type="ftr" sz="quarter" idx="11"/>
          </p:nvPr>
        </p:nvSpPr>
        <p:spPr/>
        <p:txBody>
          <a:bodyPr/>
          <a:lstStyle>
            <a:lvl1pPr>
              <a:defRPr/>
            </a:lvl1pPr>
          </a:lstStyle>
          <a:p>
            <a:endParaRPr lang="en-US" altLang="it-IT"/>
          </a:p>
        </p:txBody>
      </p:sp>
      <p:sp>
        <p:nvSpPr>
          <p:cNvPr id="4" name="Segnaposto numero diapositiva 3">
            <a:extLst>
              <a:ext uri="{FF2B5EF4-FFF2-40B4-BE49-F238E27FC236}">
                <a16:creationId xmlns:a16="http://schemas.microsoft.com/office/drawing/2014/main" id="{85838E15-8D7F-44AA-939F-9D6DA02FDEA9}"/>
              </a:ext>
            </a:extLst>
          </p:cNvPr>
          <p:cNvSpPr>
            <a:spLocks noGrp="1"/>
          </p:cNvSpPr>
          <p:nvPr>
            <p:ph type="sldNum" sz="quarter" idx="12"/>
          </p:nvPr>
        </p:nvSpPr>
        <p:spPr/>
        <p:txBody>
          <a:bodyPr/>
          <a:lstStyle>
            <a:lvl1pPr>
              <a:defRPr/>
            </a:lvl1pPr>
          </a:lstStyle>
          <a:p>
            <a:fld id="{9C6D5F29-214F-4402-9E53-19FC11E4E339}" type="slidenum">
              <a:rPr lang="en-US" altLang="it-IT"/>
              <a:pPr/>
              <a:t>‹N›</a:t>
            </a:fld>
            <a:endParaRPr lang="en-US" altLang="it-IT"/>
          </a:p>
        </p:txBody>
      </p:sp>
    </p:spTree>
    <p:extLst>
      <p:ext uri="{BB962C8B-B14F-4D97-AF65-F5344CB8AC3E}">
        <p14:creationId xmlns:p14="http://schemas.microsoft.com/office/powerpoint/2010/main" val="221517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5C407-20F6-45EB-A598-540242632C11}"/>
              </a:ext>
            </a:extLst>
          </p:cNvPr>
          <p:cNvSpPr>
            <a:spLocks noGrp="1"/>
          </p:cNvSpPr>
          <p:nvPr>
            <p:ph type="title"/>
          </p:nvPr>
        </p:nvSpPr>
        <p:spPr>
          <a:xfrm>
            <a:off x="630238" y="457200"/>
            <a:ext cx="2949575" cy="1600200"/>
          </a:xfrm>
        </p:spPr>
        <p:txBody>
          <a:bodyPr/>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A72E5B8-F65C-4D97-A622-05E4CA97CC2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94E7D24-580B-4AEC-85F9-105DDF1A588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610B16E-D5D5-4661-9F6A-FB920900FC4E}"/>
              </a:ext>
            </a:extLst>
          </p:cNvPr>
          <p:cNvSpPr>
            <a:spLocks noGrp="1"/>
          </p:cNvSpPr>
          <p:nvPr>
            <p:ph type="dt" sz="half" idx="10"/>
          </p:nvPr>
        </p:nvSpPr>
        <p:spPr/>
        <p:txBody>
          <a:bodyPr/>
          <a:lstStyle>
            <a:lvl1pPr>
              <a:defRPr/>
            </a:lvl1pPr>
          </a:lstStyle>
          <a:p>
            <a:endParaRPr lang="en-US" altLang="it-IT"/>
          </a:p>
        </p:txBody>
      </p:sp>
      <p:sp>
        <p:nvSpPr>
          <p:cNvPr id="6" name="Segnaposto piè di pagina 5">
            <a:extLst>
              <a:ext uri="{FF2B5EF4-FFF2-40B4-BE49-F238E27FC236}">
                <a16:creationId xmlns:a16="http://schemas.microsoft.com/office/drawing/2014/main" id="{A5CB2264-16CE-4758-8BDF-1BCD7A66455E}"/>
              </a:ext>
            </a:extLst>
          </p:cNvPr>
          <p:cNvSpPr>
            <a:spLocks noGrp="1"/>
          </p:cNvSpPr>
          <p:nvPr>
            <p:ph type="ftr" sz="quarter" idx="11"/>
          </p:nvPr>
        </p:nvSpPr>
        <p:spPr/>
        <p:txBody>
          <a:bodyPr/>
          <a:lstStyle>
            <a:lvl1pPr>
              <a:defRPr/>
            </a:lvl1pPr>
          </a:lstStyle>
          <a:p>
            <a:endParaRPr lang="en-US" altLang="it-IT"/>
          </a:p>
        </p:txBody>
      </p:sp>
      <p:sp>
        <p:nvSpPr>
          <p:cNvPr id="7" name="Segnaposto numero diapositiva 6">
            <a:extLst>
              <a:ext uri="{FF2B5EF4-FFF2-40B4-BE49-F238E27FC236}">
                <a16:creationId xmlns:a16="http://schemas.microsoft.com/office/drawing/2014/main" id="{B9AF4C08-DC59-44F8-9631-5250DC130EBE}"/>
              </a:ext>
            </a:extLst>
          </p:cNvPr>
          <p:cNvSpPr>
            <a:spLocks noGrp="1"/>
          </p:cNvSpPr>
          <p:nvPr>
            <p:ph type="sldNum" sz="quarter" idx="12"/>
          </p:nvPr>
        </p:nvSpPr>
        <p:spPr/>
        <p:txBody>
          <a:bodyPr/>
          <a:lstStyle>
            <a:lvl1pPr>
              <a:defRPr/>
            </a:lvl1pPr>
          </a:lstStyle>
          <a:p>
            <a:fld id="{F840FC0E-9417-445C-98A9-22C63C5707F8}" type="slidenum">
              <a:rPr lang="en-US" altLang="it-IT"/>
              <a:pPr/>
              <a:t>‹N›</a:t>
            </a:fld>
            <a:endParaRPr lang="en-US" altLang="it-IT"/>
          </a:p>
        </p:txBody>
      </p:sp>
    </p:spTree>
    <p:extLst>
      <p:ext uri="{BB962C8B-B14F-4D97-AF65-F5344CB8AC3E}">
        <p14:creationId xmlns:p14="http://schemas.microsoft.com/office/powerpoint/2010/main" val="3840560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7EA7C8-2936-487E-A091-A7B774180150}"/>
              </a:ext>
            </a:extLst>
          </p:cNvPr>
          <p:cNvSpPr>
            <a:spLocks noGrp="1"/>
          </p:cNvSpPr>
          <p:nvPr>
            <p:ph type="title"/>
          </p:nvPr>
        </p:nvSpPr>
        <p:spPr>
          <a:xfrm>
            <a:off x="630238" y="457200"/>
            <a:ext cx="2949575" cy="1600200"/>
          </a:xfrm>
        </p:spPr>
        <p:txBody>
          <a:bodyPr/>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F9282A-580A-4A75-82E9-AEE085C64CF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D7BAB84-9B0F-4FB7-BFA9-014FE130417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E99CA8D-99FE-46FC-8CDD-E592C0E421F2}"/>
              </a:ext>
            </a:extLst>
          </p:cNvPr>
          <p:cNvSpPr>
            <a:spLocks noGrp="1"/>
          </p:cNvSpPr>
          <p:nvPr>
            <p:ph type="dt" sz="half" idx="10"/>
          </p:nvPr>
        </p:nvSpPr>
        <p:spPr/>
        <p:txBody>
          <a:bodyPr/>
          <a:lstStyle>
            <a:lvl1pPr>
              <a:defRPr/>
            </a:lvl1pPr>
          </a:lstStyle>
          <a:p>
            <a:endParaRPr lang="en-US" altLang="it-IT"/>
          </a:p>
        </p:txBody>
      </p:sp>
      <p:sp>
        <p:nvSpPr>
          <p:cNvPr id="6" name="Segnaposto piè di pagina 5">
            <a:extLst>
              <a:ext uri="{FF2B5EF4-FFF2-40B4-BE49-F238E27FC236}">
                <a16:creationId xmlns:a16="http://schemas.microsoft.com/office/drawing/2014/main" id="{AF6B3941-3BE6-459E-898C-FBF06A69371B}"/>
              </a:ext>
            </a:extLst>
          </p:cNvPr>
          <p:cNvSpPr>
            <a:spLocks noGrp="1"/>
          </p:cNvSpPr>
          <p:nvPr>
            <p:ph type="ftr" sz="quarter" idx="11"/>
          </p:nvPr>
        </p:nvSpPr>
        <p:spPr/>
        <p:txBody>
          <a:bodyPr/>
          <a:lstStyle>
            <a:lvl1pPr>
              <a:defRPr/>
            </a:lvl1pPr>
          </a:lstStyle>
          <a:p>
            <a:endParaRPr lang="en-US" altLang="it-IT"/>
          </a:p>
        </p:txBody>
      </p:sp>
      <p:sp>
        <p:nvSpPr>
          <p:cNvPr id="7" name="Segnaposto numero diapositiva 6">
            <a:extLst>
              <a:ext uri="{FF2B5EF4-FFF2-40B4-BE49-F238E27FC236}">
                <a16:creationId xmlns:a16="http://schemas.microsoft.com/office/drawing/2014/main" id="{3685267C-574D-40F7-B9EE-1EFBDBB12622}"/>
              </a:ext>
            </a:extLst>
          </p:cNvPr>
          <p:cNvSpPr>
            <a:spLocks noGrp="1"/>
          </p:cNvSpPr>
          <p:nvPr>
            <p:ph type="sldNum" sz="quarter" idx="12"/>
          </p:nvPr>
        </p:nvSpPr>
        <p:spPr/>
        <p:txBody>
          <a:bodyPr/>
          <a:lstStyle>
            <a:lvl1pPr>
              <a:defRPr/>
            </a:lvl1pPr>
          </a:lstStyle>
          <a:p>
            <a:fld id="{144AD15B-4E50-4D1E-8777-09DE5ADFB1F3}" type="slidenum">
              <a:rPr lang="en-US" altLang="it-IT"/>
              <a:pPr/>
              <a:t>‹N›</a:t>
            </a:fld>
            <a:endParaRPr lang="en-US" altLang="it-IT"/>
          </a:p>
        </p:txBody>
      </p:sp>
    </p:spTree>
    <p:extLst>
      <p:ext uri="{BB962C8B-B14F-4D97-AF65-F5344CB8AC3E}">
        <p14:creationId xmlns:p14="http://schemas.microsoft.com/office/powerpoint/2010/main" val="333658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66562" name="Group 2">
            <a:extLst>
              <a:ext uri="{FF2B5EF4-FFF2-40B4-BE49-F238E27FC236}">
                <a16:creationId xmlns:a16="http://schemas.microsoft.com/office/drawing/2014/main" id="{ACDE1C11-C07F-4DE0-A2CA-151D89A3D29C}"/>
              </a:ext>
            </a:extLst>
          </p:cNvPr>
          <p:cNvGrpSpPr>
            <a:grpSpLocks/>
          </p:cNvGrpSpPr>
          <p:nvPr/>
        </p:nvGrpSpPr>
        <p:grpSpPr bwMode="auto">
          <a:xfrm>
            <a:off x="0" y="0"/>
            <a:ext cx="9140825" cy="6851650"/>
            <a:chOff x="0" y="0"/>
            <a:chExt cx="5758" cy="4316"/>
          </a:xfrm>
        </p:grpSpPr>
        <p:sp>
          <p:nvSpPr>
            <p:cNvPr id="66563" name="Freeform 3">
              <a:extLst>
                <a:ext uri="{FF2B5EF4-FFF2-40B4-BE49-F238E27FC236}">
                  <a16:creationId xmlns:a16="http://schemas.microsoft.com/office/drawing/2014/main" id="{73FB686E-A4D6-429C-B02D-0AB6A3527A64}"/>
                </a:ext>
              </a:extLst>
            </p:cNvPr>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64" name="Freeform 4">
              <a:extLst>
                <a:ext uri="{FF2B5EF4-FFF2-40B4-BE49-F238E27FC236}">
                  <a16:creationId xmlns:a16="http://schemas.microsoft.com/office/drawing/2014/main" id="{031C6E13-81D6-4E77-82F8-E2896900ACF5}"/>
                </a:ext>
              </a:extLst>
            </p:cNvPr>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65" name="Freeform 5">
              <a:extLst>
                <a:ext uri="{FF2B5EF4-FFF2-40B4-BE49-F238E27FC236}">
                  <a16:creationId xmlns:a16="http://schemas.microsoft.com/office/drawing/2014/main" id="{55306DA7-FEC5-4FBC-BD9E-C01D905BF77B}"/>
                </a:ext>
              </a:extLst>
            </p:cNvPr>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66" name="Freeform 6">
              <a:extLst>
                <a:ext uri="{FF2B5EF4-FFF2-40B4-BE49-F238E27FC236}">
                  <a16:creationId xmlns:a16="http://schemas.microsoft.com/office/drawing/2014/main" id="{8D0218E7-6BC6-46BD-8467-593A3B53D5CE}"/>
                </a:ext>
              </a:extLst>
            </p:cNvPr>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endParaRPr lang="it-IT"/>
            </a:p>
          </p:txBody>
        </p:sp>
        <p:sp>
          <p:nvSpPr>
            <p:cNvPr id="66567" name="Freeform 7">
              <a:extLst>
                <a:ext uri="{FF2B5EF4-FFF2-40B4-BE49-F238E27FC236}">
                  <a16:creationId xmlns:a16="http://schemas.microsoft.com/office/drawing/2014/main" id="{957ED110-DA2C-4DF5-96EE-56DD0EC21C2F}"/>
                </a:ext>
              </a:extLst>
            </p:cNvPr>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68" name="Freeform 8">
              <a:extLst>
                <a:ext uri="{FF2B5EF4-FFF2-40B4-BE49-F238E27FC236}">
                  <a16:creationId xmlns:a16="http://schemas.microsoft.com/office/drawing/2014/main" id="{3BF61DDC-139A-4522-AB2B-7735AF597FD8}"/>
                </a:ext>
              </a:extLst>
            </p:cNvPr>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69" name="Freeform 9">
              <a:extLst>
                <a:ext uri="{FF2B5EF4-FFF2-40B4-BE49-F238E27FC236}">
                  <a16:creationId xmlns:a16="http://schemas.microsoft.com/office/drawing/2014/main" id="{045E760D-6468-4AD0-A5DB-4547C6B4540D}"/>
                </a:ext>
              </a:extLst>
            </p:cNvPr>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70" name="Freeform 10">
              <a:extLst>
                <a:ext uri="{FF2B5EF4-FFF2-40B4-BE49-F238E27FC236}">
                  <a16:creationId xmlns:a16="http://schemas.microsoft.com/office/drawing/2014/main" id="{7F4DA630-DAA6-42FD-A4DD-673E42DC91E8}"/>
                </a:ext>
              </a:extLst>
            </p:cNvPr>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71" name="Freeform 11">
              <a:extLst>
                <a:ext uri="{FF2B5EF4-FFF2-40B4-BE49-F238E27FC236}">
                  <a16:creationId xmlns:a16="http://schemas.microsoft.com/office/drawing/2014/main" id="{15F5800C-ABF1-41B9-9A23-98918EA79FBE}"/>
                </a:ext>
              </a:extLst>
            </p:cNvPr>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72" name="Freeform 12">
              <a:extLst>
                <a:ext uri="{FF2B5EF4-FFF2-40B4-BE49-F238E27FC236}">
                  <a16:creationId xmlns:a16="http://schemas.microsoft.com/office/drawing/2014/main" id="{710A28B6-0A8B-4669-ACBC-9E3616BDEF6B}"/>
                </a:ext>
              </a:extLst>
            </p:cNvPr>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73" name="Rectangle 13">
              <a:extLst>
                <a:ext uri="{FF2B5EF4-FFF2-40B4-BE49-F238E27FC236}">
                  <a16:creationId xmlns:a16="http://schemas.microsoft.com/office/drawing/2014/main" id="{BBBE8545-DBB3-46ED-B246-1BE7176AB756}"/>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66574" name="Rectangle 14">
              <a:extLst>
                <a:ext uri="{FF2B5EF4-FFF2-40B4-BE49-F238E27FC236}">
                  <a16:creationId xmlns:a16="http://schemas.microsoft.com/office/drawing/2014/main" id="{253B5255-E9CE-49FF-A407-9CC49A9F5D67}"/>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nvGrpSpPr>
            <p:cNvPr id="66575" name="Group 15">
              <a:extLst>
                <a:ext uri="{FF2B5EF4-FFF2-40B4-BE49-F238E27FC236}">
                  <a16:creationId xmlns:a16="http://schemas.microsoft.com/office/drawing/2014/main" id="{1797F19B-53A3-4E3F-8D77-5C66698EAA20}"/>
                </a:ext>
              </a:extLst>
            </p:cNvPr>
            <p:cNvGrpSpPr>
              <a:grpSpLocks/>
            </p:cNvGrpSpPr>
            <p:nvPr/>
          </p:nvGrpSpPr>
          <p:grpSpPr bwMode="auto">
            <a:xfrm>
              <a:off x="192" y="2284"/>
              <a:ext cx="1254" cy="923"/>
              <a:chOff x="192" y="2284"/>
              <a:chExt cx="1254" cy="923"/>
            </a:xfrm>
          </p:grpSpPr>
          <p:sp>
            <p:nvSpPr>
              <p:cNvPr id="66576" name="Freeform 16">
                <a:extLst>
                  <a:ext uri="{FF2B5EF4-FFF2-40B4-BE49-F238E27FC236}">
                    <a16:creationId xmlns:a16="http://schemas.microsoft.com/office/drawing/2014/main" id="{0BBA3C67-9985-4972-8A8D-AC68A8AAB771}"/>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77" name="Freeform 17">
                <a:extLst>
                  <a:ext uri="{FF2B5EF4-FFF2-40B4-BE49-F238E27FC236}">
                    <a16:creationId xmlns:a16="http://schemas.microsoft.com/office/drawing/2014/main" id="{226B1F73-991B-42A5-A183-B367245E9C7C}"/>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78" name="Freeform 18">
                <a:extLst>
                  <a:ext uri="{FF2B5EF4-FFF2-40B4-BE49-F238E27FC236}">
                    <a16:creationId xmlns:a16="http://schemas.microsoft.com/office/drawing/2014/main" id="{88F74808-BD95-411C-9623-AF50187FD6D2}"/>
                  </a:ext>
                </a:extLst>
              </p:cNvPr>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79" name="Freeform 19">
                <a:extLst>
                  <a:ext uri="{FF2B5EF4-FFF2-40B4-BE49-F238E27FC236}">
                    <a16:creationId xmlns:a16="http://schemas.microsoft.com/office/drawing/2014/main" id="{67FBA3D0-06A9-4559-AF8C-392295566C74}"/>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80" name="Freeform 20">
                <a:extLst>
                  <a:ext uri="{FF2B5EF4-FFF2-40B4-BE49-F238E27FC236}">
                    <a16:creationId xmlns:a16="http://schemas.microsoft.com/office/drawing/2014/main" id="{F22F04D6-32E6-40DF-9FBE-D6456E9ABB64}"/>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81" name="Freeform 21">
                <a:extLst>
                  <a:ext uri="{FF2B5EF4-FFF2-40B4-BE49-F238E27FC236}">
                    <a16:creationId xmlns:a16="http://schemas.microsoft.com/office/drawing/2014/main" id="{264C8434-0D30-4400-B020-A6B91607D0B7}"/>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82" name="Freeform 22">
                <a:extLst>
                  <a:ext uri="{FF2B5EF4-FFF2-40B4-BE49-F238E27FC236}">
                    <a16:creationId xmlns:a16="http://schemas.microsoft.com/office/drawing/2014/main" id="{2AAA36CC-4270-4BE9-8C2A-6997CF490279}"/>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83" name="Freeform 23">
                <a:extLst>
                  <a:ext uri="{FF2B5EF4-FFF2-40B4-BE49-F238E27FC236}">
                    <a16:creationId xmlns:a16="http://schemas.microsoft.com/office/drawing/2014/main" id="{84E97524-0040-44E9-9D3F-5C5C9DC617D6}"/>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84" name="Freeform 24">
                <a:extLst>
                  <a:ext uri="{FF2B5EF4-FFF2-40B4-BE49-F238E27FC236}">
                    <a16:creationId xmlns:a16="http://schemas.microsoft.com/office/drawing/2014/main" id="{3DBFC98A-BBE6-44B0-8171-598BABFD404B}"/>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85" name="Freeform 25">
                <a:extLst>
                  <a:ext uri="{FF2B5EF4-FFF2-40B4-BE49-F238E27FC236}">
                    <a16:creationId xmlns:a16="http://schemas.microsoft.com/office/drawing/2014/main" id="{2337917E-B6BD-4495-BC07-F02703C82F06}"/>
                  </a:ext>
                </a:extLst>
              </p:cNvPr>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86" name="Freeform 26">
                <a:extLst>
                  <a:ext uri="{FF2B5EF4-FFF2-40B4-BE49-F238E27FC236}">
                    <a16:creationId xmlns:a16="http://schemas.microsoft.com/office/drawing/2014/main" id="{BC307630-3A34-4401-AC27-69F118881C40}"/>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87" name="Freeform 27">
                <a:extLst>
                  <a:ext uri="{FF2B5EF4-FFF2-40B4-BE49-F238E27FC236}">
                    <a16:creationId xmlns:a16="http://schemas.microsoft.com/office/drawing/2014/main" id="{B77BBD64-79C5-499C-B3F5-F4BC549FCA1F}"/>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88" name="Freeform 28">
                <a:extLst>
                  <a:ext uri="{FF2B5EF4-FFF2-40B4-BE49-F238E27FC236}">
                    <a16:creationId xmlns:a16="http://schemas.microsoft.com/office/drawing/2014/main" id="{8B55278F-4EE2-4BFF-944A-811D0EBB3D85}"/>
                  </a:ext>
                </a:extLst>
              </p:cNvPr>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89" name="Freeform 29">
                <a:extLst>
                  <a:ext uri="{FF2B5EF4-FFF2-40B4-BE49-F238E27FC236}">
                    <a16:creationId xmlns:a16="http://schemas.microsoft.com/office/drawing/2014/main" id="{3A75ABFF-B1FA-46CC-8E72-12BA1C80263D}"/>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90" name="Freeform 30">
                <a:extLst>
                  <a:ext uri="{FF2B5EF4-FFF2-40B4-BE49-F238E27FC236}">
                    <a16:creationId xmlns:a16="http://schemas.microsoft.com/office/drawing/2014/main" id="{816ABED1-5DD0-4EF5-AA10-535885A61936}"/>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91" name="Freeform 31">
                <a:extLst>
                  <a:ext uri="{FF2B5EF4-FFF2-40B4-BE49-F238E27FC236}">
                    <a16:creationId xmlns:a16="http://schemas.microsoft.com/office/drawing/2014/main" id="{1A66472E-7B22-4134-9CDD-0F29669BCDC8}"/>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92" name="Freeform 32">
                <a:extLst>
                  <a:ext uri="{FF2B5EF4-FFF2-40B4-BE49-F238E27FC236}">
                    <a16:creationId xmlns:a16="http://schemas.microsoft.com/office/drawing/2014/main" id="{8AF422BD-D288-4691-A9B3-A8A865A8FA32}"/>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93" name="Freeform 33">
                <a:extLst>
                  <a:ext uri="{FF2B5EF4-FFF2-40B4-BE49-F238E27FC236}">
                    <a16:creationId xmlns:a16="http://schemas.microsoft.com/office/drawing/2014/main" id="{CAD072DB-B8EC-4085-B0C1-B01660E11A3B}"/>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94" name="Freeform 34">
                <a:extLst>
                  <a:ext uri="{FF2B5EF4-FFF2-40B4-BE49-F238E27FC236}">
                    <a16:creationId xmlns:a16="http://schemas.microsoft.com/office/drawing/2014/main" id="{DD929CF8-6D49-40FD-8AF7-F3FD313A6961}"/>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95" name="Freeform 35">
                <a:extLst>
                  <a:ext uri="{FF2B5EF4-FFF2-40B4-BE49-F238E27FC236}">
                    <a16:creationId xmlns:a16="http://schemas.microsoft.com/office/drawing/2014/main" id="{174F49E2-9D72-43BA-8DE9-05658D0F5C21}"/>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596" name="Freeform 36">
                <a:extLst>
                  <a:ext uri="{FF2B5EF4-FFF2-40B4-BE49-F238E27FC236}">
                    <a16:creationId xmlns:a16="http://schemas.microsoft.com/office/drawing/2014/main" id="{A901FDC5-4BDA-4CDC-9EA1-DF77D3EC9C17}"/>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6597" name="Freeform 37">
                <a:extLst>
                  <a:ext uri="{FF2B5EF4-FFF2-40B4-BE49-F238E27FC236}">
                    <a16:creationId xmlns:a16="http://schemas.microsoft.com/office/drawing/2014/main" id="{A8606E5D-A181-497F-A302-F063270F4108}"/>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6598" name="Freeform 38">
                <a:extLst>
                  <a:ext uri="{FF2B5EF4-FFF2-40B4-BE49-F238E27FC236}">
                    <a16:creationId xmlns:a16="http://schemas.microsoft.com/office/drawing/2014/main" id="{68BADEF9-DCA7-42E2-9434-1D1E62494F12}"/>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6599" name="Freeform 39">
                <a:extLst>
                  <a:ext uri="{FF2B5EF4-FFF2-40B4-BE49-F238E27FC236}">
                    <a16:creationId xmlns:a16="http://schemas.microsoft.com/office/drawing/2014/main" id="{36FCB18B-FAC3-4140-B9C2-B1FBC5986EB0}"/>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6600" name="Freeform 40">
                <a:extLst>
                  <a:ext uri="{FF2B5EF4-FFF2-40B4-BE49-F238E27FC236}">
                    <a16:creationId xmlns:a16="http://schemas.microsoft.com/office/drawing/2014/main" id="{62CE39FD-35A7-4D24-B6A8-B85DE3CBAA89}"/>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sp>
        <p:nvSpPr>
          <p:cNvPr id="66601" name="Rectangle 41">
            <a:extLst>
              <a:ext uri="{FF2B5EF4-FFF2-40B4-BE49-F238E27FC236}">
                <a16:creationId xmlns:a16="http://schemas.microsoft.com/office/drawing/2014/main" id="{1506F154-8296-4304-AC33-B8136A5DD9E3}"/>
              </a:ext>
            </a:extLst>
          </p:cNvPr>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it-IT"/>
              <a:t>Click to edit Master title style</a:t>
            </a:r>
          </a:p>
        </p:txBody>
      </p:sp>
      <p:sp>
        <p:nvSpPr>
          <p:cNvPr id="66602" name="Rectangle 42">
            <a:extLst>
              <a:ext uri="{FF2B5EF4-FFF2-40B4-BE49-F238E27FC236}">
                <a16:creationId xmlns:a16="http://schemas.microsoft.com/office/drawing/2014/main" id="{573D8114-9E04-4BD7-B370-DCBC6DAC9926}"/>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66603" name="Rectangle 43">
            <a:extLst>
              <a:ext uri="{FF2B5EF4-FFF2-40B4-BE49-F238E27FC236}">
                <a16:creationId xmlns:a16="http://schemas.microsoft.com/office/drawing/2014/main" id="{26F1248D-DE0D-4CF2-8DE5-7B1910F18E97}"/>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cs typeface="Arial" panose="020B0604020202020204" pitchFamily="34" charset="0"/>
              </a:defRPr>
            </a:lvl1pPr>
          </a:lstStyle>
          <a:p>
            <a:endParaRPr lang="en-US" altLang="it-IT"/>
          </a:p>
        </p:txBody>
      </p:sp>
      <p:sp>
        <p:nvSpPr>
          <p:cNvPr id="66604" name="Rectangle 44">
            <a:extLst>
              <a:ext uri="{FF2B5EF4-FFF2-40B4-BE49-F238E27FC236}">
                <a16:creationId xmlns:a16="http://schemas.microsoft.com/office/drawing/2014/main" id="{C885ABE3-91E1-498C-9789-6EB88153831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cs typeface="Arial" panose="020B0604020202020204" pitchFamily="34" charset="0"/>
              </a:defRPr>
            </a:lvl1pPr>
          </a:lstStyle>
          <a:p>
            <a:endParaRPr lang="en-US" altLang="it-IT"/>
          </a:p>
        </p:txBody>
      </p:sp>
      <p:sp>
        <p:nvSpPr>
          <p:cNvPr id="66605" name="Rectangle 45">
            <a:extLst>
              <a:ext uri="{FF2B5EF4-FFF2-40B4-BE49-F238E27FC236}">
                <a16:creationId xmlns:a16="http://schemas.microsoft.com/office/drawing/2014/main" id="{3D7568F0-7267-42A0-91E4-DD020E9CD7FA}"/>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cs typeface="Arial" panose="020B0604020202020204" pitchFamily="34" charset="0"/>
              </a:defRPr>
            </a:lvl1pPr>
          </a:lstStyle>
          <a:p>
            <a:fld id="{9902A7CF-7421-41DA-95FE-092072E95392}" type="slidenum">
              <a:rPr lang="en-US" altLang="it-IT"/>
              <a:pPr/>
              <a:t>‹N›</a:t>
            </a:fld>
            <a:endParaRPr lang="en-US" altLang="it-IT"/>
          </a:p>
        </p:txBody>
      </p:sp>
    </p:spTree>
  </p:cSld>
  <p:clrMap bg1="dk2" tx1="lt1" bg2="dk1"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Blip>
          <a:blip r:embed="rId17"/>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Blip>
          <a:blip r:embed="rId17"/>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Blip>
          <a:blip r:embed="rId17"/>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ideo" Target="RotateDif.avi"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7.jpeg"/><Relationship Id="rId2" Type="http://schemas.openxmlformats.org/officeDocument/2006/relationships/video" Target="lasso%20deploy%20rspv.avi" TargetMode="External"/><Relationship Id="rId1" Type="http://schemas.openxmlformats.org/officeDocument/2006/relationships/video" Target="target%20lspv%20lpo%20cr.avi" TargetMode="Externa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ideo" Target="la_sinus_rotation.avi" TargetMode="Externa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pre_abl_LA.m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post_abl_LA.m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file:///D:\Sales%20Presentation%201-14\Graphics%201-23\Anim1.avi" TargetMode="External"/><Relationship Id="rId1" Type="http://schemas.openxmlformats.org/officeDocument/2006/relationships/vmlDrawing" Target="../drawings/vmlDrawing1.vml"/><Relationship Id="rId6" Type="http://schemas.openxmlformats.org/officeDocument/2006/relationships/image" Target="../media/image32.png"/><Relationship Id="rId5" Type="http://schemas.openxmlformats.org/officeDocument/2006/relationships/oleObject" Target="../embeddings/oleObject1.bin"/><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ideo" Target="geometrybuild2.avi" TargetMode="External"/><Relationship Id="rId5" Type="http://schemas.openxmlformats.org/officeDocument/2006/relationships/image" Target="../media/image35.pn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video" Target="block.avi" TargetMode="External"/><Relationship Id="rId7" Type="http://schemas.openxmlformats.org/officeDocument/2006/relationships/image" Target="../media/image37.png"/><Relationship Id="rId2" Type="http://schemas.openxmlformats.org/officeDocument/2006/relationships/video" Target="guideTherapy.avi" TargetMode="External"/><Relationship Id="rId1" Type="http://schemas.openxmlformats.org/officeDocument/2006/relationships/video" Target="flut1644.avi" TargetMode="External"/><Relationship Id="rId6" Type="http://schemas.openxmlformats.org/officeDocument/2006/relationships/image" Target="../media/image36.png"/><Relationship Id="rId5" Type="http://schemas.openxmlformats.org/officeDocument/2006/relationships/notesSlide" Target="../notesSlides/notesSlide16.xml"/><Relationship Id="rId4" Type="http://schemas.openxmlformats.org/officeDocument/2006/relationships/slideLayout" Target="../slideLayouts/slideLayout14.xml"/><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ideo" Target="flut637.avi"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ideo" Target="Gap4-29.avi"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ideo" Target="CSPa3386.avi"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ideo" Target="Navx_Principle_rev2.avi" TargetMode="External"/><Relationship Id="rId5" Type="http://schemas.openxmlformats.org/officeDocument/2006/relationships/image" Target="../media/image7.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ERAF%20Non-PV%20Trigger.avi" TargetMode="External"/><Relationship Id="rId5" Type="http://schemas.openxmlformats.org/officeDocument/2006/relationships/image" Target="../media/image1.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APC606.AVI" TargetMode="External"/><Relationship Id="rId1" Type="http://schemas.openxmlformats.org/officeDocument/2006/relationships/video" Target="APC.AVI" TargetMode="External"/><Relationship Id="rId5" Type="http://schemas.openxmlformats.org/officeDocument/2006/relationships/image" Target="../media/image42.png"/><Relationship Id="rId4"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CSPD2098.AVI" TargetMode="External"/><Relationship Id="rId1" Type="http://schemas.openxmlformats.org/officeDocument/2006/relationships/video" Target="CSPD301.AVI" TargetMode="External"/><Relationship Id="rId5" Type="http://schemas.openxmlformats.org/officeDocument/2006/relationships/image" Target="../media/image43.png"/><Relationship Id="rId4"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CSPD3571.AVI" TargetMode="External"/><Relationship Id="rId1" Type="http://schemas.openxmlformats.org/officeDocument/2006/relationships/video" Target="CSPD360.AVI" TargetMode="External"/><Relationship Id="rId5" Type="http://schemas.openxmlformats.org/officeDocument/2006/relationships/image" Target="../media/image44.png"/><Relationship Id="rId4"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ideo" Target="Packer_dif2b.av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geometryNavX.avi"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NAVGEO00.AVI"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GEOALT00.AVI" TargetMode="External"/><Relationship Id="rId5" Type="http://schemas.openxmlformats.org/officeDocument/2006/relationships/image" Target="../media/image1.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rotate%20geo.avi"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ideo" Target="rf%2014%20dim.avi"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56BAC4D-225B-4F4F-B810-5528336C8E8B}"/>
              </a:ext>
            </a:extLst>
          </p:cNvPr>
          <p:cNvSpPr>
            <a:spLocks noChangeArrowheads="1"/>
          </p:cNvSpPr>
          <p:nvPr/>
        </p:nvSpPr>
        <p:spPr bwMode="auto">
          <a:xfrm>
            <a:off x="0" y="1066800"/>
            <a:ext cx="9144000" cy="1066800"/>
          </a:xfrm>
          <a:prstGeom prst="rect">
            <a:avLst/>
          </a:prstGeom>
          <a:solidFill>
            <a:srgbClr val="212163">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3" name="Rectangle 3">
            <a:extLst>
              <a:ext uri="{FF2B5EF4-FFF2-40B4-BE49-F238E27FC236}">
                <a16:creationId xmlns:a16="http://schemas.microsoft.com/office/drawing/2014/main" id="{070925DF-739A-438A-862A-0BEC59BAB85B}"/>
              </a:ext>
            </a:extLst>
          </p:cNvPr>
          <p:cNvSpPr>
            <a:spLocks noChangeArrowheads="1"/>
          </p:cNvSpPr>
          <p:nvPr/>
        </p:nvSpPr>
        <p:spPr bwMode="auto">
          <a:xfrm>
            <a:off x="0" y="3124200"/>
            <a:ext cx="9144000" cy="990600"/>
          </a:xfrm>
          <a:prstGeom prst="rect">
            <a:avLst/>
          </a:prstGeom>
          <a:solidFill>
            <a:srgbClr val="212163">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4" name="Text Box 4">
            <a:extLst>
              <a:ext uri="{FF2B5EF4-FFF2-40B4-BE49-F238E27FC236}">
                <a16:creationId xmlns:a16="http://schemas.microsoft.com/office/drawing/2014/main" id="{7C0B9C5C-788E-4B32-B65F-DAA1DC468B77}"/>
              </a:ext>
            </a:extLst>
          </p:cNvPr>
          <p:cNvSpPr txBox="1">
            <a:spLocks noChangeArrowheads="1"/>
          </p:cNvSpPr>
          <p:nvPr/>
        </p:nvSpPr>
        <p:spPr bwMode="auto">
          <a:xfrm>
            <a:off x="304800" y="280988"/>
            <a:ext cx="37496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it-IT" sz="3200" b="1">
                <a:solidFill>
                  <a:srgbClr val="212163"/>
                </a:solidFill>
                <a:cs typeface="Arial" panose="020B0604020202020204" pitchFamily="34" charset="0"/>
              </a:rPr>
              <a:t>Il Sistema EnSite</a:t>
            </a:r>
            <a:r>
              <a:rPr lang="en-US" altLang="it-IT" sz="2400" b="1">
                <a:solidFill>
                  <a:srgbClr val="212163"/>
                </a:solidFill>
                <a:latin typeface="Verdana" panose="020B0604030504040204" pitchFamily="34" charset="0"/>
                <a:cs typeface="Arial" panose="020B0604020202020204" pitchFamily="34" charset="0"/>
              </a:rPr>
              <a:t>™</a:t>
            </a:r>
          </a:p>
        </p:txBody>
      </p:sp>
      <p:sp>
        <p:nvSpPr>
          <p:cNvPr id="5125" name="Text Box 5">
            <a:extLst>
              <a:ext uri="{FF2B5EF4-FFF2-40B4-BE49-F238E27FC236}">
                <a16:creationId xmlns:a16="http://schemas.microsoft.com/office/drawing/2014/main" id="{6739BB6D-D134-4509-A677-1C336517C980}"/>
              </a:ext>
            </a:extLst>
          </p:cNvPr>
          <p:cNvSpPr txBox="1">
            <a:spLocks noChangeArrowheads="1"/>
          </p:cNvSpPr>
          <p:nvPr/>
        </p:nvSpPr>
        <p:spPr bwMode="auto">
          <a:xfrm>
            <a:off x="3505200" y="2278063"/>
            <a:ext cx="252095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95000"/>
              </a:lnSpc>
              <a:spcBef>
                <a:spcPct val="20000"/>
              </a:spcBef>
            </a:pPr>
            <a:r>
              <a:rPr lang="en-US" altLang="it-IT" b="1">
                <a:solidFill>
                  <a:srgbClr val="FD7E1F"/>
                </a:solidFill>
                <a:cs typeface="Arial" panose="020B0604020202020204" pitchFamily="34" charset="0"/>
              </a:rPr>
              <a:t>Basato sull’Anatomia</a:t>
            </a:r>
            <a:br>
              <a:rPr lang="en-US" altLang="it-IT" b="1">
                <a:solidFill>
                  <a:srgbClr val="FD7E1F"/>
                </a:solidFill>
                <a:cs typeface="Arial" panose="020B0604020202020204" pitchFamily="34" charset="0"/>
              </a:rPr>
            </a:br>
            <a:r>
              <a:rPr lang="en-US" altLang="it-IT" sz="2800" b="1">
                <a:solidFill>
                  <a:srgbClr val="FD7E1F"/>
                </a:solidFill>
                <a:cs typeface="Arial" panose="020B0604020202020204" pitchFamily="34" charset="0"/>
              </a:rPr>
              <a:t>EnSite NavX</a:t>
            </a:r>
            <a:r>
              <a:rPr lang="en-US" altLang="it-IT" sz="2800" b="1" baseline="30000">
                <a:solidFill>
                  <a:srgbClr val="FD7E1F"/>
                </a:solidFill>
                <a:cs typeface="Arial" panose="020B0604020202020204" pitchFamily="34" charset="0"/>
              </a:rPr>
              <a:t>™</a:t>
            </a:r>
          </a:p>
        </p:txBody>
      </p:sp>
      <p:sp>
        <p:nvSpPr>
          <p:cNvPr id="5126" name="Text Box 6">
            <a:extLst>
              <a:ext uri="{FF2B5EF4-FFF2-40B4-BE49-F238E27FC236}">
                <a16:creationId xmlns:a16="http://schemas.microsoft.com/office/drawing/2014/main" id="{7AC757D1-9513-4D13-8322-80323F7DA00D}"/>
              </a:ext>
            </a:extLst>
          </p:cNvPr>
          <p:cNvSpPr txBox="1">
            <a:spLocks noChangeArrowheads="1"/>
          </p:cNvSpPr>
          <p:nvPr/>
        </p:nvSpPr>
        <p:spPr bwMode="auto">
          <a:xfrm>
            <a:off x="2743200" y="5318125"/>
            <a:ext cx="2409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it-IT" sz="1600" b="1">
                <a:solidFill>
                  <a:srgbClr val="212163"/>
                </a:solidFill>
                <a:cs typeface="Arial" panose="020B0604020202020204" pitchFamily="34" charset="0"/>
              </a:rPr>
              <a:t>Basato sull’Attivazione</a:t>
            </a:r>
          </a:p>
          <a:p>
            <a:pPr eaLnBrk="1" hangingPunct="1"/>
            <a:r>
              <a:rPr lang="en-US" altLang="it-IT" sz="2400" b="1">
                <a:solidFill>
                  <a:srgbClr val="212163"/>
                </a:solidFill>
                <a:cs typeface="Arial" panose="020B0604020202020204" pitchFamily="34" charset="0"/>
              </a:rPr>
              <a:t>EnSite Array</a:t>
            </a:r>
            <a:r>
              <a:rPr lang="en-US" altLang="it-IT" sz="2400" b="1" baseline="30000">
                <a:solidFill>
                  <a:srgbClr val="212163"/>
                </a:solidFill>
                <a:cs typeface="Arial" panose="020B0604020202020204" pitchFamily="34" charset="0"/>
              </a:rPr>
              <a:t>™</a:t>
            </a:r>
          </a:p>
        </p:txBody>
      </p:sp>
      <p:pic>
        <p:nvPicPr>
          <p:cNvPr id="5127" name="Picture 7">
            <a:extLst>
              <a:ext uri="{FF2B5EF4-FFF2-40B4-BE49-F238E27FC236}">
                <a16:creationId xmlns:a16="http://schemas.microsoft.com/office/drawing/2014/main" id="{C44A04BD-FDE5-4E57-A537-2A03D1A08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962400"/>
            <a:ext cx="2039938" cy="2743200"/>
          </a:xfrm>
          <a:prstGeom prst="rect">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5128" name="Picture 8" descr="dif images 023">
            <a:extLst>
              <a:ext uri="{FF2B5EF4-FFF2-40B4-BE49-F238E27FC236}">
                <a16:creationId xmlns:a16="http://schemas.microsoft.com/office/drawing/2014/main" id="{2D1555C9-AD67-4FF9-B004-7262470D37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52575"/>
            <a:ext cx="2895600" cy="1647825"/>
          </a:xfrm>
          <a:prstGeom prst="rect">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5129" name="Picture 9" descr="cart">
            <a:extLst>
              <a:ext uri="{FF2B5EF4-FFF2-40B4-BE49-F238E27FC236}">
                <a16:creationId xmlns:a16="http://schemas.microsoft.com/office/drawing/2014/main" id="{C2EDBB1C-44C8-4A8E-9FC2-D105EC19BA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102" r="23402"/>
          <a:stretch>
            <a:fillRect/>
          </a:stretch>
        </p:blipFill>
        <p:spPr bwMode="auto">
          <a:xfrm>
            <a:off x="-228600" y="914400"/>
            <a:ext cx="3654425" cy="50292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Navx_Principle_Still">
            <a:extLst>
              <a:ext uri="{FF2B5EF4-FFF2-40B4-BE49-F238E27FC236}">
                <a16:creationId xmlns:a16="http://schemas.microsoft.com/office/drawing/2014/main" id="{41C69770-BC52-4467-830A-1519B574FE06}"/>
              </a:ext>
            </a:extLst>
          </p:cNvPr>
          <p:cNvPicPr>
            <a:picLocks noChangeAspect="1" noChangeArrowheads="1"/>
          </p:cNvPicPr>
          <p:nvPr>
            <p:ph/>
          </p:nvPr>
        </p:nvPicPr>
        <p:blipFill>
          <a:blip r:embed="rId6">
            <a:extLst>
              <a:ext uri="{28A0092B-C50C-407E-A947-70E740481C1C}">
                <a14:useLocalDpi xmlns:a14="http://schemas.microsoft.com/office/drawing/2010/main" val="0"/>
              </a:ext>
            </a:extLst>
          </a:blip>
          <a:srcRect/>
          <a:stretch>
            <a:fillRect/>
          </a:stretch>
        </p:blipFill>
        <p:spPr>
          <a:xfrm>
            <a:off x="4495800" y="166688"/>
            <a:ext cx="2057400" cy="1985962"/>
          </a:xfr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31" name="Picture 11" descr="array_inRA">
            <a:extLst>
              <a:ext uri="{FF2B5EF4-FFF2-40B4-BE49-F238E27FC236}">
                <a16:creationId xmlns:a16="http://schemas.microsoft.com/office/drawing/2014/main" id="{78F99984-DE3B-4222-9E5B-2B75AD968F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429000"/>
            <a:ext cx="2271713" cy="2743200"/>
          </a:xfrm>
          <a:prstGeom prst="rect">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500"/>
                                        <p:tgtEl>
                                          <p:spTgt spid="5122"/>
                                        </p:tgtEl>
                                      </p:cBhvr>
                                    </p:animEffect>
                                  </p:childTnLst>
                                </p:cTn>
                              </p:par>
                            </p:childTnLst>
                          </p:cTn>
                        </p:par>
                        <p:par>
                          <p:cTn id="8" fill="hold" nodeType="afterGroup">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125"/>
                                        </p:tgtEl>
                                        <p:attrNameLst>
                                          <p:attrName>style.visibility</p:attrName>
                                        </p:attrNameLst>
                                      </p:cBhvr>
                                      <p:to>
                                        <p:strVal val="visible"/>
                                      </p:to>
                                    </p:set>
                                    <p:animEffect transition="in" filter="fade">
                                      <p:cBhvr>
                                        <p:cTn id="11" dur="500"/>
                                        <p:tgtEl>
                                          <p:spTgt spid="5125"/>
                                        </p:tgtEl>
                                      </p:cBhvr>
                                    </p:animEffect>
                                  </p:childTnLst>
                                </p:cTn>
                              </p:par>
                            </p:childTnLst>
                          </p:cTn>
                        </p:par>
                        <p:par>
                          <p:cTn id="12" fill="hold" nodeType="afterGroup">
                            <p:stCondLst>
                              <p:cond delay="2000"/>
                            </p:stCondLst>
                            <p:childTnLst>
                              <p:par>
                                <p:cTn id="13" presetID="17" presetClass="entr" presetSubtype="10" fill="hold" nodeType="afterEffect">
                                  <p:stCondLst>
                                    <p:cond delay="0"/>
                                  </p:stCondLst>
                                  <p:childTnLst>
                                    <p:set>
                                      <p:cBhvr>
                                        <p:cTn id="14" dur="1" fill="hold">
                                          <p:stCondLst>
                                            <p:cond delay="0"/>
                                          </p:stCondLst>
                                        </p:cTn>
                                        <p:tgtEl>
                                          <p:spTgt spid="5130"/>
                                        </p:tgtEl>
                                        <p:attrNameLst>
                                          <p:attrName>style.visibility</p:attrName>
                                        </p:attrNameLst>
                                      </p:cBhvr>
                                      <p:to>
                                        <p:strVal val="visible"/>
                                      </p:to>
                                    </p:set>
                                    <p:anim calcmode="lin" valueType="num">
                                      <p:cBhvr>
                                        <p:cTn id="15" dur="500" fill="hold"/>
                                        <p:tgtEl>
                                          <p:spTgt spid="5130"/>
                                        </p:tgtEl>
                                        <p:attrNameLst>
                                          <p:attrName>ppt_w</p:attrName>
                                        </p:attrNameLst>
                                      </p:cBhvr>
                                      <p:tavLst>
                                        <p:tav tm="0">
                                          <p:val>
                                            <p:fltVal val="0"/>
                                          </p:val>
                                        </p:tav>
                                        <p:tav tm="100000">
                                          <p:val>
                                            <p:strVal val="#ppt_w"/>
                                          </p:val>
                                        </p:tav>
                                      </p:tavLst>
                                    </p:anim>
                                    <p:anim calcmode="lin" valueType="num">
                                      <p:cBhvr>
                                        <p:cTn id="16" dur="500" fill="hold"/>
                                        <p:tgtEl>
                                          <p:spTgt spid="5130"/>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5128"/>
                                        </p:tgtEl>
                                        <p:attrNameLst>
                                          <p:attrName>style.visibility</p:attrName>
                                        </p:attrNameLst>
                                      </p:cBhvr>
                                      <p:to>
                                        <p:strVal val="visible"/>
                                      </p:to>
                                    </p:set>
                                    <p:anim calcmode="lin" valueType="num">
                                      <p:cBhvr>
                                        <p:cTn id="19" dur="500" fill="hold"/>
                                        <p:tgtEl>
                                          <p:spTgt spid="5128"/>
                                        </p:tgtEl>
                                        <p:attrNameLst>
                                          <p:attrName>ppt_w</p:attrName>
                                        </p:attrNameLst>
                                      </p:cBhvr>
                                      <p:tavLst>
                                        <p:tav tm="0">
                                          <p:val>
                                            <p:fltVal val="0"/>
                                          </p:val>
                                        </p:tav>
                                        <p:tav tm="100000">
                                          <p:val>
                                            <p:strVal val="#ppt_w"/>
                                          </p:val>
                                        </p:tav>
                                      </p:tavLst>
                                    </p:anim>
                                    <p:anim calcmode="lin" valueType="num">
                                      <p:cBhvr>
                                        <p:cTn id="20" dur="500" fill="hold"/>
                                        <p:tgtEl>
                                          <p:spTgt spid="5128"/>
                                        </p:tgtEl>
                                        <p:attrNameLst>
                                          <p:attrName>ppt_h</p:attrName>
                                        </p:attrNameLst>
                                      </p:cBhvr>
                                      <p:tavLst>
                                        <p:tav tm="0">
                                          <p:val>
                                            <p:strVal val="#ppt_h"/>
                                          </p:val>
                                        </p:tav>
                                        <p:tav tm="100000">
                                          <p:val>
                                            <p:strVal val="#ppt_h"/>
                                          </p:val>
                                        </p:tav>
                                      </p:tavLst>
                                    </p:anim>
                                  </p:childTnLst>
                                </p:cTn>
                              </p:par>
                            </p:childTnLst>
                          </p:cTn>
                        </p:par>
                        <p:par>
                          <p:cTn id="21" fill="hold" nodeType="afterGroup">
                            <p:stCondLst>
                              <p:cond delay="2500"/>
                            </p:stCondLst>
                            <p:childTnLst>
                              <p:par>
                                <p:cTn id="22" presetID="22" presetClass="entr" presetSubtype="8" fill="hold" nodeType="afterEffect">
                                  <p:stCondLst>
                                    <p:cond delay="1000"/>
                                  </p:stCondLst>
                                  <p:childTnLst>
                                    <p:set>
                                      <p:cBhvr>
                                        <p:cTn id="23" dur="1" fill="hold">
                                          <p:stCondLst>
                                            <p:cond delay="0"/>
                                          </p:stCondLst>
                                        </p:cTn>
                                        <p:tgtEl>
                                          <p:spTgt spid="5123"/>
                                        </p:tgtEl>
                                        <p:attrNameLst>
                                          <p:attrName>style.visibility</p:attrName>
                                        </p:attrNameLst>
                                      </p:cBhvr>
                                      <p:to>
                                        <p:strVal val="visible"/>
                                      </p:to>
                                    </p:set>
                                    <p:animEffect transition="in" filter="wipe(left)">
                                      <p:cBhvr>
                                        <p:cTn id="24" dur="500"/>
                                        <p:tgtEl>
                                          <p:spTgt spid="5123"/>
                                        </p:tgtEl>
                                      </p:cBhvr>
                                    </p:animEffect>
                                  </p:childTnLst>
                                </p:cTn>
                              </p:par>
                            </p:childTnLst>
                          </p:cTn>
                        </p:par>
                        <p:par>
                          <p:cTn id="25" fill="hold" nodeType="afterGroup">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5126"/>
                                        </p:tgtEl>
                                        <p:attrNameLst>
                                          <p:attrName>style.visibility</p:attrName>
                                        </p:attrNameLst>
                                      </p:cBhvr>
                                      <p:to>
                                        <p:strVal val="visible"/>
                                      </p:to>
                                    </p:set>
                                    <p:animEffect transition="in" filter="fade">
                                      <p:cBhvr>
                                        <p:cTn id="28" dur="500"/>
                                        <p:tgtEl>
                                          <p:spTgt spid="5126"/>
                                        </p:tgtEl>
                                      </p:cBhvr>
                                    </p:animEffect>
                                  </p:childTnLst>
                                </p:cTn>
                              </p:par>
                            </p:childTnLst>
                          </p:cTn>
                        </p:par>
                        <p:par>
                          <p:cTn id="29" fill="hold" nodeType="afterGroup">
                            <p:stCondLst>
                              <p:cond delay="4500"/>
                            </p:stCondLst>
                            <p:childTnLst>
                              <p:par>
                                <p:cTn id="30" presetID="17" presetClass="entr" presetSubtype="10" fill="hold" nodeType="afterEffect">
                                  <p:stCondLst>
                                    <p:cond delay="0"/>
                                  </p:stCondLst>
                                  <p:childTnLst>
                                    <p:set>
                                      <p:cBhvr>
                                        <p:cTn id="31" dur="1" fill="hold">
                                          <p:stCondLst>
                                            <p:cond delay="0"/>
                                          </p:stCondLst>
                                        </p:cTn>
                                        <p:tgtEl>
                                          <p:spTgt spid="5127"/>
                                        </p:tgtEl>
                                        <p:attrNameLst>
                                          <p:attrName>style.visibility</p:attrName>
                                        </p:attrNameLst>
                                      </p:cBhvr>
                                      <p:to>
                                        <p:strVal val="visible"/>
                                      </p:to>
                                    </p:set>
                                    <p:anim calcmode="lin" valueType="num">
                                      <p:cBhvr>
                                        <p:cTn id="32" dur="500" fill="hold"/>
                                        <p:tgtEl>
                                          <p:spTgt spid="5127"/>
                                        </p:tgtEl>
                                        <p:attrNameLst>
                                          <p:attrName>ppt_w</p:attrName>
                                        </p:attrNameLst>
                                      </p:cBhvr>
                                      <p:tavLst>
                                        <p:tav tm="0">
                                          <p:val>
                                            <p:fltVal val="0"/>
                                          </p:val>
                                        </p:tav>
                                        <p:tav tm="100000">
                                          <p:val>
                                            <p:strVal val="#ppt_w"/>
                                          </p:val>
                                        </p:tav>
                                      </p:tavLst>
                                    </p:anim>
                                    <p:anim calcmode="lin" valueType="num">
                                      <p:cBhvr>
                                        <p:cTn id="33" dur="500" fill="hold"/>
                                        <p:tgtEl>
                                          <p:spTgt spid="5127"/>
                                        </p:tgtEl>
                                        <p:attrNameLst>
                                          <p:attrName>ppt_h</p:attrName>
                                        </p:attrNameLst>
                                      </p:cBhvr>
                                      <p:tavLst>
                                        <p:tav tm="0">
                                          <p:val>
                                            <p:strVal val="#ppt_h"/>
                                          </p:val>
                                        </p:tav>
                                        <p:tav tm="100000">
                                          <p:val>
                                            <p:strVal val="#ppt_h"/>
                                          </p:val>
                                        </p:tav>
                                      </p:tavLst>
                                    </p:anim>
                                  </p:childTnLst>
                                </p:cTn>
                              </p:par>
                              <p:par>
                                <p:cTn id="34" presetID="17" presetClass="entr" presetSubtype="10" fill="hold" nodeType="withEffect">
                                  <p:stCondLst>
                                    <p:cond delay="0"/>
                                  </p:stCondLst>
                                  <p:childTnLst>
                                    <p:set>
                                      <p:cBhvr>
                                        <p:cTn id="35" dur="1" fill="hold">
                                          <p:stCondLst>
                                            <p:cond delay="0"/>
                                          </p:stCondLst>
                                        </p:cTn>
                                        <p:tgtEl>
                                          <p:spTgt spid="5131"/>
                                        </p:tgtEl>
                                        <p:attrNameLst>
                                          <p:attrName>style.visibility</p:attrName>
                                        </p:attrNameLst>
                                      </p:cBhvr>
                                      <p:to>
                                        <p:strVal val="visible"/>
                                      </p:to>
                                    </p:set>
                                    <p:anim calcmode="lin" valueType="num">
                                      <p:cBhvr>
                                        <p:cTn id="36" dur="500" fill="hold"/>
                                        <p:tgtEl>
                                          <p:spTgt spid="5131"/>
                                        </p:tgtEl>
                                        <p:attrNameLst>
                                          <p:attrName>ppt_w</p:attrName>
                                        </p:attrNameLst>
                                      </p:cBhvr>
                                      <p:tavLst>
                                        <p:tav tm="0">
                                          <p:val>
                                            <p:fltVal val="0"/>
                                          </p:val>
                                        </p:tav>
                                        <p:tav tm="100000">
                                          <p:val>
                                            <p:strVal val="#ppt_w"/>
                                          </p:val>
                                        </p:tav>
                                      </p:tavLst>
                                    </p:anim>
                                    <p:anim calcmode="lin" valueType="num">
                                      <p:cBhvr>
                                        <p:cTn id="37" dur="500" fill="hold"/>
                                        <p:tgtEl>
                                          <p:spTgt spid="51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1D6F6C6-B1AD-47A4-99C5-E3BED7EAA700}"/>
              </a:ext>
            </a:extLst>
          </p:cNvPr>
          <p:cNvSpPr>
            <a:spLocks noChangeArrowheads="1"/>
          </p:cNvSpPr>
          <p:nvPr/>
        </p:nvSpPr>
        <p:spPr bwMode="auto">
          <a:xfrm>
            <a:off x="0" y="2819400"/>
            <a:ext cx="9144000" cy="1600200"/>
          </a:xfrm>
          <a:prstGeom prst="rect">
            <a:avLst/>
          </a:prstGeom>
          <a:solidFill>
            <a:srgbClr val="212163">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07" name="Rectangle 3">
            <a:extLst>
              <a:ext uri="{FF2B5EF4-FFF2-40B4-BE49-F238E27FC236}">
                <a16:creationId xmlns:a16="http://schemas.microsoft.com/office/drawing/2014/main" id="{99E9D4D4-4BE9-4900-AD72-20629876EF95}"/>
              </a:ext>
            </a:extLst>
          </p:cNvPr>
          <p:cNvSpPr>
            <a:spLocks noChangeArrowheads="1"/>
          </p:cNvSpPr>
          <p:nvPr/>
        </p:nvSpPr>
        <p:spPr bwMode="auto">
          <a:xfrm>
            <a:off x="457200" y="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algn="l" eaLnBrk="1" hangingPunct="1"/>
            <a:r>
              <a:rPr lang="en-US" altLang="it-IT" sz="3600" b="1">
                <a:solidFill>
                  <a:srgbClr val="212163"/>
                </a:solidFill>
              </a:rPr>
              <a:t>EnSite System per l’AF</a:t>
            </a:r>
          </a:p>
        </p:txBody>
      </p:sp>
      <p:pic>
        <p:nvPicPr>
          <p:cNvPr id="21508" name="RotateDif.avi">
            <a:hlinkClick r:id="" action="ppaction://media"/>
            <a:extLst>
              <a:ext uri="{FF2B5EF4-FFF2-40B4-BE49-F238E27FC236}">
                <a16:creationId xmlns:a16="http://schemas.microsoft.com/office/drawing/2014/main" id="{11EEBAEA-2564-4F24-A3DD-BD2456C6ECC4}"/>
              </a:ext>
            </a:extLst>
          </p:cNvPr>
          <p:cNvPicPr>
            <a:picLocks noRot="1" noChangeAspect="1" noChangeArrowheads="1"/>
          </p:cNvPicPr>
          <p:nvPr>
            <p:ph/>
            <a:videoFile r:link="rId1"/>
          </p:nvPr>
        </p:nvPicPr>
        <p:blipFill>
          <a:blip r:embed="rId4">
            <a:extLst>
              <a:ext uri="{28A0092B-C50C-407E-A947-70E740481C1C}">
                <a14:useLocalDpi xmlns:a14="http://schemas.microsoft.com/office/drawing/2010/main" val="0"/>
              </a:ext>
            </a:extLst>
          </a:blip>
          <a:srcRect/>
          <a:stretch>
            <a:fillRect/>
          </a:stretch>
        </p:blipFill>
        <p:spPr>
          <a:xfrm>
            <a:off x="533400" y="1066800"/>
            <a:ext cx="8077200" cy="4997450"/>
          </a:xfrm>
          <a:ln w="22225">
            <a:solidFill>
              <a:srgbClr val="FFCC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250" fill="hold"/>
                                        <p:tgtEl>
                                          <p:spTgt spid="2150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1508"/>
                </p:tgtEl>
              </p:cMediaNode>
            </p:video>
            <p:seq concurrent="1" nextAc="seek">
              <p:cTn id="8" restart="whenNotActive" fill="hold" evtFilter="cancelBubble" nodeType="interactiveSeq">
                <p:stCondLst>
                  <p:cond evt="onClick" delay="0">
                    <p:tgtEl>
                      <p:spTgt spid="2150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1508"/>
                                        </p:tgtEl>
                                      </p:cBhvr>
                                    </p:cmd>
                                  </p:childTnLst>
                                </p:cTn>
                              </p:par>
                            </p:childTnLst>
                          </p:cTn>
                        </p:par>
                      </p:childTnLst>
                    </p:cTn>
                  </p:par>
                </p:childTnLst>
              </p:cTn>
              <p:nextCondLst>
                <p:cond evt="onClick" delay="0">
                  <p:tgtEl>
                    <p:spTgt spid="2150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76B213C-9B06-4137-9CB9-06B431D338E1}"/>
              </a:ext>
            </a:extLst>
          </p:cNvPr>
          <p:cNvSpPr>
            <a:spLocks noChangeArrowheads="1"/>
          </p:cNvSpPr>
          <p:nvPr/>
        </p:nvSpPr>
        <p:spPr bwMode="auto">
          <a:xfrm>
            <a:off x="6324600" y="209550"/>
            <a:ext cx="685800" cy="6689725"/>
          </a:xfrm>
          <a:prstGeom prst="rect">
            <a:avLst/>
          </a:prstGeom>
          <a:solidFill>
            <a:srgbClr val="212163">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55" name="Rectangle 3">
            <a:extLst>
              <a:ext uri="{FF2B5EF4-FFF2-40B4-BE49-F238E27FC236}">
                <a16:creationId xmlns:a16="http://schemas.microsoft.com/office/drawing/2014/main" id="{C8B9C62D-18BC-46B8-A0F8-4B9DB1BA89D6}"/>
              </a:ext>
            </a:extLst>
          </p:cNvPr>
          <p:cNvSpPr>
            <a:spLocks noChangeArrowheads="1"/>
          </p:cNvSpPr>
          <p:nvPr/>
        </p:nvSpPr>
        <p:spPr bwMode="auto">
          <a:xfrm>
            <a:off x="457200" y="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algn="l" eaLnBrk="1" hangingPunct="1"/>
            <a:r>
              <a:rPr lang="en-US" altLang="it-IT" sz="3200" b="1">
                <a:solidFill>
                  <a:srgbClr val="212163"/>
                </a:solidFill>
              </a:rPr>
              <a:t>Navigazione in tempo reale</a:t>
            </a:r>
          </a:p>
        </p:txBody>
      </p:sp>
      <p:pic>
        <p:nvPicPr>
          <p:cNvPr id="23556" name="target lspv lpo cr.avi">
            <a:hlinkClick r:id="" action="ppaction://media"/>
            <a:extLst>
              <a:ext uri="{FF2B5EF4-FFF2-40B4-BE49-F238E27FC236}">
                <a16:creationId xmlns:a16="http://schemas.microsoft.com/office/drawing/2014/main" id="{2CA1C9AC-6F74-44C5-BB2B-D97610FFA396}"/>
              </a:ext>
            </a:extLst>
          </p:cNvPr>
          <p:cNvPicPr>
            <a:picLocks noRot="1" noChangeAspect="1" noChangeArrowheads="1"/>
          </p:cNvPicPr>
          <p:nvPr>
            <p:ph sz="half" idx="1"/>
            <a:videoFile r:link="rId1"/>
          </p:nvPr>
        </p:nvPicPr>
        <p:blipFill>
          <a:blip r:embed="rId5">
            <a:extLst>
              <a:ext uri="{28A0092B-C50C-407E-A947-70E740481C1C}">
                <a14:useLocalDpi xmlns:a14="http://schemas.microsoft.com/office/drawing/2010/main" val="0"/>
              </a:ext>
            </a:extLst>
          </a:blip>
          <a:srcRect/>
          <a:stretch>
            <a:fillRect/>
          </a:stretch>
        </p:blipFill>
        <p:spPr>
          <a:xfrm>
            <a:off x="1066800" y="2055813"/>
            <a:ext cx="3208338" cy="4191000"/>
          </a:xfrm>
          <a:ln w="22225">
            <a:solidFill>
              <a:srgbClr val="FFCC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7" name="lasso deploy rspv.avi">
            <a:hlinkClick r:id="" action="ppaction://media"/>
            <a:extLst>
              <a:ext uri="{FF2B5EF4-FFF2-40B4-BE49-F238E27FC236}">
                <a16:creationId xmlns:a16="http://schemas.microsoft.com/office/drawing/2014/main" id="{99C1AA4E-4CD8-4515-B78C-13F34AAD3546}"/>
              </a:ext>
            </a:extLst>
          </p:cNvPr>
          <p:cNvPicPr>
            <a:picLocks noRot="1" noChangeAspect="1" noChangeArrowheads="1"/>
          </p:cNvPicPr>
          <p:nvPr>
            <a:videoFile r:link="rId2"/>
          </p:nvPr>
        </p:nvPicPr>
        <p:blipFill>
          <a:blip r:embed="rId6">
            <a:extLst>
              <a:ext uri="{28A0092B-C50C-407E-A947-70E740481C1C}">
                <a14:useLocalDpi xmlns:a14="http://schemas.microsoft.com/office/drawing/2010/main" val="0"/>
              </a:ext>
            </a:extLst>
          </a:blip>
          <a:srcRect/>
          <a:stretch>
            <a:fillRect/>
          </a:stretch>
        </p:blipFill>
        <p:spPr bwMode="auto">
          <a:xfrm>
            <a:off x="4830763" y="3900488"/>
            <a:ext cx="3235325" cy="2424112"/>
          </a:xfrm>
          <a:prstGeom prst="rect">
            <a:avLst/>
          </a:prstGeom>
          <a:noFill/>
          <a:ln w="222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23558" name="Picture 6" descr="Basket copy">
            <a:extLst>
              <a:ext uri="{FF2B5EF4-FFF2-40B4-BE49-F238E27FC236}">
                <a16:creationId xmlns:a16="http://schemas.microsoft.com/office/drawing/2014/main" id="{D9C3C478-B2DC-4F4A-A7CC-E44D08945BBF}"/>
              </a:ext>
            </a:extLst>
          </p:cNvPr>
          <p:cNvPicPr>
            <a:picLocks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a:xfrm>
            <a:off x="5181600" y="990600"/>
            <a:ext cx="2590800" cy="2439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334" fill="hold"/>
                                        <p:tgtEl>
                                          <p:spTgt spid="2355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mediacall" presetSubtype="0" fill="hold" nodeType="clickEffect">
                                  <p:stCondLst>
                                    <p:cond delay="0"/>
                                  </p:stCondLst>
                                  <p:childTnLst>
                                    <p:cmd type="call" cmd="playFrom(0.0)">
                                      <p:cBhvr>
                                        <p:cTn id="10" dur="26150" fill="hold"/>
                                        <p:tgtEl>
                                          <p:spTgt spid="23557"/>
                                        </p:tgtEl>
                                      </p:cBhvr>
                                    </p:cmd>
                                  </p:childTnLst>
                                </p:cTn>
                              </p:par>
                            </p:childTnLst>
                          </p:cTn>
                        </p:par>
                        <p:par>
                          <p:cTn id="11" fill="hold" nodeType="afterGroup">
                            <p:stCondLst>
                              <p:cond delay="26150"/>
                            </p:stCondLst>
                            <p:childTnLst>
                              <p:par>
                                <p:cTn id="12" presetID="2" presetClass="mediacall" presetSubtype="0" fill="hold" nodeType="afterEffect">
                                  <p:stCondLst>
                                    <p:cond delay="0"/>
                                  </p:stCondLst>
                                  <p:childTnLst>
                                    <p:cmd type="call" cmd="togglePause">
                                      <p:cBhvr>
                                        <p:cTn id="13" dur="1" fill="hold"/>
                                        <p:tgtEl>
                                          <p:spTgt spid="2355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4" repeatCount="indefinite" fill="hold" display="0">
                  <p:stCondLst>
                    <p:cond delay="indefinite"/>
                  </p:stCondLst>
                  <p:endCondLst>
                    <p:cond evt="onNext" delay="0">
                      <p:tgtEl>
                        <p:sldTgt/>
                      </p:tgtEl>
                    </p:cond>
                    <p:cond evt="onPrev" delay="0">
                      <p:tgtEl>
                        <p:sldTgt/>
                      </p:tgtEl>
                    </p:cond>
                  </p:endCondLst>
                </p:cTn>
                <p:tgtEl>
                  <p:spTgt spid="23556"/>
                </p:tgtEl>
              </p:cMediaNode>
            </p:video>
            <p:video>
              <p:cMediaNode>
                <p:cTn id="15" fill="hold" display="0">
                  <p:stCondLst>
                    <p:cond delay="indefinite"/>
                  </p:stCondLst>
                  <p:endCondLst>
                    <p:cond evt="onNext" delay="0">
                      <p:tgtEl>
                        <p:sldTgt/>
                      </p:tgtEl>
                    </p:cond>
                    <p:cond evt="onPrev" delay="0">
                      <p:tgtEl>
                        <p:sldTgt/>
                      </p:tgtEl>
                    </p:cond>
                  </p:endCondLst>
                </p:cTn>
                <p:tgtEl>
                  <p:spTgt spid="23557"/>
                </p:tgtEl>
              </p:cMediaNode>
            </p:video>
            <p:seq concurrent="1" nextAc="seek">
              <p:cTn id="16" restart="whenNotActive" fill="hold" evtFilter="cancelBubble" nodeType="interactiveSeq">
                <p:stCondLst>
                  <p:cond evt="onClick" delay="0">
                    <p:tgtEl>
                      <p:spTgt spid="23557"/>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2" presetClass="mediacall" presetSubtype="0" fill="hold" nodeType="withEffect">
                                  <p:stCondLst>
                                    <p:cond delay="0"/>
                                  </p:stCondLst>
                                  <p:childTnLst>
                                    <p:cmd type="call" cmd="togglePause">
                                      <p:cBhvr>
                                        <p:cTn id="20" dur="1" fill="hold"/>
                                        <p:tgtEl>
                                          <p:spTgt spid="23557"/>
                                        </p:tgtEl>
                                      </p:cBhvr>
                                    </p:cmd>
                                  </p:childTnLst>
                                </p:cTn>
                              </p:par>
                            </p:childTnLst>
                          </p:cTn>
                        </p:par>
                      </p:childTnLst>
                    </p:cTn>
                  </p:par>
                </p:childTnLst>
              </p:cTn>
              <p:nextCondLst>
                <p:cond evt="onClick" delay="0">
                  <p:tgtEl>
                    <p:spTgt spid="2355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3643254-9BB7-4DA2-8CFB-1F01F5CCAFBC}"/>
              </a:ext>
            </a:extLst>
          </p:cNvPr>
          <p:cNvSpPr>
            <a:spLocks noChangeArrowheads="1"/>
          </p:cNvSpPr>
          <p:nvPr/>
        </p:nvSpPr>
        <p:spPr bwMode="auto">
          <a:xfrm>
            <a:off x="0" y="2286000"/>
            <a:ext cx="9144000" cy="1600200"/>
          </a:xfrm>
          <a:prstGeom prst="rect">
            <a:avLst/>
          </a:prstGeom>
          <a:solidFill>
            <a:srgbClr val="212163">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603" name="Text Box 3">
            <a:extLst>
              <a:ext uri="{FF2B5EF4-FFF2-40B4-BE49-F238E27FC236}">
                <a16:creationId xmlns:a16="http://schemas.microsoft.com/office/drawing/2014/main" id="{48D0C8CD-886E-468A-9753-DDE14E5B670E}"/>
              </a:ext>
            </a:extLst>
          </p:cNvPr>
          <p:cNvSpPr txBox="1">
            <a:spLocks noChangeArrowheads="1"/>
          </p:cNvSpPr>
          <p:nvPr/>
        </p:nvSpPr>
        <p:spPr bwMode="auto">
          <a:xfrm>
            <a:off x="3108325" y="6688138"/>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it-IT" altLang="it-IT" sz="1000">
              <a:cs typeface="Arial" panose="020B0604020202020204" pitchFamily="34" charset="0"/>
            </a:endParaRPr>
          </a:p>
        </p:txBody>
      </p:sp>
      <p:sp>
        <p:nvSpPr>
          <p:cNvPr id="25604" name="Text Box 4">
            <a:extLst>
              <a:ext uri="{FF2B5EF4-FFF2-40B4-BE49-F238E27FC236}">
                <a16:creationId xmlns:a16="http://schemas.microsoft.com/office/drawing/2014/main" id="{F1DBC032-9EFB-48FF-9602-BDFE7EAD2EB9}"/>
              </a:ext>
            </a:extLst>
          </p:cNvPr>
          <p:cNvSpPr txBox="1">
            <a:spLocks noChangeArrowheads="1"/>
          </p:cNvSpPr>
          <p:nvPr/>
        </p:nvSpPr>
        <p:spPr bwMode="auto">
          <a:xfrm>
            <a:off x="0" y="257175"/>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it-IT" sz="3600" b="1">
                <a:solidFill>
                  <a:srgbClr val="212163"/>
                </a:solidFill>
                <a:cs typeface="Arial" panose="020B0604020202020204" pitchFamily="34" charset="0"/>
              </a:rPr>
              <a:t>Supporti per diversi approcci nell’ablazione della FA (Atrio Sinistro)</a:t>
            </a:r>
          </a:p>
        </p:txBody>
      </p:sp>
      <p:sp>
        <p:nvSpPr>
          <p:cNvPr id="25605" name="Text Box 5">
            <a:extLst>
              <a:ext uri="{FF2B5EF4-FFF2-40B4-BE49-F238E27FC236}">
                <a16:creationId xmlns:a16="http://schemas.microsoft.com/office/drawing/2014/main" id="{F6DDF585-02E5-42BF-92DA-7138C0375E47}"/>
              </a:ext>
            </a:extLst>
          </p:cNvPr>
          <p:cNvSpPr txBox="1">
            <a:spLocks noChangeArrowheads="1"/>
          </p:cNvSpPr>
          <p:nvPr/>
        </p:nvSpPr>
        <p:spPr bwMode="auto">
          <a:xfrm>
            <a:off x="76200" y="4648200"/>
            <a:ext cx="4114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it-IT" sz="2800">
                <a:cs typeface="Arial" panose="020B0604020202020204" pitchFamily="34" charset="0"/>
              </a:rPr>
              <a:t>Ablazione Lineare (approccio “anatomico”)</a:t>
            </a:r>
          </a:p>
        </p:txBody>
      </p:sp>
      <p:sp>
        <p:nvSpPr>
          <p:cNvPr id="25606" name="Rectangle 6">
            <a:extLst>
              <a:ext uri="{FF2B5EF4-FFF2-40B4-BE49-F238E27FC236}">
                <a16:creationId xmlns:a16="http://schemas.microsoft.com/office/drawing/2014/main" id="{759D861F-E938-4154-997D-19903106290B}"/>
              </a:ext>
            </a:extLst>
          </p:cNvPr>
          <p:cNvSpPr>
            <a:spLocks noChangeArrowheads="1"/>
          </p:cNvSpPr>
          <p:nvPr/>
        </p:nvSpPr>
        <p:spPr bwMode="auto">
          <a:xfrm>
            <a:off x="3657600" y="5791200"/>
            <a:ext cx="5562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it-IT" sz="2800">
                <a:cs typeface="Arial" panose="020B0604020202020204" pitchFamily="34" charset="0"/>
              </a:rPr>
              <a:t>Ablazione Segmentale (approccio “elettrofisiologico”)</a:t>
            </a:r>
          </a:p>
        </p:txBody>
      </p:sp>
      <p:pic>
        <p:nvPicPr>
          <p:cNvPr id="25607" name="Picture 7" descr="still_screen41">
            <a:extLst>
              <a:ext uri="{FF2B5EF4-FFF2-40B4-BE49-F238E27FC236}">
                <a16:creationId xmlns:a16="http://schemas.microsoft.com/office/drawing/2014/main" id="{9274D303-9F1A-44D0-8BE9-AE3196B9B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200"/>
            <a:ext cx="4724400" cy="3094038"/>
          </a:xfrm>
          <a:prstGeom prst="rect">
            <a:avLst/>
          </a:prstGeom>
          <a:noFill/>
          <a:ln w="222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25608" name="Picture 8" descr="Lesions001">
            <a:extLst>
              <a:ext uri="{FF2B5EF4-FFF2-40B4-BE49-F238E27FC236}">
                <a16:creationId xmlns:a16="http://schemas.microsoft.com/office/drawing/2014/main" id="{D82C2D6B-3A34-4F9F-9333-C8439F0E3E2D}"/>
              </a:ext>
            </a:extLst>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419600" y="2547938"/>
            <a:ext cx="4343400" cy="3167062"/>
          </a:xfrm>
          <a:noFill/>
          <a:ln w="22225">
            <a:solidFill>
              <a:srgbClr val="FFCC00"/>
            </a:solidFill>
            <a:miter lim="800000"/>
            <a:headEnd/>
            <a:tailEnd/>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7BF533A-C784-48A4-92A2-BC1FCAF690E9}"/>
              </a:ext>
            </a:extLst>
          </p:cNvPr>
          <p:cNvSpPr>
            <a:spLocks noGrp="1" noChangeArrowheads="1"/>
          </p:cNvSpPr>
          <p:nvPr>
            <p:ph type="title"/>
          </p:nvPr>
        </p:nvSpPr>
        <p:spPr>
          <a:xfrm>
            <a:off x="457200" y="158750"/>
            <a:ext cx="8229600" cy="955675"/>
          </a:xfrm>
        </p:spPr>
        <p:txBody>
          <a:bodyPr/>
          <a:lstStyle/>
          <a:p>
            <a:r>
              <a:rPr lang="en-US" altLang="it-IT" sz="3600" b="1">
                <a:solidFill>
                  <a:srgbClr val="212163"/>
                </a:solidFill>
              </a:rPr>
              <a:t>Mappaggio Sequenziale</a:t>
            </a:r>
            <a:br>
              <a:rPr lang="en-US" altLang="it-IT" sz="3600" b="1">
                <a:solidFill>
                  <a:srgbClr val="212163"/>
                </a:solidFill>
              </a:rPr>
            </a:br>
            <a:r>
              <a:rPr lang="en-US" altLang="it-IT" sz="3200" b="1">
                <a:solidFill>
                  <a:srgbClr val="212163"/>
                </a:solidFill>
              </a:rPr>
              <a:t>Principi di Funzionamento</a:t>
            </a:r>
          </a:p>
        </p:txBody>
      </p:sp>
      <p:sp>
        <p:nvSpPr>
          <p:cNvPr id="27651" name="Rectangle 3">
            <a:extLst>
              <a:ext uri="{FF2B5EF4-FFF2-40B4-BE49-F238E27FC236}">
                <a16:creationId xmlns:a16="http://schemas.microsoft.com/office/drawing/2014/main" id="{1223E4E1-C1A8-47AD-89E0-9E5D5BFC0C99}"/>
              </a:ext>
            </a:extLst>
          </p:cNvPr>
          <p:cNvSpPr>
            <a:spLocks noGrp="1" noChangeArrowheads="1"/>
          </p:cNvSpPr>
          <p:nvPr>
            <p:ph type="body" sz="half" idx="1"/>
          </p:nvPr>
        </p:nvSpPr>
        <p:spPr>
          <a:xfrm>
            <a:off x="381000" y="1143000"/>
            <a:ext cx="8229600" cy="1143000"/>
          </a:xfrm>
        </p:spPr>
        <p:txBody>
          <a:bodyPr/>
          <a:lstStyle/>
          <a:p>
            <a:pPr algn="ctr">
              <a:lnSpc>
                <a:spcPct val="90000"/>
              </a:lnSpc>
            </a:pPr>
            <a:r>
              <a:rPr lang="en-US" altLang="it-IT" sz="2400"/>
              <a:t>Registrazione e visualizzazione sulla geometria dei tempi di attivazione e dei voltaggi utilizzando i cateteri standard </a:t>
            </a:r>
          </a:p>
        </p:txBody>
      </p:sp>
      <p:pic>
        <p:nvPicPr>
          <p:cNvPr id="27652" name="Picture 4" descr="IMAGE012">
            <a:extLst>
              <a:ext uri="{FF2B5EF4-FFF2-40B4-BE49-F238E27FC236}">
                <a16:creationId xmlns:a16="http://schemas.microsoft.com/office/drawing/2014/main" id="{A29F4F90-2D84-4BF9-AFDE-E4D4D741B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332038"/>
            <a:ext cx="5562600" cy="4449762"/>
          </a:xfrm>
          <a:prstGeom prst="rect">
            <a:avLst/>
          </a:prstGeom>
          <a:noFill/>
          <a:ln w="222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9DC2C34-F983-4CC7-B7A2-BBA11A6A7B6D}"/>
              </a:ext>
            </a:extLst>
          </p:cNvPr>
          <p:cNvSpPr>
            <a:spLocks noGrp="1" noChangeArrowheads="1"/>
          </p:cNvSpPr>
          <p:nvPr>
            <p:ph type="title"/>
          </p:nvPr>
        </p:nvSpPr>
        <p:spPr>
          <a:xfrm>
            <a:off x="457200" y="258763"/>
            <a:ext cx="8229600" cy="579437"/>
          </a:xfrm>
        </p:spPr>
        <p:txBody>
          <a:bodyPr/>
          <a:lstStyle/>
          <a:p>
            <a:pPr algn="l"/>
            <a:r>
              <a:rPr lang="en-US" altLang="it-IT" sz="3600">
                <a:solidFill>
                  <a:srgbClr val="212163"/>
                </a:solidFill>
              </a:rPr>
              <a:t>Mappa di Attivazione – </a:t>
            </a:r>
            <a:r>
              <a:rPr lang="en-US" altLang="it-IT" sz="3200">
                <a:solidFill>
                  <a:srgbClr val="212163"/>
                </a:solidFill>
              </a:rPr>
              <a:t>Ritmo Sinusale</a:t>
            </a:r>
            <a:endParaRPr lang="en-US" altLang="it-IT">
              <a:solidFill>
                <a:srgbClr val="212163"/>
              </a:solidFill>
            </a:endParaRPr>
          </a:p>
        </p:txBody>
      </p:sp>
      <p:pic>
        <p:nvPicPr>
          <p:cNvPr id="29699" name="la_sinus_rotation.avi">
            <a:hlinkClick r:id="" action="ppaction://media"/>
            <a:extLst>
              <a:ext uri="{FF2B5EF4-FFF2-40B4-BE49-F238E27FC236}">
                <a16:creationId xmlns:a16="http://schemas.microsoft.com/office/drawing/2014/main" id="{64A13B69-67A3-43A9-8A53-3A3E0578A9E5}"/>
              </a:ext>
            </a:extLst>
          </p:cNvPr>
          <p:cNvPicPr>
            <a:picLocks noRot="1" noChangeAspect="1" noChangeArrowheads="1"/>
          </p:cNvPicPr>
          <p:nvPr>
            <p:ph sz="half" idx="2"/>
            <a:videoFile r:link="rId1"/>
          </p:nvPr>
        </p:nvPicPr>
        <p:blipFill>
          <a:blip r:embed="rId4">
            <a:extLst>
              <a:ext uri="{28A0092B-C50C-407E-A947-70E740481C1C}">
                <a14:useLocalDpi xmlns:a14="http://schemas.microsoft.com/office/drawing/2010/main" val="0"/>
              </a:ext>
            </a:extLst>
          </a:blip>
          <a:srcRect/>
          <a:stretch>
            <a:fillRect/>
          </a:stretch>
        </p:blipFill>
        <p:spPr>
          <a:xfrm>
            <a:off x="381000" y="1314450"/>
            <a:ext cx="8305800" cy="4960938"/>
          </a:xfrm>
          <a:ln w="22225">
            <a:solidFill>
              <a:srgbClr val="FFCC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7584" fill="hold"/>
                                        <p:tgtEl>
                                          <p:spTgt spid="2969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9699"/>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29699"/>
                                        </p:tgtEl>
                                      </p:cBhvr>
                                    </p:cmd>
                                  </p:childTnLst>
                                </p:cTn>
                              </p:par>
                            </p:childTnLst>
                          </p:cTn>
                        </p:par>
                      </p:childTnLst>
                    </p:cTn>
                  </p:par>
                </p:childTnLst>
              </p:cTn>
              <p:nextCondLst>
                <p:cond evt="onClick" delay="0">
                  <p:tgtEl>
                    <p:spTgt spid="29699"/>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29699"/>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24566D6-1B72-4303-93EF-8471ABA43761}"/>
              </a:ext>
            </a:extLst>
          </p:cNvPr>
          <p:cNvSpPr>
            <a:spLocks noChangeArrowheads="1"/>
          </p:cNvSpPr>
          <p:nvPr/>
        </p:nvSpPr>
        <p:spPr bwMode="auto">
          <a:xfrm>
            <a:off x="4005263" y="3322638"/>
            <a:ext cx="11334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800">
                <a:ea typeface="ＭＳ Ｐゴシック" panose="020B0600070205080204" pitchFamily="34" charset="-128"/>
                <a:cs typeface="Arial" panose="020B0604020202020204" pitchFamily="34" charset="0"/>
              </a:rPr>
              <a:t>Pre Ablation Map PP</a:t>
            </a:r>
          </a:p>
        </p:txBody>
      </p:sp>
      <p:sp>
        <p:nvSpPr>
          <p:cNvPr id="31747" name="Text Box 3">
            <a:extLst>
              <a:ext uri="{FF2B5EF4-FFF2-40B4-BE49-F238E27FC236}">
                <a16:creationId xmlns:a16="http://schemas.microsoft.com/office/drawing/2014/main" id="{4A67C5CE-4140-4D24-934B-773C23D717FE}"/>
              </a:ext>
            </a:extLst>
          </p:cNvPr>
          <p:cNvSpPr txBox="1">
            <a:spLocks noChangeArrowheads="1"/>
          </p:cNvSpPr>
          <p:nvPr/>
        </p:nvSpPr>
        <p:spPr bwMode="auto">
          <a:xfrm>
            <a:off x="228600" y="6400800"/>
            <a:ext cx="2590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it-IT" sz="1200">
                <a:ea typeface="ＭＳ Ｐゴシック" panose="020B0600070205080204" pitchFamily="34" charset="-128"/>
                <a:cs typeface="Arial" panose="020B0604020202020204" pitchFamily="34" charset="0"/>
              </a:rPr>
              <a:t>Courtesy of Dr C.Pappone</a:t>
            </a:r>
          </a:p>
        </p:txBody>
      </p:sp>
      <p:pic>
        <p:nvPicPr>
          <p:cNvPr id="31748" name="pre_abl_LA.mpg">
            <a:hlinkClick r:id="" action="ppaction://media"/>
            <a:extLst>
              <a:ext uri="{FF2B5EF4-FFF2-40B4-BE49-F238E27FC236}">
                <a16:creationId xmlns:a16="http://schemas.microsoft.com/office/drawing/2014/main" id="{FA14E425-0BBD-45A6-B151-4045C0E160A6}"/>
              </a:ext>
            </a:extLst>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447800" y="1130300"/>
            <a:ext cx="6029325" cy="5270500"/>
          </a:xfrm>
          <a:ln w="22225">
            <a:solidFill>
              <a:srgbClr val="FFCC00"/>
            </a:solidFill>
            <a:miter lim="800000"/>
            <a:headEnd/>
            <a:tailEnd/>
          </a:ln>
        </p:spPr>
      </p:pic>
      <p:sp>
        <p:nvSpPr>
          <p:cNvPr id="31749" name="Text Box 5">
            <a:extLst>
              <a:ext uri="{FF2B5EF4-FFF2-40B4-BE49-F238E27FC236}">
                <a16:creationId xmlns:a16="http://schemas.microsoft.com/office/drawing/2014/main" id="{895D01F0-B482-4D6D-ABFD-333EE7251337}"/>
              </a:ext>
            </a:extLst>
          </p:cNvPr>
          <p:cNvSpPr txBox="1">
            <a:spLocks noChangeArrowheads="1"/>
          </p:cNvSpPr>
          <p:nvPr/>
        </p:nvSpPr>
        <p:spPr bwMode="auto">
          <a:xfrm>
            <a:off x="304800" y="2286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it-IT" sz="3600" b="1">
                <a:solidFill>
                  <a:srgbClr val="212163"/>
                </a:solidFill>
                <a:effectLst>
                  <a:outerShdw blurRad="38100" dist="38100" dir="2700000" algn="tl">
                    <a:srgbClr val="000000"/>
                  </a:outerShdw>
                </a:effectLst>
                <a:ea typeface="ＭＳ Ｐゴシック" panose="020B0600070205080204" pitchFamily="34" charset="-128"/>
                <a:cs typeface="Arial" panose="020B0604020202020204" pitchFamily="34" charset="0"/>
              </a:rPr>
              <a:t>Mappa Voltaggio Pre-Ablazione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200" fill="hold"/>
                                        <p:tgtEl>
                                          <p:spTgt spid="3174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1748"/>
                </p:tgtEl>
              </p:cMediaNode>
            </p:video>
            <p:seq concurrent="1" nextAc="seek">
              <p:cTn id="8" restart="whenNotActive" fill="hold" evtFilter="cancelBubble" nodeType="interactiveSeq">
                <p:stCondLst>
                  <p:cond evt="onClick" delay="0">
                    <p:tgtEl>
                      <p:spTgt spid="3174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1748"/>
                                        </p:tgtEl>
                                      </p:cBhvr>
                                    </p:cmd>
                                  </p:childTnLst>
                                </p:cTn>
                              </p:par>
                            </p:childTnLst>
                          </p:cTn>
                        </p:par>
                      </p:childTnLst>
                    </p:cTn>
                  </p:par>
                </p:childTnLst>
              </p:cTn>
              <p:nextCondLst>
                <p:cond evt="onClick" delay="0">
                  <p:tgtEl>
                    <p:spTgt spid="3174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F719F9DC-4E8D-4403-A271-7B9435D0AF54}"/>
              </a:ext>
            </a:extLst>
          </p:cNvPr>
          <p:cNvSpPr txBox="1">
            <a:spLocks noChangeArrowheads="1"/>
          </p:cNvSpPr>
          <p:nvPr/>
        </p:nvSpPr>
        <p:spPr bwMode="auto">
          <a:xfrm>
            <a:off x="304800" y="6400800"/>
            <a:ext cx="2590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it-IT" sz="1200">
                <a:ea typeface="ＭＳ Ｐゴシック" panose="020B0600070205080204" pitchFamily="34" charset="-128"/>
                <a:cs typeface="Arial" panose="020B0604020202020204" pitchFamily="34" charset="0"/>
              </a:rPr>
              <a:t>Courtesy of Dr C.Pappone</a:t>
            </a:r>
          </a:p>
        </p:txBody>
      </p:sp>
      <p:pic>
        <p:nvPicPr>
          <p:cNvPr id="32771" name="post_abl_LA.mpg">
            <a:hlinkClick r:id="" action="ppaction://media"/>
            <a:extLst>
              <a:ext uri="{FF2B5EF4-FFF2-40B4-BE49-F238E27FC236}">
                <a16:creationId xmlns:a16="http://schemas.microsoft.com/office/drawing/2014/main" id="{F7AA8A1C-9620-4603-8149-9A91D7A24BFF}"/>
              </a:ext>
            </a:extLst>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600200" y="1004888"/>
            <a:ext cx="6172200" cy="5395912"/>
          </a:xfrm>
          <a:ln w="22225">
            <a:solidFill>
              <a:srgbClr val="FFCC00"/>
            </a:solidFill>
            <a:miter lim="800000"/>
            <a:headEnd/>
            <a:tailEnd/>
          </a:ln>
        </p:spPr>
      </p:pic>
      <p:sp>
        <p:nvSpPr>
          <p:cNvPr id="32772" name="Text Box 4">
            <a:extLst>
              <a:ext uri="{FF2B5EF4-FFF2-40B4-BE49-F238E27FC236}">
                <a16:creationId xmlns:a16="http://schemas.microsoft.com/office/drawing/2014/main" id="{CBDE4E1C-DE6D-4F9E-838B-CFEE8906985D}"/>
              </a:ext>
            </a:extLst>
          </p:cNvPr>
          <p:cNvSpPr txBox="1">
            <a:spLocks noChangeArrowheads="1"/>
          </p:cNvSpPr>
          <p:nvPr/>
        </p:nvSpPr>
        <p:spPr bwMode="auto">
          <a:xfrm>
            <a:off x="304800" y="12065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it-IT" sz="3600" b="1">
                <a:solidFill>
                  <a:srgbClr val="212163"/>
                </a:solidFill>
                <a:effectLst>
                  <a:outerShdw blurRad="38100" dist="38100" dir="2700000" algn="tl">
                    <a:srgbClr val="000000"/>
                  </a:outerShdw>
                </a:effectLst>
                <a:ea typeface="ＭＳ Ｐゴシック" panose="020B0600070205080204" pitchFamily="34" charset="-128"/>
                <a:cs typeface="Arial" panose="020B0604020202020204" pitchFamily="34" charset="0"/>
              </a:rPr>
              <a:t>Mappa Voltaggio Post-Ablazione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200" fill="hold"/>
                                        <p:tgtEl>
                                          <p:spTgt spid="3277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2771"/>
                </p:tgtEl>
              </p:cMediaNode>
            </p:video>
            <p:seq concurrent="1" nextAc="seek">
              <p:cTn id="8" restart="whenNotActive" fill="hold" evtFilter="cancelBubble" nodeType="interactiveSeq">
                <p:stCondLst>
                  <p:cond evt="onClick" delay="0">
                    <p:tgtEl>
                      <p:spTgt spid="3277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2771"/>
                                        </p:tgtEl>
                                      </p:cBhvr>
                                    </p:cmd>
                                  </p:childTnLst>
                                </p:cTn>
                              </p:par>
                            </p:childTnLst>
                          </p:cTn>
                        </p:par>
                      </p:childTnLst>
                    </p:cTn>
                  </p:par>
                </p:childTnLst>
              </p:cTn>
              <p:nextCondLst>
                <p:cond evt="onClick" delay="0">
                  <p:tgtEl>
                    <p:spTgt spid="32771"/>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DDA913EA-65B9-48E3-BC70-68A97295EDE3}"/>
              </a:ext>
            </a:extLst>
          </p:cNvPr>
          <p:cNvSpPr txBox="1">
            <a:spLocks noChangeArrowheads="1"/>
          </p:cNvSpPr>
          <p:nvPr/>
        </p:nvSpPr>
        <p:spPr bwMode="auto">
          <a:xfrm>
            <a:off x="304800" y="6400800"/>
            <a:ext cx="2590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it-IT" sz="1200">
                <a:ea typeface="ＭＳ Ｐゴシック" panose="020B0600070205080204" pitchFamily="34" charset="-128"/>
                <a:cs typeface="Arial" panose="020B0604020202020204" pitchFamily="34" charset="0"/>
              </a:rPr>
              <a:t>Courtesy of Dr C.Pappone</a:t>
            </a:r>
          </a:p>
        </p:txBody>
      </p:sp>
      <p:sp>
        <p:nvSpPr>
          <p:cNvPr id="33795" name="Text Box 3">
            <a:extLst>
              <a:ext uri="{FF2B5EF4-FFF2-40B4-BE49-F238E27FC236}">
                <a16:creationId xmlns:a16="http://schemas.microsoft.com/office/drawing/2014/main" id="{7D9514A6-4415-4306-83AD-CDCC431A0C5F}"/>
              </a:ext>
            </a:extLst>
          </p:cNvPr>
          <p:cNvSpPr txBox="1">
            <a:spLocks noChangeArrowheads="1"/>
          </p:cNvSpPr>
          <p:nvPr/>
        </p:nvSpPr>
        <p:spPr bwMode="auto">
          <a:xfrm>
            <a:off x="304800" y="12065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it-IT" sz="3600" b="1">
                <a:solidFill>
                  <a:srgbClr val="212163"/>
                </a:solidFill>
                <a:effectLst>
                  <a:outerShdw blurRad="38100" dist="38100" dir="2700000" algn="tl">
                    <a:srgbClr val="000000"/>
                  </a:outerShdw>
                </a:effectLst>
                <a:ea typeface="ＭＳ Ｐゴシック" panose="020B0600070205080204" pitchFamily="34" charset="-128"/>
                <a:cs typeface="Arial" panose="020B0604020202020204" pitchFamily="34" charset="0"/>
              </a:rPr>
              <a:t>Mappa Voltaggio Pre e Post-Ablazione</a:t>
            </a:r>
          </a:p>
        </p:txBody>
      </p:sp>
      <p:pic>
        <p:nvPicPr>
          <p:cNvPr id="33796" name="Picture 4" descr="IMAGE000">
            <a:extLst>
              <a:ext uri="{FF2B5EF4-FFF2-40B4-BE49-F238E27FC236}">
                <a16:creationId xmlns:a16="http://schemas.microsoft.com/office/drawing/2014/main" id="{D505D026-8BF6-4666-A1FD-EB28DF2E5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033"/>
          <a:stretch>
            <a:fillRect/>
          </a:stretch>
        </p:blipFill>
        <p:spPr bwMode="auto">
          <a:xfrm>
            <a:off x="457200" y="765175"/>
            <a:ext cx="5334000" cy="3686175"/>
          </a:xfrm>
          <a:prstGeom prst="rect">
            <a:avLst/>
          </a:prstGeom>
          <a:noFill/>
          <a:ln w="222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33797" name="Picture 5" descr="IMAGE001">
            <a:extLst>
              <a:ext uri="{FF2B5EF4-FFF2-40B4-BE49-F238E27FC236}">
                <a16:creationId xmlns:a16="http://schemas.microsoft.com/office/drawing/2014/main" id="{3E35224C-0DD8-40E0-B4AF-7AD5E28A69B3}"/>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14800" y="3211513"/>
            <a:ext cx="4800600" cy="3530600"/>
          </a:xfrm>
          <a:noFill/>
          <a:ln w="222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D64FDA0E-D4F6-499A-AA9D-02F4BF425968}"/>
              </a:ext>
            </a:extLst>
          </p:cNvPr>
          <p:cNvSpPr txBox="1">
            <a:spLocks noChangeArrowheads="1"/>
          </p:cNvSpPr>
          <p:nvPr/>
        </p:nvSpPr>
        <p:spPr bwMode="auto">
          <a:xfrm>
            <a:off x="304800" y="120650"/>
            <a:ext cx="8534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it-IT" sz="3600" b="1">
                <a:solidFill>
                  <a:srgbClr val="212163"/>
                </a:solidFill>
                <a:effectLst>
                  <a:outerShdw blurRad="38100" dist="38100" dir="2700000" algn="tl">
                    <a:srgbClr val="000000"/>
                  </a:outerShdw>
                </a:effectLst>
                <a:ea typeface="ＭＳ Ｐゴシック" panose="020B0600070205080204" pitchFamily="34" charset="-128"/>
                <a:cs typeface="Arial" panose="020B0604020202020204" pitchFamily="34" charset="0"/>
              </a:rPr>
              <a:t>Mappa Voltaggio Pre-Ablazione (SCAR)</a:t>
            </a:r>
          </a:p>
        </p:txBody>
      </p:sp>
      <p:pic>
        <p:nvPicPr>
          <p:cNvPr id="34819" name="Picture 3" descr="IMAGE003">
            <a:extLst>
              <a:ext uri="{FF2B5EF4-FFF2-40B4-BE49-F238E27FC236}">
                <a16:creationId xmlns:a16="http://schemas.microsoft.com/office/drawing/2014/main" id="{F0D2AEBD-AF0F-4655-B52A-309AE9773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5" y="1643063"/>
            <a:ext cx="6562725" cy="4986337"/>
          </a:xfrm>
          <a:prstGeom prst="rect">
            <a:avLst/>
          </a:prstGeom>
          <a:noFill/>
          <a:ln w="222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30383FA1-2D2C-45DF-BA6F-8851611B0240}"/>
              </a:ext>
            </a:extLst>
          </p:cNvPr>
          <p:cNvSpPr txBox="1">
            <a:spLocks noChangeArrowheads="1"/>
          </p:cNvSpPr>
          <p:nvPr/>
        </p:nvSpPr>
        <p:spPr bwMode="auto">
          <a:xfrm>
            <a:off x="304800" y="120650"/>
            <a:ext cx="8534400" cy="113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0000"/>
              </a:lnSpc>
              <a:spcBef>
                <a:spcPct val="50000"/>
              </a:spcBef>
            </a:pPr>
            <a:r>
              <a:rPr lang="en-US" altLang="it-IT" sz="3600" b="1">
                <a:solidFill>
                  <a:srgbClr val="212163"/>
                </a:solidFill>
                <a:effectLst>
                  <a:outerShdw blurRad="38100" dist="38100" dir="2700000" algn="tl">
                    <a:srgbClr val="000000"/>
                  </a:outerShdw>
                </a:effectLst>
                <a:ea typeface="ＭＳ Ｐゴシック" panose="020B0600070205080204" pitchFamily="34" charset="-128"/>
                <a:cs typeface="Arial" panose="020B0604020202020204" pitchFamily="34" charset="0"/>
              </a:rPr>
              <a:t>Mappa Attivazione Post-Ablazione</a:t>
            </a:r>
          </a:p>
          <a:p>
            <a:pPr algn="ctr">
              <a:lnSpc>
                <a:spcPct val="70000"/>
              </a:lnSpc>
              <a:spcBef>
                <a:spcPct val="50000"/>
              </a:spcBef>
            </a:pPr>
            <a:r>
              <a:rPr lang="it-IT" altLang="it-IT" sz="3600" b="1">
                <a:solidFill>
                  <a:srgbClr val="212163"/>
                </a:solidFill>
                <a:effectLst>
                  <a:outerShdw blurRad="38100" dist="38100" dir="2700000" algn="tl">
                    <a:srgbClr val="000000"/>
                  </a:outerShdw>
                </a:effectLst>
                <a:ea typeface="ＭＳ Ｐゴシック" panose="020B0600070205080204" pitchFamily="34" charset="-128"/>
                <a:cs typeface="Arial" panose="020B0604020202020204" pitchFamily="34" charset="0"/>
              </a:rPr>
              <a:t>Identificazione GAP</a:t>
            </a:r>
            <a:endParaRPr lang="en-US" altLang="it-IT" sz="3600" b="1">
              <a:solidFill>
                <a:srgbClr val="212163"/>
              </a:solidFill>
              <a:effectLst>
                <a:outerShdw blurRad="38100" dist="38100" dir="2700000" algn="tl">
                  <a:srgbClr val="000000"/>
                </a:outerShdw>
              </a:effectLst>
              <a:ea typeface="ＭＳ Ｐゴシック" panose="020B0600070205080204" pitchFamily="34" charset="-128"/>
              <a:cs typeface="Arial" panose="020B0604020202020204" pitchFamily="34" charset="0"/>
            </a:endParaRPr>
          </a:p>
        </p:txBody>
      </p:sp>
      <p:pic>
        <p:nvPicPr>
          <p:cNvPr id="35843" name="Picture 3" descr="postRFCAUmod_20050203_114139">
            <a:extLst>
              <a:ext uri="{FF2B5EF4-FFF2-40B4-BE49-F238E27FC236}">
                <a16:creationId xmlns:a16="http://schemas.microsoft.com/office/drawing/2014/main" id="{C0D2388A-4895-46F5-8BF2-229E73BDA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791325" cy="5159375"/>
          </a:xfrm>
          <a:prstGeom prst="rect">
            <a:avLst/>
          </a:prstGeom>
          <a:noFill/>
          <a:ln w="222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826FDF3-9D13-4DCC-AEB4-84BF79BAFDDF}"/>
              </a:ext>
            </a:extLst>
          </p:cNvPr>
          <p:cNvSpPr>
            <a:spLocks noChangeArrowheads="1"/>
          </p:cNvSpPr>
          <p:nvPr/>
        </p:nvSpPr>
        <p:spPr bwMode="auto">
          <a:xfrm>
            <a:off x="6705600" y="-228600"/>
            <a:ext cx="1447800" cy="5791200"/>
          </a:xfrm>
          <a:prstGeom prst="rect">
            <a:avLst/>
          </a:prstGeom>
          <a:solidFill>
            <a:srgbClr val="212163">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171" name="Rectangle 3">
            <a:extLst>
              <a:ext uri="{FF2B5EF4-FFF2-40B4-BE49-F238E27FC236}">
                <a16:creationId xmlns:a16="http://schemas.microsoft.com/office/drawing/2014/main" id="{873192F5-4911-4EA3-A1EF-893394227CF3}"/>
              </a:ext>
            </a:extLst>
          </p:cNvPr>
          <p:cNvSpPr>
            <a:spLocks noGrp="1" noChangeArrowheads="1"/>
          </p:cNvSpPr>
          <p:nvPr>
            <p:ph type="title"/>
          </p:nvPr>
        </p:nvSpPr>
        <p:spPr>
          <a:xfrm>
            <a:off x="457200" y="158750"/>
            <a:ext cx="8229600" cy="790575"/>
          </a:xfrm>
        </p:spPr>
        <p:txBody>
          <a:bodyPr/>
          <a:lstStyle/>
          <a:p>
            <a:pPr algn="l"/>
            <a:r>
              <a:rPr lang="en-US" altLang="it-IT" sz="3600" b="1">
                <a:solidFill>
                  <a:srgbClr val="212163"/>
                </a:solidFill>
              </a:rPr>
              <a:t>Proprieta’ del Sistema NavX</a:t>
            </a:r>
            <a:r>
              <a:rPr lang="en-US" altLang="it-IT" sz="3200" b="1">
                <a:solidFill>
                  <a:srgbClr val="212163"/>
                </a:solidFill>
                <a:effectLst/>
              </a:rPr>
              <a:t>™</a:t>
            </a:r>
          </a:p>
        </p:txBody>
      </p:sp>
      <p:sp>
        <p:nvSpPr>
          <p:cNvPr id="7172" name="Rectangle 4">
            <a:extLst>
              <a:ext uri="{FF2B5EF4-FFF2-40B4-BE49-F238E27FC236}">
                <a16:creationId xmlns:a16="http://schemas.microsoft.com/office/drawing/2014/main" id="{5E971F02-B1F5-4D91-8A3D-A3EC7C5968E1}"/>
              </a:ext>
            </a:extLst>
          </p:cNvPr>
          <p:cNvSpPr>
            <a:spLocks noChangeArrowheads="1"/>
          </p:cNvSpPr>
          <p:nvPr/>
        </p:nvSpPr>
        <p:spPr bwMode="auto">
          <a:xfrm>
            <a:off x="914400" y="1752600"/>
            <a:ext cx="7696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Blip>
                <a:blip r:embed="rId3"/>
              </a:buBlip>
              <a:defRPr sz="32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har char="–"/>
              <a:defRPr sz="28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hlink"/>
              </a:buClr>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hlink"/>
              </a:buClr>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hlink"/>
              </a:buClr>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hlink"/>
              </a:buClr>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Verdana" panose="020B0604030504040204" pitchFamily="34" charset="0"/>
              </a:defRPr>
            </a:lvl9pPr>
          </a:lstStyle>
          <a:p>
            <a:pPr eaLnBrk="1" hangingPunct="1"/>
            <a:r>
              <a:rPr lang="en-US" altLang="it-IT"/>
              <a:t>Navigazione 3D e mappaggio </a:t>
            </a:r>
          </a:p>
          <a:p>
            <a:pPr eaLnBrk="1" hangingPunct="1"/>
            <a:r>
              <a:rPr lang="en-US" altLang="it-IT"/>
              <a:t>Visualizzazione di qualsiasi catetere, di qualsiasi forma, in qualsiasi camera</a:t>
            </a:r>
          </a:p>
          <a:p>
            <a:pPr eaLnBrk="1" hangingPunct="1"/>
            <a:r>
              <a:rPr lang="en-US" altLang="it-IT"/>
              <a:t>Visualizzazione simultanea di:</a:t>
            </a:r>
          </a:p>
          <a:p>
            <a:pPr lvl="1" eaLnBrk="1" hangingPunct="1"/>
            <a:r>
              <a:rPr lang="en-US" altLang="it-IT"/>
              <a:t>64 elettrodi di 12 cateteri</a:t>
            </a:r>
          </a:p>
          <a:p>
            <a:pPr lvl="1" eaLnBrk="1" hangingPunct="1"/>
            <a:r>
              <a:rPr lang="en-US" altLang="it-IT"/>
              <a:t>20 elettrodi di 1 singolo catetere </a:t>
            </a:r>
          </a:p>
          <a:p>
            <a:pPr eaLnBrk="1" hangingPunct="1">
              <a:buFont typeface="Wingdings" panose="05000000000000000000" pitchFamily="2" charset="2"/>
              <a:buNone/>
            </a:pPr>
            <a:endParaRPr lang="en-US" altLang="it-IT"/>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igitalizza4">
            <a:extLst>
              <a:ext uri="{FF2B5EF4-FFF2-40B4-BE49-F238E27FC236}">
                <a16:creationId xmlns:a16="http://schemas.microsoft.com/office/drawing/2014/main" id="{441017BC-E1D7-427E-A81D-1BA1A16E9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1" r="5354"/>
          <a:stretch>
            <a:fillRect/>
          </a:stretch>
        </p:blipFill>
        <p:spPr bwMode="auto">
          <a:xfrm>
            <a:off x="762000" y="1277938"/>
            <a:ext cx="7848600" cy="5351462"/>
          </a:xfrm>
          <a:prstGeom prst="rect">
            <a:avLst/>
          </a:prstGeom>
          <a:noFill/>
          <a:ln w="222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36867" name="Text Box 3">
            <a:extLst>
              <a:ext uri="{FF2B5EF4-FFF2-40B4-BE49-F238E27FC236}">
                <a16:creationId xmlns:a16="http://schemas.microsoft.com/office/drawing/2014/main" id="{CEA30283-90F3-432B-8F4F-5145291B453F}"/>
              </a:ext>
            </a:extLst>
          </p:cNvPr>
          <p:cNvSpPr txBox="1">
            <a:spLocks noChangeArrowheads="1"/>
          </p:cNvSpPr>
          <p:nvPr/>
        </p:nvSpPr>
        <p:spPr bwMode="auto">
          <a:xfrm>
            <a:off x="304800" y="120650"/>
            <a:ext cx="8534400" cy="113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0000"/>
              </a:lnSpc>
              <a:spcBef>
                <a:spcPct val="50000"/>
              </a:spcBef>
            </a:pPr>
            <a:r>
              <a:rPr lang="en-US" altLang="it-IT" sz="3600" b="1">
                <a:solidFill>
                  <a:srgbClr val="212163"/>
                </a:solidFill>
                <a:effectLst>
                  <a:outerShdw blurRad="38100" dist="38100" dir="2700000" algn="tl">
                    <a:srgbClr val="000000"/>
                  </a:outerShdw>
                </a:effectLst>
                <a:ea typeface="ＭＳ Ｐゴシック" panose="020B0600070205080204" pitchFamily="34" charset="-128"/>
                <a:cs typeface="Arial" panose="020B0604020202020204" pitchFamily="34" charset="0"/>
              </a:rPr>
              <a:t>Interruzione della Tachicardia</a:t>
            </a:r>
          </a:p>
          <a:p>
            <a:pPr algn="ctr">
              <a:lnSpc>
                <a:spcPct val="70000"/>
              </a:lnSpc>
              <a:spcBef>
                <a:spcPct val="50000"/>
              </a:spcBef>
            </a:pPr>
            <a:r>
              <a:rPr lang="it-IT" altLang="it-IT" sz="3600" b="1">
                <a:solidFill>
                  <a:srgbClr val="212163"/>
                </a:solidFill>
                <a:effectLst>
                  <a:outerShdw blurRad="38100" dist="38100" dir="2700000" algn="tl">
                    <a:srgbClr val="000000"/>
                  </a:outerShdw>
                </a:effectLst>
                <a:ea typeface="ＭＳ Ｐゴシック" panose="020B0600070205080204" pitchFamily="34" charset="-128"/>
                <a:cs typeface="Arial" panose="020B0604020202020204" pitchFamily="34" charset="0"/>
              </a:rPr>
              <a:t>Erogazione nella zona di GAP</a:t>
            </a:r>
            <a:endParaRPr lang="en-US" altLang="it-IT" sz="3600" b="1">
              <a:solidFill>
                <a:srgbClr val="212163"/>
              </a:solidFill>
              <a:effectLst>
                <a:outerShdw blurRad="38100" dist="38100" dir="2700000" algn="tl">
                  <a:srgbClr val="000000"/>
                </a:outerShdw>
              </a:effectLst>
              <a:ea typeface="ＭＳ Ｐゴシック" panose="020B0600070205080204" pitchFamily="34" charset="-128"/>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E762963-15BC-4DB5-B316-D5A9559B55BE}"/>
              </a:ext>
            </a:extLst>
          </p:cNvPr>
          <p:cNvSpPr>
            <a:spLocks noChangeArrowheads="1"/>
          </p:cNvSpPr>
          <p:nvPr/>
        </p:nvSpPr>
        <p:spPr bwMode="auto">
          <a:xfrm>
            <a:off x="0" y="1066800"/>
            <a:ext cx="9144000" cy="1066800"/>
          </a:xfrm>
          <a:prstGeom prst="rect">
            <a:avLst/>
          </a:prstGeom>
          <a:solidFill>
            <a:srgbClr val="212163">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7891" name="Rectangle 3">
            <a:extLst>
              <a:ext uri="{FF2B5EF4-FFF2-40B4-BE49-F238E27FC236}">
                <a16:creationId xmlns:a16="http://schemas.microsoft.com/office/drawing/2014/main" id="{AFDBD25A-6F0C-43DA-A107-528A9A8AB409}"/>
              </a:ext>
            </a:extLst>
          </p:cNvPr>
          <p:cNvSpPr>
            <a:spLocks noChangeArrowheads="1"/>
          </p:cNvSpPr>
          <p:nvPr/>
        </p:nvSpPr>
        <p:spPr bwMode="auto">
          <a:xfrm>
            <a:off x="0" y="3124200"/>
            <a:ext cx="9144000" cy="990600"/>
          </a:xfrm>
          <a:prstGeom prst="rect">
            <a:avLst/>
          </a:prstGeom>
          <a:solidFill>
            <a:srgbClr val="212163">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7892" name="Text Box 4">
            <a:extLst>
              <a:ext uri="{FF2B5EF4-FFF2-40B4-BE49-F238E27FC236}">
                <a16:creationId xmlns:a16="http://schemas.microsoft.com/office/drawing/2014/main" id="{44EB19F6-18F5-41F1-8C1E-637101BF6DAA}"/>
              </a:ext>
            </a:extLst>
          </p:cNvPr>
          <p:cNvSpPr txBox="1">
            <a:spLocks noChangeArrowheads="1"/>
          </p:cNvSpPr>
          <p:nvPr/>
        </p:nvSpPr>
        <p:spPr bwMode="auto">
          <a:xfrm>
            <a:off x="304800" y="280988"/>
            <a:ext cx="37496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it-IT" sz="3200" b="1">
                <a:solidFill>
                  <a:srgbClr val="212163"/>
                </a:solidFill>
                <a:cs typeface="Arial" panose="020B0604020202020204" pitchFamily="34" charset="0"/>
              </a:rPr>
              <a:t>Il Sistema EnSite</a:t>
            </a:r>
            <a:r>
              <a:rPr lang="en-US" altLang="it-IT" sz="2400" b="1">
                <a:solidFill>
                  <a:srgbClr val="212163"/>
                </a:solidFill>
                <a:latin typeface="Verdana" panose="020B0604030504040204" pitchFamily="34" charset="0"/>
                <a:cs typeface="Arial" panose="020B0604020202020204" pitchFamily="34" charset="0"/>
              </a:rPr>
              <a:t>™</a:t>
            </a:r>
          </a:p>
        </p:txBody>
      </p:sp>
      <p:sp>
        <p:nvSpPr>
          <p:cNvPr id="37893" name="Text Box 5">
            <a:extLst>
              <a:ext uri="{FF2B5EF4-FFF2-40B4-BE49-F238E27FC236}">
                <a16:creationId xmlns:a16="http://schemas.microsoft.com/office/drawing/2014/main" id="{C5B85871-F646-49D0-B20E-71D29036AD5E}"/>
              </a:ext>
            </a:extLst>
          </p:cNvPr>
          <p:cNvSpPr txBox="1">
            <a:spLocks noChangeArrowheads="1"/>
          </p:cNvSpPr>
          <p:nvPr/>
        </p:nvSpPr>
        <p:spPr bwMode="auto">
          <a:xfrm>
            <a:off x="3505200" y="2308225"/>
            <a:ext cx="2284413"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95000"/>
              </a:lnSpc>
              <a:spcBef>
                <a:spcPct val="20000"/>
              </a:spcBef>
            </a:pPr>
            <a:r>
              <a:rPr lang="en-US" altLang="it-IT" sz="1600" b="1">
                <a:solidFill>
                  <a:srgbClr val="212163"/>
                </a:solidFill>
                <a:cs typeface="Arial" panose="020B0604020202020204" pitchFamily="34" charset="0"/>
              </a:rPr>
              <a:t>Basato sull’Anatomia</a:t>
            </a:r>
            <a:br>
              <a:rPr lang="en-US" altLang="it-IT" b="1">
                <a:solidFill>
                  <a:srgbClr val="FD7E1F"/>
                </a:solidFill>
                <a:cs typeface="Arial" panose="020B0604020202020204" pitchFamily="34" charset="0"/>
              </a:rPr>
            </a:br>
            <a:r>
              <a:rPr lang="en-US" altLang="it-IT" sz="2400" b="1">
                <a:solidFill>
                  <a:srgbClr val="212163"/>
                </a:solidFill>
                <a:cs typeface="Arial" panose="020B0604020202020204" pitchFamily="34" charset="0"/>
              </a:rPr>
              <a:t>EnSite NavX™</a:t>
            </a:r>
          </a:p>
        </p:txBody>
      </p:sp>
      <p:sp>
        <p:nvSpPr>
          <p:cNvPr id="37894" name="Text Box 6">
            <a:extLst>
              <a:ext uri="{FF2B5EF4-FFF2-40B4-BE49-F238E27FC236}">
                <a16:creationId xmlns:a16="http://schemas.microsoft.com/office/drawing/2014/main" id="{70C1D50D-FBCD-45BC-8BE8-5998AC7CEC53}"/>
              </a:ext>
            </a:extLst>
          </p:cNvPr>
          <p:cNvSpPr txBox="1">
            <a:spLocks noChangeArrowheads="1"/>
          </p:cNvSpPr>
          <p:nvPr/>
        </p:nvSpPr>
        <p:spPr bwMode="auto">
          <a:xfrm>
            <a:off x="2143125" y="5516563"/>
            <a:ext cx="2962275"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it-IT" sz="2000" b="1">
                <a:solidFill>
                  <a:srgbClr val="FD7E1F"/>
                </a:solidFill>
                <a:cs typeface="Arial" panose="020B0604020202020204" pitchFamily="34" charset="0"/>
              </a:rPr>
              <a:t>Basato sull’Attivazione</a:t>
            </a:r>
          </a:p>
          <a:p>
            <a:pPr eaLnBrk="1" hangingPunct="1"/>
            <a:r>
              <a:rPr lang="en-US" altLang="it-IT" sz="3200" b="1">
                <a:solidFill>
                  <a:srgbClr val="FD7E1F"/>
                </a:solidFill>
                <a:cs typeface="Arial" panose="020B0604020202020204" pitchFamily="34" charset="0"/>
              </a:rPr>
              <a:t>EnSite Array</a:t>
            </a:r>
            <a:r>
              <a:rPr lang="en-US" altLang="it-IT" sz="3200" b="1" baseline="30000">
                <a:solidFill>
                  <a:srgbClr val="FD7E1F"/>
                </a:solidFill>
                <a:cs typeface="Arial" panose="020B0604020202020204" pitchFamily="34" charset="0"/>
              </a:rPr>
              <a:t>™</a:t>
            </a:r>
          </a:p>
        </p:txBody>
      </p:sp>
      <p:pic>
        <p:nvPicPr>
          <p:cNvPr id="37895" name="Picture 7">
            <a:extLst>
              <a:ext uri="{FF2B5EF4-FFF2-40B4-BE49-F238E27FC236}">
                <a16:creationId xmlns:a16="http://schemas.microsoft.com/office/drawing/2014/main" id="{9702CFD8-A567-443D-99CC-9A96236D1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962400"/>
            <a:ext cx="2039938" cy="2743200"/>
          </a:xfrm>
          <a:prstGeom prst="rect">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37896" name="Picture 8" descr="dif images 023">
            <a:extLst>
              <a:ext uri="{FF2B5EF4-FFF2-40B4-BE49-F238E27FC236}">
                <a16:creationId xmlns:a16="http://schemas.microsoft.com/office/drawing/2014/main" id="{07B7DD10-B17A-47D1-8536-2BB17B5CF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52575"/>
            <a:ext cx="2895600" cy="1647825"/>
          </a:xfrm>
          <a:prstGeom prst="rect">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37897" name="Picture 9" descr="cart">
            <a:extLst>
              <a:ext uri="{FF2B5EF4-FFF2-40B4-BE49-F238E27FC236}">
                <a16:creationId xmlns:a16="http://schemas.microsoft.com/office/drawing/2014/main" id="{E5F0C5AE-9CB3-45F8-AFFC-80F88FDD97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102" r="23402"/>
          <a:stretch>
            <a:fillRect/>
          </a:stretch>
        </p:blipFill>
        <p:spPr bwMode="auto">
          <a:xfrm>
            <a:off x="-228600" y="914400"/>
            <a:ext cx="3654425" cy="50292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10" descr="Navx_Principle_Still">
            <a:extLst>
              <a:ext uri="{FF2B5EF4-FFF2-40B4-BE49-F238E27FC236}">
                <a16:creationId xmlns:a16="http://schemas.microsoft.com/office/drawing/2014/main" id="{E5400CDB-233D-4FF6-BA23-B664B366E88F}"/>
              </a:ext>
            </a:extLst>
          </p:cNvPr>
          <p:cNvPicPr>
            <a:picLocks noChangeAspect="1" noChangeArrowheads="1"/>
          </p:cNvPicPr>
          <p:nvPr>
            <p:ph/>
          </p:nvPr>
        </p:nvPicPr>
        <p:blipFill>
          <a:blip r:embed="rId6">
            <a:extLst>
              <a:ext uri="{28A0092B-C50C-407E-A947-70E740481C1C}">
                <a14:useLocalDpi xmlns:a14="http://schemas.microsoft.com/office/drawing/2010/main" val="0"/>
              </a:ext>
            </a:extLst>
          </a:blip>
          <a:srcRect/>
          <a:stretch>
            <a:fillRect/>
          </a:stretch>
        </p:blipFill>
        <p:spPr>
          <a:xfrm>
            <a:off x="4495800" y="166688"/>
            <a:ext cx="2057400" cy="1985962"/>
          </a:xfr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9" name="Picture 11" descr="array_inRA">
            <a:extLst>
              <a:ext uri="{FF2B5EF4-FFF2-40B4-BE49-F238E27FC236}">
                <a16:creationId xmlns:a16="http://schemas.microsoft.com/office/drawing/2014/main" id="{619220F8-13F1-4A14-977F-FCAC6FFCD2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429000"/>
            <a:ext cx="2271713" cy="2743200"/>
          </a:xfrm>
          <a:prstGeom prst="rect">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37890"/>
                                        </p:tgtEl>
                                        <p:attrNameLst>
                                          <p:attrName>style.visibility</p:attrName>
                                        </p:attrNameLst>
                                      </p:cBhvr>
                                      <p:to>
                                        <p:strVal val="visible"/>
                                      </p:to>
                                    </p:set>
                                    <p:animEffect transition="in" filter="wipe(left)">
                                      <p:cBhvr>
                                        <p:cTn id="7" dur="500"/>
                                        <p:tgtEl>
                                          <p:spTgt spid="37890"/>
                                        </p:tgtEl>
                                      </p:cBhvr>
                                    </p:animEffect>
                                  </p:childTnLst>
                                </p:cTn>
                              </p:par>
                            </p:childTnLst>
                          </p:cTn>
                        </p:par>
                        <p:par>
                          <p:cTn id="8" fill="hold" nodeType="afterGroup">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7893"/>
                                        </p:tgtEl>
                                        <p:attrNameLst>
                                          <p:attrName>style.visibility</p:attrName>
                                        </p:attrNameLst>
                                      </p:cBhvr>
                                      <p:to>
                                        <p:strVal val="visible"/>
                                      </p:to>
                                    </p:set>
                                    <p:animEffect transition="in" filter="fade">
                                      <p:cBhvr>
                                        <p:cTn id="11" dur="500"/>
                                        <p:tgtEl>
                                          <p:spTgt spid="37893"/>
                                        </p:tgtEl>
                                      </p:cBhvr>
                                    </p:animEffect>
                                  </p:childTnLst>
                                </p:cTn>
                              </p:par>
                            </p:childTnLst>
                          </p:cTn>
                        </p:par>
                        <p:par>
                          <p:cTn id="12" fill="hold" nodeType="afterGroup">
                            <p:stCondLst>
                              <p:cond delay="2000"/>
                            </p:stCondLst>
                            <p:childTnLst>
                              <p:par>
                                <p:cTn id="13" presetID="17" presetClass="entr" presetSubtype="10" fill="hold" nodeType="afterEffect">
                                  <p:stCondLst>
                                    <p:cond delay="0"/>
                                  </p:stCondLst>
                                  <p:childTnLst>
                                    <p:set>
                                      <p:cBhvr>
                                        <p:cTn id="14" dur="1" fill="hold">
                                          <p:stCondLst>
                                            <p:cond delay="0"/>
                                          </p:stCondLst>
                                        </p:cTn>
                                        <p:tgtEl>
                                          <p:spTgt spid="37898"/>
                                        </p:tgtEl>
                                        <p:attrNameLst>
                                          <p:attrName>style.visibility</p:attrName>
                                        </p:attrNameLst>
                                      </p:cBhvr>
                                      <p:to>
                                        <p:strVal val="visible"/>
                                      </p:to>
                                    </p:set>
                                    <p:anim calcmode="lin" valueType="num">
                                      <p:cBhvr>
                                        <p:cTn id="15" dur="500" fill="hold"/>
                                        <p:tgtEl>
                                          <p:spTgt spid="37898"/>
                                        </p:tgtEl>
                                        <p:attrNameLst>
                                          <p:attrName>ppt_w</p:attrName>
                                        </p:attrNameLst>
                                      </p:cBhvr>
                                      <p:tavLst>
                                        <p:tav tm="0">
                                          <p:val>
                                            <p:fltVal val="0"/>
                                          </p:val>
                                        </p:tav>
                                        <p:tav tm="100000">
                                          <p:val>
                                            <p:strVal val="#ppt_w"/>
                                          </p:val>
                                        </p:tav>
                                      </p:tavLst>
                                    </p:anim>
                                    <p:anim calcmode="lin" valueType="num">
                                      <p:cBhvr>
                                        <p:cTn id="16" dur="500" fill="hold"/>
                                        <p:tgtEl>
                                          <p:spTgt spid="37898"/>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37896"/>
                                        </p:tgtEl>
                                        <p:attrNameLst>
                                          <p:attrName>style.visibility</p:attrName>
                                        </p:attrNameLst>
                                      </p:cBhvr>
                                      <p:to>
                                        <p:strVal val="visible"/>
                                      </p:to>
                                    </p:set>
                                    <p:anim calcmode="lin" valueType="num">
                                      <p:cBhvr>
                                        <p:cTn id="19" dur="500" fill="hold"/>
                                        <p:tgtEl>
                                          <p:spTgt spid="37896"/>
                                        </p:tgtEl>
                                        <p:attrNameLst>
                                          <p:attrName>ppt_w</p:attrName>
                                        </p:attrNameLst>
                                      </p:cBhvr>
                                      <p:tavLst>
                                        <p:tav tm="0">
                                          <p:val>
                                            <p:fltVal val="0"/>
                                          </p:val>
                                        </p:tav>
                                        <p:tav tm="100000">
                                          <p:val>
                                            <p:strVal val="#ppt_w"/>
                                          </p:val>
                                        </p:tav>
                                      </p:tavLst>
                                    </p:anim>
                                    <p:anim calcmode="lin" valueType="num">
                                      <p:cBhvr>
                                        <p:cTn id="20" dur="500" fill="hold"/>
                                        <p:tgtEl>
                                          <p:spTgt spid="37896"/>
                                        </p:tgtEl>
                                        <p:attrNameLst>
                                          <p:attrName>ppt_h</p:attrName>
                                        </p:attrNameLst>
                                      </p:cBhvr>
                                      <p:tavLst>
                                        <p:tav tm="0">
                                          <p:val>
                                            <p:strVal val="#ppt_h"/>
                                          </p:val>
                                        </p:tav>
                                        <p:tav tm="100000">
                                          <p:val>
                                            <p:strVal val="#ppt_h"/>
                                          </p:val>
                                        </p:tav>
                                      </p:tavLst>
                                    </p:anim>
                                  </p:childTnLst>
                                </p:cTn>
                              </p:par>
                            </p:childTnLst>
                          </p:cTn>
                        </p:par>
                        <p:par>
                          <p:cTn id="21" fill="hold" nodeType="afterGroup">
                            <p:stCondLst>
                              <p:cond delay="2500"/>
                            </p:stCondLst>
                            <p:childTnLst>
                              <p:par>
                                <p:cTn id="22" presetID="22" presetClass="entr" presetSubtype="8" fill="hold" nodeType="afterEffect">
                                  <p:stCondLst>
                                    <p:cond delay="1000"/>
                                  </p:stCondLst>
                                  <p:childTnLst>
                                    <p:set>
                                      <p:cBhvr>
                                        <p:cTn id="23" dur="1" fill="hold">
                                          <p:stCondLst>
                                            <p:cond delay="0"/>
                                          </p:stCondLst>
                                        </p:cTn>
                                        <p:tgtEl>
                                          <p:spTgt spid="37891"/>
                                        </p:tgtEl>
                                        <p:attrNameLst>
                                          <p:attrName>style.visibility</p:attrName>
                                        </p:attrNameLst>
                                      </p:cBhvr>
                                      <p:to>
                                        <p:strVal val="visible"/>
                                      </p:to>
                                    </p:set>
                                    <p:animEffect transition="in" filter="wipe(left)">
                                      <p:cBhvr>
                                        <p:cTn id="24" dur="500"/>
                                        <p:tgtEl>
                                          <p:spTgt spid="37891"/>
                                        </p:tgtEl>
                                      </p:cBhvr>
                                    </p:animEffect>
                                  </p:childTnLst>
                                </p:cTn>
                              </p:par>
                            </p:childTnLst>
                          </p:cTn>
                        </p:par>
                        <p:par>
                          <p:cTn id="25" fill="hold" nodeType="afterGroup">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37894"/>
                                        </p:tgtEl>
                                        <p:attrNameLst>
                                          <p:attrName>style.visibility</p:attrName>
                                        </p:attrNameLst>
                                      </p:cBhvr>
                                      <p:to>
                                        <p:strVal val="visible"/>
                                      </p:to>
                                    </p:set>
                                    <p:animEffect transition="in" filter="fade">
                                      <p:cBhvr>
                                        <p:cTn id="28" dur="500"/>
                                        <p:tgtEl>
                                          <p:spTgt spid="37894"/>
                                        </p:tgtEl>
                                      </p:cBhvr>
                                    </p:animEffect>
                                  </p:childTnLst>
                                </p:cTn>
                              </p:par>
                            </p:childTnLst>
                          </p:cTn>
                        </p:par>
                        <p:par>
                          <p:cTn id="29" fill="hold" nodeType="afterGroup">
                            <p:stCondLst>
                              <p:cond delay="4500"/>
                            </p:stCondLst>
                            <p:childTnLst>
                              <p:par>
                                <p:cTn id="30" presetID="17" presetClass="entr" presetSubtype="10" fill="hold" nodeType="afterEffect">
                                  <p:stCondLst>
                                    <p:cond delay="0"/>
                                  </p:stCondLst>
                                  <p:childTnLst>
                                    <p:set>
                                      <p:cBhvr>
                                        <p:cTn id="31" dur="1" fill="hold">
                                          <p:stCondLst>
                                            <p:cond delay="0"/>
                                          </p:stCondLst>
                                        </p:cTn>
                                        <p:tgtEl>
                                          <p:spTgt spid="37895"/>
                                        </p:tgtEl>
                                        <p:attrNameLst>
                                          <p:attrName>style.visibility</p:attrName>
                                        </p:attrNameLst>
                                      </p:cBhvr>
                                      <p:to>
                                        <p:strVal val="visible"/>
                                      </p:to>
                                    </p:set>
                                    <p:anim calcmode="lin" valueType="num">
                                      <p:cBhvr>
                                        <p:cTn id="32" dur="500" fill="hold"/>
                                        <p:tgtEl>
                                          <p:spTgt spid="37895"/>
                                        </p:tgtEl>
                                        <p:attrNameLst>
                                          <p:attrName>ppt_w</p:attrName>
                                        </p:attrNameLst>
                                      </p:cBhvr>
                                      <p:tavLst>
                                        <p:tav tm="0">
                                          <p:val>
                                            <p:fltVal val="0"/>
                                          </p:val>
                                        </p:tav>
                                        <p:tav tm="100000">
                                          <p:val>
                                            <p:strVal val="#ppt_w"/>
                                          </p:val>
                                        </p:tav>
                                      </p:tavLst>
                                    </p:anim>
                                    <p:anim calcmode="lin" valueType="num">
                                      <p:cBhvr>
                                        <p:cTn id="33" dur="500" fill="hold"/>
                                        <p:tgtEl>
                                          <p:spTgt spid="37895"/>
                                        </p:tgtEl>
                                        <p:attrNameLst>
                                          <p:attrName>ppt_h</p:attrName>
                                        </p:attrNameLst>
                                      </p:cBhvr>
                                      <p:tavLst>
                                        <p:tav tm="0">
                                          <p:val>
                                            <p:strVal val="#ppt_h"/>
                                          </p:val>
                                        </p:tav>
                                        <p:tav tm="100000">
                                          <p:val>
                                            <p:strVal val="#ppt_h"/>
                                          </p:val>
                                        </p:tav>
                                      </p:tavLst>
                                    </p:anim>
                                  </p:childTnLst>
                                </p:cTn>
                              </p:par>
                              <p:par>
                                <p:cTn id="34" presetID="17" presetClass="entr" presetSubtype="10" fill="hold" nodeType="withEffect">
                                  <p:stCondLst>
                                    <p:cond delay="0"/>
                                  </p:stCondLst>
                                  <p:childTnLst>
                                    <p:set>
                                      <p:cBhvr>
                                        <p:cTn id="35" dur="1" fill="hold">
                                          <p:stCondLst>
                                            <p:cond delay="0"/>
                                          </p:stCondLst>
                                        </p:cTn>
                                        <p:tgtEl>
                                          <p:spTgt spid="37899"/>
                                        </p:tgtEl>
                                        <p:attrNameLst>
                                          <p:attrName>style.visibility</p:attrName>
                                        </p:attrNameLst>
                                      </p:cBhvr>
                                      <p:to>
                                        <p:strVal val="visible"/>
                                      </p:to>
                                    </p:set>
                                    <p:anim calcmode="lin" valueType="num">
                                      <p:cBhvr>
                                        <p:cTn id="36" dur="500" fill="hold"/>
                                        <p:tgtEl>
                                          <p:spTgt spid="37899"/>
                                        </p:tgtEl>
                                        <p:attrNameLst>
                                          <p:attrName>ppt_w</p:attrName>
                                        </p:attrNameLst>
                                      </p:cBhvr>
                                      <p:tavLst>
                                        <p:tav tm="0">
                                          <p:val>
                                            <p:fltVal val="0"/>
                                          </p:val>
                                        </p:tav>
                                        <p:tav tm="100000">
                                          <p:val>
                                            <p:strVal val="#ppt_w"/>
                                          </p:val>
                                        </p:tav>
                                      </p:tavLst>
                                    </p:anim>
                                    <p:anim calcmode="lin" valueType="num">
                                      <p:cBhvr>
                                        <p:cTn id="37" dur="500" fill="hold"/>
                                        <p:tgtEl>
                                          <p:spTgt spid="378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C8C355C-E384-428D-B5F9-AEB06DF43D87}"/>
              </a:ext>
            </a:extLst>
          </p:cNvPr>
          <p:cNvSpPr>
            <a:spLocks noChangeArrowheads="1"/>
          </p:cNvSpPr>
          <p:nvPr/>
        </p:nvSpPr>
        <p:spPr bwMode="auto">
          <a:xfrm>
            <a:off x="0" y="1600200"/>
            <a:ext cx="9144000" cy="1295400"/>
          </a:xfrm>
          <a:prstGeom prst="rect">
            <a:avLst/>
          </a:prstGeom>
          <a:solidFill>
            <a:srgbClr val="212163">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9939" name="Rectangle 3">
            <a:extLst>
              <a:ext uri="{FF2B5EF4-FFF2-40B4-BE49-F238E27FC236}">
                <a16:creationId xmlns:a16="http://schemas.microsoft.com/office/drawing/2014/main" id="{A0D33D98-B891-4123-8AAB-AE9EC876E8CD}"/>
              </a:ext>
            </a:extLst>
          </p:cNvPr>
          <p:cNvSpPr>
            <a:spLocks noGrp="1" noChangeArrowheads="1"/>
          </p:cNvSpPr>
          <p:nvPr>
            <p:ph type="body" sz="half" idx="1"/>
          </p:nvPr>
        </p:nvSpPr>
        <p:spPr>
          <a:xfrm>
            <a:off x="1371600" y="4648200"/>
            <a:ext cx="6629400" cy="1524000"/>
          </a:xfrm>
        </p:spPr>
        <p:txBody>
          <a:bodyPr/>
          <a:lstStyle/>
          <a:p>
            <a:pPr>
              <a:lnSpc>
                <a:spcPct val="90000"/>
              </a:lnSpc>
            </a:pPr>
            <a:r>
              <a:rPr lang="en-US" altLang="it-IT" sz="2800"/>
              <a:t>64 microelettrodi su un array di 1.8 x 4.5 cm, 7,5 ml</a:t>
            </a:r>
          </a:p>
          <a:p>
            <a:pPr>
              <a:lnSpc>
                <a:spcPct val="90000"/>
              </a:lnSpc>
            </a:pPr>
            <a:r>
              <a:rPr lang="en-US" altLang="it-IT" sz="2800"/>
              <a:t>9 French, lunghezza 110 cm </a:t>
            </a:r>
          </a:p>
        </p:txBody>
      </p:sp>
      <p:pic>
        <p:nvPicPr>
          <p:cNvPr id="39940" name="Picture 4">
            <a:extLst>
              <a:ext uri="{FF2B5EF4-FFF2-40B4-BE49-F238E27FC236}">
                <a16:creationId xmlns:a16="http://schemas.microsoft.com/office/drawing/2014/main" id="{83D45027-22D4-490D-AEAA-DE67FA694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4706" b="3960"/>
          <a:stretch>
            <a:fillRect/>
          </a:stretch>
        </p:blipFill>
        <p:spPr bwMode="auto">
          <a:xfrm>
            <a:off x="1081088" y="1066800"/>
            <a:ext cx="2266950" cy="3048000"/>
          </a:xfrm>
          <a:prstGeom prst="rect">
            <a:avLst/>
          </a:prstGeom>
          <a:noFill/>
          <a:ln w="22225">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5" descr="electrod">
            <a:extLst>
              <a:ext uri="{FF2B5EF4-FFF2-40B4-BE49-F238E27FC236}">
                <a16:creationId xmlns:a16="http://schemas.microsoft.com/office/drawing/2014/main" id="{CE15F0D6-7E91-4878-ACF8-9F1B219DF2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9813" y="1066800"/>
            <a:ext cx="1652587" cy="3048000"/>
          </a:xfrm>
          <a:prstGeom prst="rect">
            <a:avLst/>
          </a:prstGeom>
          <a:noFill/>
          <a:ln w="222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39942" name="Picture 6">
            <a:extLst>
              <a:ext uri="{FF2B5EF4-FFF2-40B4-BE49-F238E27FC236}">
                <a16:creationId xmlns:a16="http://schemas.microsoft.com/office/drawing/2014/main" id="{5C20B09B-80B3-4343-8D94-CEF64F8EC39B}"/>
              </a:ext>
            </a:extLst>
          </p:cNvPr>
          <p:cNvPicPr>
            <a:picLocks noChangeAspect="1" noChangeArrowheads="1"/>
          </p:cNvPicPr>
          <p:nvPr>
            <p:ph sz="half" idx="4294967295"/>
          </p:nvPr>
        </p:nvPicPr>
        <p:blipFill>
          <a:blip r:embed="rId5">
            <a:extLst>
              <a:ext uri="{28A0092B-C50C-407E-A947-70E740481C1C}">
                <a14:useLocalDpi xmlns:a14="http://schemas.microsoft.com/office/drawing/2010/main" val="0"/>
              </a:ext>
            </a:extLst>
          </a:blip>
          <a:srcRect l="830" t="4152" r="17441" b="8305"/>
          <a:stretch>
            <a:fillRect/>
          </a:stretch>
        </p:blipFill>
        <p:spPr>
          <a:xfrm>
            <a:off x="3605213" y="1066800"/>
            <a:ext cx="2276475" cy="3048000"/>
          </a:xfrm>
          <a:noFill/>
          <a:ln w="22225">
            <a:solidFill>
              <a:srgbClr val="FFCC00"/>
            </a:solidFill>
            <a:miter lim="800000"/>
            <a:headEnd/>
            <a:tailEnd/>
          </a:ln>
        </p:spPr>
      </p:pic>
      <p:sp>
        <p:nvSpPr>
          <p:cNvPr id="39943" name="Rectangle 7">
            <a:extLst>
              <a:ext uri="{FF2B5EF4-FFF2-40B4-BE49-F238E27FC236}">
                <a16:creationId xmlns:a16="http://schemas.microsoft.com/office/drawing/2014/main" id="{4EF9DEC7-809E-462C-8305-B9A75CFA5531}"/>
              </a:ext>
            </a:extLst>
          </p:cNvPr>
          <p:cNvSpPr>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algn="l" eaLnBrk="1" hangingPunct="1"/>
            <a:r>
              <a:rPr lang="en-US" altLang="it-IT" sz="3600" b="1">
                <a:solidFill>
                  <a:srgbClr val="212163"/>
                </a:solidFill>
              </a:rPr>
              <a:t>EnSite Array</a:t>
            </a:r>
            <a:r>
              <a:rPr lang="en-US" altLang="it-IT" sz="3200" b="1" baseline="42000">
                <a:solidFill>
                  <a:srgbClr val="212163"/>
                </a:solidFill>
              </a:rPr>
              <a:t>TM</a:t>
            </a:r>
            <a:r>
              <a:rPr lang="en-US" altLang="it-IT" sz="3200" b="1">
                <a:solidFill>
                  <a:srgbClr val="212163"/>
                </a:solidFill>
              </a:rPr>
              <a:t> </a:t>
            </a:r>
            <a:endParaRPr lang="en-US" altLang="it-IT" sz="3200" b="1">
              <a:solidFill>
                <a:srgbClr val="0066CC"/>
              </a:solidFill>
            </a:endParaRPr>
          </a:p>
        </p:txBody>
      </p:sp>
    </p:spTree>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757DCF6-1F5B-42CC-A80E-9C05ACA3DF35}"/>
              </a:ext>
            </a:extLst>
          </p:cNvPr>
          <p:cNvSpPr>
            <a:spLocks noGrp="1" noChangeArrowheads="1"/>
          </p:cNvSpPr>
          <p:nvPr>
            <p:ph type="title"/>
          </p:nvPr>
        </p:nvSpPr>
        <p:spPr>
          <a:xfrm>
            <a:off x="457200" y="152400"/>
            <a:ext cx="8229600" cy="533400"/>
          </a:xfrm>
        </p:spPr>
        <p:txBody>
          <a:bodyPr/>
          <a:lstStyle/>
          <a:p>
            <a:pPr algn="l"/>
            <a:r>
              <a:rPr lang="en-US" altLang="it-IT" sz="3200" b="1">
                <a:solidFill>
                  <a:srgbClr val="212163"/>
                </a:solidFill>
              </a:rPr>
              <a:t>EnGuide™ Algoritmo di posizionamento</a:t>
            </a:r>
          </a:p>
        </p:txBody>
      </p:sp>
      <p:pic>
        <p:nvPicPr>
          <p:cNvPr id="41987" name="Anim1.avi">
            <a:hlinkClick r:id="" action="ppaction://media"/>
            <a:extLst>
              <a:ext uri="{FF2B5EF4-FFF2-40B4-BE49-F238E27FC236}">
                <a16:creationId xmlns:a16="http://schemas.microsoft.com/office/drawing/2014/main" id="{19597FCD-6FCB-427B-8E75-16559B5232DC}"/>
              </a:ext>
            </a:extLst>
          </p:cNvPr>
          <p:cNvPicPr>
            <a:picLocks noRot="1" noChangeAspect="1" noChangeArrowheads="1"/>
          </p:cNvPicPr>
          <p:nvPr>
            <a:videoFile r:link="rId2"/>
          </p:nvPr>
        </p:nvPicPr>
        <p:blipFill>
          <a:blip r:embed="rId4">
            <a:extLst>
              <a:ext uri="{28A0092B-C50C-407E-A947-70E740481C1C}">
                <a14:useLocalDpi xmlns:a14="http://schemas.microsoft.com/office/drawing/2010/main" val="0"/>
              </a:ext>
            </a:extLst>
          </a:blip>
          <a:srcRect l="10715" r="8928"/>
          <a:stretch>
            <a:fillRect/>
          </a:stretch>
        </p:blipFill>
        <p:spPr bwMode="ltGray">
          <a:xfrm>
            <a:off x="533400" y="914400"/>
            <a:ext cx="3657600" cy="2514600"/>
          </a:xfrm>
          <a:prstGeom prst="rect">
            <a:avLst/>
          </a:prstGeom>
          <a:noFill/>
          <a:ln w="222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41988" name="Text Box 4">
            <a:extLst>
              <a:ext uri="{FF2B5EF4-FFF2-40B4-BE49-F238E27FC236}">
                <a16:creationId xmlns:a16="http://schemas.microsoft.com/office/drawing/2014/main" id="{B24F7D3D-9293-46EF-97C7-169CA3DE865E}"/>
              </a:ext>
            </a:extLst>
          </p:cNvPr>
          <p:cNvSpPr txBox="1">
            <a:spLocks noChangeArrowheads="1"/>
          </p:cNvSpPr>
          <p:nvPr/>
        </p:nvSpPr>
        <p:spPr bwMode="auto">
          <a:xfrm>
            <a:off x="2852738" y="1830388"/>
            <a:ext cx="10620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it-IT" sz="1200">
                <a:solidFill>
                  <a:srgbClr val="FFFF00"/>
                </a:solidFill>
                <a:cs typeface="Arial" panose="020B0604020202020204" pitchFamily="34" charset="0"/>
              </a:rPr>
              <a:t>E1 &amp; E2 alternati</a:t>
            </a:r>
          </a:p>
          <a:p>
            <a:pPr algn="ctr"/>
            <a:r>
              <a:rPr lang="en-US" altLang="it-IT" sz="1200">
                <a:solidFill>
                  <a:srgbClr val="FFFF00"/>
                </a:solidFill>
                <a:cs typeface="Arial" panose="020B0604020202020204" pitchFamily="34" charset="0"/>
              </a:rPr>
              <a:t>@ 100 volte al sec</a:t>
            </a:r>
            <a:endParaRPr lang="en-US" altLang="it-IT" sz="4400">
              <a:solidFill>
                <a:srgbClr val="FFFF00"/>
              </a:solidFill>
              <a:cs typeface="Arial" panose="020B0604020202020204" pitchFamily="34" charset="0"/>
            </a:endParaRPr>
          </a:p>
        </p:txBody>
      </p:sp>
      <p:sp>
        <p:nvSpPr>
          <p:cNvPr id="41989" name="Line 5">
            <a:extLst>
              <a:ext uri="{FF2B5EF4-FFF2-40B4-BE49-F238E27FC236}">
                <a16:creationId xmlns:a16="http://schemas.microsoft.com/office/drawing/2014/main" id="{9C88CB4F-6F41-45B3-94D4-CBB5E1F167D5}"/>
              </a:ext>
            </a:extLst>
          </p:cNvPr>
          <p:cNvSpPr>
            <a:spLocks noChangeShapeType="1"/>
          </p:cNvSpPr>
          <p:nvPr/>
        </p:nvSpPr>
        <p:spPr bwMode="auto">
          <a:xfrm flipH="1" flipV="1">
            <a:off x="1184275" y="2205038"/>
            <a:ext cx="1212850" cy="709612"/>
          </a:xfrm>
          <a:prstGeom prst="line">
            <a:avLst/>
          </a:prstGeom>
          <a:noFill/>
          <a:ln w="22225">
            <a:solidFill>
              <a:srgbClr val="FFC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1990" name="Line 6">
            <a:extLst>
              <a:ext uri="{FF2B5EF4-FFF2-40B4-BE49-F238E27FC236}">
                <a16:creationId xmlns:a16="http://schemas.microsoft.com/office/drawing/2014/main" id="{69630F27-0613-4B78-8BBA-F4DE8BDD60D8}"/>
              </a:ext>
            </a:extLst>
          </p:cNvPr>
          <p:cNvSpPr>
            <a:spLocks noChangeShapeType="1"/>
          </p:cNvSpPr>
          <p:nvPr/>
        </p:nvSpPr>
        <p:spPr bwMode="auto">
          <a:xfrm flipH="1">
            <a:off x="1184275" y="1495425"/>
            <a:ext cx="1289050" cy="644525"/>
          </a:xfrm>
          <a:prstGeom prst="line">
            <a:avLst/>
          </a:prstGeom>
          <a:noFill/>
          <a:ln w="22225">
            <a:solidFill>
              <a:srgbClr val="FFC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1991" name="Line 7">
            <a:extLst>
              <a:ext uri="{FF2B5EF4-FFF2-40B4-BE49-F238E27FC236}">
                <a16:creationId xmlns:a16="http://schemas.microsoft.com/office/drawing/2014/main" id="{B2534C2B-F9F2-48C0-8EDE-A5D2F866AB69}"/>
              </a:ext>
            </a:extLst>
          </p:cNvPr>
          <p:cNvSpPr>
            <a:spLocks noChangeShapeType="1"/>
          </p:cNvSpPr>
          <p:nvPr/>
        </p:nvSpPr>
        <p:spPr bwMode="auto">
          <a:xfrm flipH="1">
            <a:off x="1184275" y="1881188"/>
            <a:ext cx="1289050" cy="258762"/>
          </a:xfrm>
          <a:prstGeom prst="line">
            <a:avLst/>
          </a:prstGeom>
          <a:noFill/>
          <a:ln w="22225">
            <a:solidFill>
              <a:srgbClr val="FFC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1992" name="Line 8">
            <a:extLst>
              <a:ext uri="{FF2B5EF4-FFF2-40B4-BE49-F238E27FC236}">
                <a16:creationId xmlns:a16="http://schemas.microsoft.com/office/drawing/2014/main" id="{05A347C7-1FF5-4543-83E1-07E26B6EA918}"/>
              </a:ext>
            </a:extLst>
          </p:cNvPr>
          <p:cNvSpPr>
            <a:spLocks noChangeShapeType="1"/>
          </p:cNvSpPr>
          <p:nvPr/>
        </p:nvSpPr>
        <p:spPr bwMode="auto">
          <a:xfrm rot="1457668" flipH="1">
            <a:off x="1201738" y="2257425"/>
            <a:ext cx="1295400" cy="142875"/>
          </a:xfrm>
          <a:prstGeom prst="line">
            <a:avLst/>
          </a:prstGeom>
          <a:noFill/>
          <a:ln w="22225">
            <a:solidFill>
              <a:srgbClr val="FFC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41993" name="Object 9">
            <a:extLst>
              <a:ext uri="{FF2B5EF4-FFF2-40B4-BE49-F238E27FC236}">
                <a16:creationId xmlns:a16="http://schemas.microsoft.com/office/drawing/2014/main" id="{124CBE09-4B3A-47AF-A0F8-1F3B7D16120A}"/>
              </a:ext>
            </a:extLst>
          </p:cNvPr>
          <p:cNvGraphicFramePr>
            <a:graphicFrameLocks noChangeAspect="1"/>
          </p:cNvGraphicFramePr>
          <p:nvPr/>
        </p:nvGraphicFramePr>
        <p:xfrm>
          <a:off x="4953000" y="914400"/>
          <a:ext cx="3276600" cy="2438400"/>
        </p:xfrm>
        <a:graphic>
          <a:graphicData uri="http://schemas.openxmlformats.org/presentationml/2006/ole">
            <mc:AlternateContent xmlns:mc="http://schemas.openxmlformats.org/markup-compatibility/2006">
              <mc:Choice xmlns:v="urn:schemas-microsoft-com:vml" Requires="v">
                <p:oleObj spid="_x0000_s41997" name="Image" r:id="rId5" imgW="4307801" imgH="4600071" progId="Photoshop.Image.6">
                  <p:embed/>
                </p:oleObj>
              </mc:Choice>
              <mc:Fallback>
                <p:oleObj name="Image" r:id="rId5" imgW="4307801" imgH="4600071" progId="Photoshop.Image.6">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4953000" y="914400"/>
                        <a:ext cx="3276600" cy="2438400"/>
                      </a:xfrm>
                      <a:prstGeom prst="rect">
                        <a:avLst/>
                      </a:prstGeom>
                      <a:noFill/>
                      <a:ln w="22225">
                        <a:solidFill>
                          <a:srgbClr val="FFCC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4" name="Line 10">
            <a:extLst>
              <a:ext uri="{FF2B5EF4-FFF2-40B4-BE49-F238E27FC236}">
                <a16:creationId xmlns:a16="http://schemas.microsoft.com/office/drawing/2014/main" id="{316836B0-2230-4F0E-81A0-20F3CCDE3581}"/>
              </a:ext>
            </a:extLst>
          </p:cNvPr>
          <p:cNvSpPr>
            <a:spLocks noChangeShapeType="1"/>
          </p:cNvSpPr>
          <p:nvPr/>
        </p:nvSpPr>
        <p:spPr bwMode="auto">
          <a:xfrm flipV="1">
            <a:off x="5918200" y="1998663"/>
            <a:ext cx="1165225" cy="269875"/>
          </a:xfrm>
          <a:prstGeom prst="line">
            <a:avLst/>
          </a:prstGeom>
          <a:noFill/>
          <a:ln w="22225">
            <a:solidFill>
              <a:srgbClr val="FFCC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1995" name="Text Box 11">
            <a:extLst>
              <a:ext uri="{FF2B5EF4-FFF2-40B4-BE49-F238E27FC236}">
                <a16:creationId xmlns:a16="http://schemas.microsoft.com/office/drawing/2014/main" id="{AF291182-5691-4FE4-8B1B-2DB273223020}"/>
              </a:ext>
            </a:extLst>
          </p:cNvPr>
          <p:cNvSpPr txBox="1">
            <a:spLocks noChangeArrowheads="1"/>
          </p:cNvSpPr>
          <p:nvPr/>
        </p:nvSpPr>
        <p:spPr bwMode="auto">
          <a:xfrm>
            <a:off x="6403975" y="2201863"/>
            <a:ext cx="8763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1200">
                <a:solidFill>
                  <a:srgbClr val="FFFF00"/>
                </a:solidFill>
                <a:cs typeface="Arial" panose="020B0604020202020204" pitchFamily="34" charset="0"/>
              </a:rPr>
              <a:t>(Distance)</a:t>
            </a:r>
          </a:p>
        </p:txBody>
      </p:sp>
      <p:sp>
        <p:nvSpPr>
          <p:cNvPr id="41996" name="Text Box 12">
            <a:extLst>
              <a:ext uri="{FF2B5EF4-FFF2-40B4-BE49-F238E27FC236}">
                <a16:creationId xmlns:a16="http://schemas.microsoft.com/office/drawing/2014/main" id="{E7A539D8-ECAD-4ACF-981B-73F80F033DE0}"/>
              </a:ext>
            </a:extLst>
          </p:cNvPr>
          <p:cNvSpPr txBox="1">
            <a:spLocks noChangeArrowheads="1"/>
          </p:cNvSpPr>
          <p:nvPr/>
        </p:nvSpPr>
        <p:spPr bwMode="auto">
          <a:xfrm>
            <a:off x="76200" y="3867150"/>
            <a:ext cx="90678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it-IT">
                <a:cs typeface="Arial" panose="020B0604020202020204" pitchFamily="34" charset="0"/>
              </a:rPr>
              <a:t>1. Il sistema manda un segnale alla frequenza di </a:t>
            </a:r>
            <a:r>
              <a:rPr lang="en-US" altLang="it-IT">
                <a:latin typeface="Verdana" panose="020B0604030504040204" pitchFamily="34" charset="0"/>
                <a:cs typeface="Arial" panose="020B0604020202020204" pitchFamily="34" charset="0"/>
              </a:rPr>
              <a:t>5kHz </a:t>
            </a:r>
            <a:r>
              <a:rPr lang="en-US" altLang="it-IT">
                <a:cs typeface="Arial" panose="020B0604020202020204" pitchFamily="34" charset="0"/>
              </a:rPr>
              <a:t>tramite il catetere mappante 200 volte al secondo</a:t>
            </a:r>
          </a:p>
          <a:p>
            <a:pPr eaLnBrk="1" hangingPunct="1"/>
            <a:r>
              <a:rPr lang="en-US" altLang="it-IT">
                <a:cs typeface="Arial" panose="020B0604020202020204" pitchFamily="34" charset="0"/>
              </a:rPr>
              <a:t>2. Gli elettrodi (E1 &amp; E2) sul Catetere EnSite® alternativamente ricevono e rimandano il segnale  di 5kHz al sistema</a:t>
            </a:r>
          </a:p>
          <a:p>
            <a:pPr eaLnBrk="1" hangingPunct="1"/>
            <a:r>
              <a:rPr lang="en-US" altLang="it-IT">
                <a:cs typeface="Arial" panose="020B0604020202020204" pitchFamily="34" charset="0"/>
              </a:rPr>
              <a:t>3. I 64 elettrodi sull’array ricevono il segnale di 5 kHz e tramite un processo simile alla triangolazione sono capaci di localizzare con precisione il catetere mappante  100  volte al secondo.</a:t>
            </a:r>
          </a:p>
          <a:p>
            <a:pPr eaLnBrk="1" hangingPunct="1"/>
            <a:r>
              <a:rPr lang="en-US" altLang="it-IT">
                <a:cs typeface="Arial" panose="020B0604020202020204" pitchFamily="34" charset="0"/>
              </a:rPr>
              <a:t>4. L’ output di questo processo e’ il display 3-Dimensionale  degli elettrodi del catetere mappante.</a:t>
            </a:r>
          </a:p>
          <a:p>
            <a:pPr eaLnBrk="1" hangingPunct="1"/>
            <a:endParaRPr lang="en-US" altLang="it-IT">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198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1987"/>
                                        </p:tgtEl>
                                      </p:cBhvr>
                                    </p:cmd>
                                  </p:childTnLst>
                                </p:cTn>
                              </p:par>
                            </p:childTnLst>
                          </p:cTn>
                        </p:par>
                      </p:childTnLst>
                    </p:cTn>
                  </p:par>
                </p:childTnLst>
              </p:cTn>
              <p:nextCondLst>
                <p:cond evt="onClick" delay="0">
                  <p:tgtEl>
                    <p:spTgt spid="41987"/>
                  </p:tgtEl>
                </p:cond>
              </p:nextCondLst>
            </p:seq>
            <p:video>
              <p:cMediaNode>
                <p:cTn id="7" fill="hold" display="0">
                  <p:stCondLst>
                    <p:cond delay="indefinite"/>
                  </p:stCondLst>
                  <p:endCondLst>
                    <p:cond evt="onNext" delay="0">
                      <p:tgtEl>
                        <p:sldTgt/>
                      </p:tgtEl>
                    </p:cond>
                    <p:cond evt="onPrev" delay="0">
                      <p:tgtEl>
                        <p:sldTgt/>
                      </p:tgtEl>
                    </p:cond>
                  </p:endCondLst>
                </p:cTn>
                <p:tgtEl>
                  <p:spTgt spid="41987"/>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E1FC74B-7754-4F0E-98E7-41A7D1E2D62B}"/>
              </a:ext>
            </a:extLst>
          </p:cNvPr>
          <p:cNvSpPr>
            <a:spLocks noGrp="1" noChangeArrowheads="1"/>
          </p:cNvSpPr>
          <p:nvPr>
            <p:ph type="title"/>
          </p:nvPr>
        </p:nvSpPr>
        <p:spPr>
          <a:xfrm>
            <a:off x="457200" y="258763"/>
            <a:ext cx="8229600" cy="655637"/>
          </a:xfrm>
        </p:spPr>
        <p:txBody>
          <a:bodyPr/>
          <a:lstStyle/>
          <a:p>
            <a:pPr algn="l"/>
            <a:r>
              <a:rPr lang="en-US" altLang="it-IT" sz="3600" b="1">
                <a:solidFill>
                  <a:srgbClr val="212163"/>
                </a:solidFill>
              </a:rPr>
              <a:t>Proprieta’ del catetere Array</a:t>
            </a:r>
            <a:r>
              <a:rPr lang="en-US" altLang="it-IT" sz="3200" b="1">
                <a:solidFill>
                  <a:srgbClr val="212163"/>
                </a:solidFill>
                <a:effectLst/>
              </a:rPr>
              <a:t>™</a:t>
            </a:r>
          </a:p>
        </p:txBody>
      </p:sp>
      <p:sp>
        <p:nvSpPr>
          <p:cNvPr id="43011" name="Rectangle 3">
            <a:extLst>
              <a:ext uri="{FF2B5EF4-FFF2-40B4-BE49-F238E27FC236}">
                <a16:creationId xmlns:a16="http://schemas.microsoft.com/office/drawing/2014/main" id="{5CC5D3BE-6419-4C18-8F12-D186682600F3}"/>
              </a:ext>
            </a:extLst>
          </p:cNvPr>
          <p:cNvSpPr>
            <a:spLocks noGrp="1" noChangeArrowheads="1"/>
          </p:cNvSpPr>
          <p:nvPr>
            <p:ph type="body" idx="1"/>
          </p:nvPr>
        </p:nvSpPr>
        <p:spPr>
          <a:xfrm>
            <a:off x="304800" y="1493838"/>
            <a:ext cx="8686800" cy="4830762"/>
          </a:xfrm>
        </p:spPr>
        <p:txBody>
          <a:bodyPr/>
          <a:lstStyle/>
          <a:p>
            <a:r>
              <a:rPr lang="en-US" altLang="it-IT" sz="2800"/>
              <a:t>Creazione di mappe isopotenziali dinamiche per aritmie sul singolo battito</a:t>
            </a:r>
          </a:p>
          <a:p>
            <a:r>
              <a:rPr lang="en-US" altLang="it-IT" sz="2800"/>
              <a:t>Localizzazione automatica del focus di aritmie focali</a:t>
            </a:r>
          </a:p>
          <a:p>
            <a:r>
              <a:rPr lang="en-US" altLang="it-IT" sz="2800"/>
              <a:t>Conferma di linee di blocco o localizzazione gap</a:t>
            </a:r>
          </a:p>
          <a:p>
            <a:pPr>
              <a:lnSpc>
                <a:spcPct val="90000"/>
              </a:lnSpc>
            </a:pPr>
            <a:r>
              <a:rPr lang="en-US" altLang="it-IT" sz="2800"/>
              <a:t>Identificazione dei circuiti delle aritmie complesse</a:t>
            </a:r>
          </a:p>
          <a:p>
            <a:pPr>
              <a:lnSpc>
                <a:spcPct val="90000"/>
              </a:lnSpc>
            </a:pPr>
            <a:r>
              <a:rPr lang="en-US" altLang="it-IT" sz="2800"/>
              <a:t>Navigazione fino a quattro elettrodi dei cateteri EP</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2A82D3D-4D22-4936-AAD2-11DF6C8DE954}"/>
              </a:ext>
            </a:extLst>
          </p:cNvPr>
          <p:cNvSpPr>
            <a:spLocks noChangeArrowheads="1"/>
          </p:cNvSpPr>
          <p:nvPr/>
        </p:nvSpPr>
        <p:spPr bwMode="auto">
          <a:xfrm>
            <a:off x="0" y="2362200"/>
            <a:ext cx="9144000" cy="1219200"/>
          </a:xfrm>
          <a:prstGeom prst="rect">
            <a:avLst/>
          </a:prstGeom>
          <a:solidFill>
            <a:srgbClr val="212163">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4035" name="Rectangle 3">
            <a:extLst>
              <a:ext uri="{FF2B5EF4-FFF2-40B4-BE49-F238E27FC236}">
                <a16:creationId xmlns:a16="http://schemas.microsoft.com/office/drawing/2014/main" id="{2ACF0843-C9E6-42F2-A283-402B09CC03D0}"/>
              </a:ext>
            </a:extLst>
          </p:cNvPr>
          <p:cNvSpPr>
            <a:spLocks noChangeArrowheads="1"/>
          </p:cNvSpPr>
          <p:nvPr/>
        </p:nvSpPr>
        <p:spPr bwMode="auto">
          <a:xfrm>
            <a:off x="6934200" y="-228600"/>
            <a:ext cx="1371600" cy="5775325"/>
          </a:xfrm>
          <a:prstGeom prst="rect">
            <a:avLst/>
          </a:prstGeom>
          <a:solidFill>
            <a:srgbClr val="212163">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44036" name="Picture 4" descr="RA0002">
            <a:extLst>
              <a:ext uri="{FF2B5EF4-FFF2-40B4-BE49-F238E27FC236}">
                <a16:creationId xmlns:a16="http://schemas.microsoft.com/office/drawing/2014/main" id="{93AFA1A5-F8D3-4D76-A50B-A6E47149C4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422525"/>
            <a:ext cx="3352800" cy="2682875"/>
          </a:xfrm>
          <a:prstGeom prst="rect">
            <a:avLst/>
          </a:prstGeom>
          <a:noFill/>
          <a:ln w="222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44037" name="Rectangle 5">
            <a:extLst>
              <a:ext uri="{FF2B5EF4-FFF2-40B4-BE49-F238E27FC236}">
                <a16:creationId xmlns:a16="http://schemas.microsoft.com/office/drawing/2014/main" id="{7990A378-0CC2-4E6D-B36C-D61F2BAA8326}"/>
              </a:ext>
            </a:extLst>
          </p:cNvPr>
          <p:cNvSpPr>
            <a:spLocks noChangeArrowheads="1"/>
          </p:cNvSpPr>
          <p:nvPr/>
        </p:nvSpPr>
        <p:spPr bwMode="auto">
          <a:xfrm>
            <a:off x="0" y="2286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it-IT" sz="3600" b="1">
                <a:solidFill>
                  <a:srgbClr val="212163"/>
                </a:solidFill>
              </a:rPr>
              <a:t>EnSite Array Creazione della Geometria</a:t>
            </a:r>
            <a:endParaRPr lang="en-US" altLang="it-IT" sz="3600" b="1">
              <a:solidFill>
                <a:srgbClr val="0066CC"/>
              </a:solidFill>
            </a:endParaRPr>
          </a:p>
        </p:txBody>
      </p:sp>
      <p:pic>
        <p:nvPicPr>
          <p:cNvPr id="44038" name="geometrybuild2.avi">
            <a:hlinkClick r:id="" action="ppaction://media"/>
            <a:extLst>
              <a:ext uri="{FF2B5EF4-FFF2-40B4-BE49-F238E27FC236}">
                <a16:creationId xmlns:a16="http://schemas.microsoft.com/office/drawing/2014/main" id="{1ED7CB3E-9943-4A3F-B00C-D78D2594B4DD}"/>
              </a:ext>
            </a:extLst>
          </p:cNvPr>
          <p:cNvPicPr>
            <a:picLocks noRot="1" noChangeAspect="1" noChangeArrowheads="1"/>
          </p:cNvPicPr>
          <p:nvPr>
            <p:ph/>
            <a:videoFile r:link="rId1"/>
          </p:nvPr>
        </p:nvPicPr>
        <p:blipFill>
          <a:blip r:embed="rId5">
            <a:extLst>
              <a:ext uri="{28A0092B-C50C-407E-A947-70E740481C1C}">
                <a14:useLocalDpi xmlns:a14="http://schemas.microsoft.com/office/drawing/2010/main" val="0"/>
              </a:ext>
            </a:extLst>
          </a:blip>
          <a:srcRect/>
          <a:stretch>
            <a:fillRect/>
          </a:stretch>
        </p:blipFill>
        <p:spPr>
          <a:xfrm>
            <a:off x="4267200" y="2209800"/>
            <a:ext cx="4037013" cy="3092450"/>
          </a:xfrm>
          <a:ln w="22225">
            <a:solidFill>
              <a:srgbClr val="FFCC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5000" fill="hold"/>
                                        <p:tgtEl>
                                          <p:spTgt spid="4403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4038"/>
                </p:tgtEl>
              </p:cMediaNode>
            </p:video>
            <p:seq concurrent="1" nextAc="seek">
              <p:cTn id="8" restart="whenNotActive" fill="hold" evtFilter="cancelBubble" nodeType="interactiveSeq">
                <p:stCondLst>
                  <p:cond evt="onClick" delay="0">
                    <p:tgtEl>
                      <p:spTgt spid="4403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4038"/>
                                        </p:tgtEl>
                                      </p:cBhvr>
                                    </p:cmd>
                                  </p:childTnLst>
                                </p:cTn>
                              </p:par>
                            </p:childTnLst>
                          </p:cTn>
                        </p:par>
                      </p:childTnLst>
                    </p:cTn>
                  </p:par>
                </p:childTnLst>
              </p:cTn>
              <p:nextCondLst>
                <p:cond evt="onClick" delay="0">
                  <p:tgtEl>
                    <p:spTgt spid="44038"/>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flut1644.avi">
            <a:hlinkClick r:id="" action="ppaction://media"/>
            <a:extLst>
              <a:ext uri="{FF2B5EF4-FFF2-40B4-BE49-F238E27FC236}">
                <a16:creationId xmlns:a16="http://schemas.microsoft.com/office/drawing/2014/main" id="{FABBDAB5-BC15-4367-9B7B-153255AC7CF9}"/>
              </a:ext>
            </a:extLst>
          </p:cNvPr>
          <p:cNvPicPr>
            <a:picLocks noRot="1" noChangeAspect="1" noChangeArrowheads="1"/>
          </p:cNvPicPr>
          <p:nvPr>
            <p:ph sz="half" idx="1"/>
            <a:videoFile r:link="rId1"/>
          </p:nvPr>
        </p:nvPicPr>
        <p:blipFill>
          <a:blip r:embed="rId6">
            <a:extLst>
              <a:ext uri="{28A0092B-C50C-407E-A947-70E740481C1C}">
                <a14:useLocalDpi xmlns:a14="http://schemas.microsoft.com/office/drawing/2010/main" val="0"/>
              </a:ext>
            </a:extLst>
          </a:blip>
          <a:srcRect r="10257"/>
          <a:stretch>
            <a:fillRect/>
          </a:stretch>
        </p:blipFill>
        <p:spPr>
          <a:xfrm>
            <a:off x="152400" y="895350"/>
            <a:ext cx="2667000" cy="2228850"/>
          </a:xfrm>
          <a:ln w="22225">
            <a:solidFill>
              <a:srgbClr val="FFCC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3" name="guideTherapy.avi">
            <a:hlinkClick r:id="" action="ppaction://media"/>
            <a:extLst>
              <a:ext uri="{FF2B5EF4-FFF2-40B4-BE49-F238E27FC236}">
                <a16:creationId xmlns:a16="http://schemas.microsoft.com/office/drawing/2014/main" id="{178E0974-70CC-40C7-8EEC-0269EAA17B7C}"/>
              </a:ext>
            </a:extLst>
          </p:cNvPr>
          <p:cNvPicPr>
            <a:picLocks noRot="1" noChangeAspect="1" noChangeArrowheads="1"/>
          </p:cNvPicPr>
          <p:nvPr>
            <p:ph sz="quarter" idx="2"/>
            <a:videoFile r:link="rId2"/>
          </p:nvPr>
        </p:nvPicPr>
        <p:blipFill>
          <a:blip r:embed="rId7">
            <a:extLst>
              <a:ext uri="{28A0092B-C50C-407E-A947-70E740481C1C}">
                <a14:useLocalDpi xmlns:a14="http://schemas.microsoft.com/office/drawing/2010/main" val="0"/>
              </a:ext>
            </a:extLst>
          </a:blip>
          <a:srcRect/>
          <a:stretch>
            <a:fillRect/>
          </a:stretch>
        </p:blipFill>
        <p:spPr>
          <a:xfrm>
            <a:off x="2947988" y="1219200"/>
            <a:ext cx="2919412" cy="2189163"/>
          </a:xfrm>
          <a:ln w="22225" cap="flat" algn="ctr">
            <a:solidFill>
              <a:srgbClr val="FFCC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4" name="Text Box 4">
            <a:extLst>
              <a:ext uri="{FF2B5EF4-FFF2-40B4-BE49-F238E27FC236}">
                <a16:creationId xmlns:a16="http://schemas.microsoft.com/office/drawing/2014/main" id="{DDD39505-8602-47D4-8DDB-74D8E8AB9EB4}"/>
              </a:ext>
            </a:extLst>
          </p:cNvPr>
          <p:cNvSpPr txBox="1">
            <a:spLocks noChangeArrowheads="1"/>
          </p:cNvSpPr>
          <p:nvPr/>
        </p:nvSpPr>
        <p:spPr bwMode="auto">
          <a:xfrm>
            <a:off x="609600" y="228600"/>
            <a:ext cx="211455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it-IT" sz="3600" b="1">
                <a:solidFill>
                  <a:srgbClr val="FD7E1F"/>
                </a:solidFill>
                <a:cs typeface="Arial" panose="020B0604020202020204" pitchFamily="34" charset="0"/>
              </a:rPr>
              <a:t>Diagnosi</a:t>
            </a:r>
          </a:p>
        </p:txBody>
      </p:sp>
      <p:sp>
        <p:nvSpPr>
          <p:cNvPr id="46085" name="Text Box 5">
            <a:extLst>
              <a:ext uri="{FF2B5EF4-FFF2-40B4-BE49-F238E27FC236}">
                <a16:creationId xmlns:a16="http://schemas.microsoft.com/office/drawing/2014/main" id="{18D653DA-1746-415D-B13A-412859B48365}"/>
              </a:ext>
            </a:extLst>
          </p:cNvPr>
          <p:cNvSpPr txBox="1">
            <a:spLocks noChangeArrowheads="1"/>
          </p:cNvSpPr>
          <p:nvPr/>
        </p:nvSpPr>
        <p:spPr bwMode="auto">
          <a:xfrm>
            <a:off x="3657600" y="577850"/>
            <a:ext cx="160655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it-IT" sz="3600" b="1">
                <a:solidFill>
                  <a:srgbClr val="FD7E1F"/>
                </a:solidFill>
                <a:cs typeface="Arial" panose="020B0604020202020204" pitchFamily="34" charset="0"/>
              </a:rPr>
              <a:t>Guida </a:t>
            </a:r>
          </a:p>
        </p:txBody>
      </p:sp>
      <p:sp>
        <p:nvSpPr>
          <p:cNvPr id="46086" name="Text Box 6">
            <a:extLst>
              <a:ext uri="{FF2B5EF4-FFF2-40B4-BE49-F238E27FC236}">
                <a16:creationId xmlns:a16="http://schemas.microsoft.com/office/drawing/2014/main" id="{BAD53241-F5C5-4F94-96B6-2AA56A6A4D8E}"/>
              </a:ext>
            </a:extLst>
          </p:cNvPr>
          <p:cNvSpPr txBox="1">
            <a:spLocks noChangeArrowheads="1"/>
          </p:cNvSpPr>
          <p:nvPr/>
        </p:nvSpPr>
        <p:spPr bwMode="auto">
          <a:xfrm>
            <a:off x="6400800" y="806450"/>
            <a:ext cx="231775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it-IT" sz="3600" b="1">
                <a:solidFill>
                  <a:srgbClr val="FD7E1F"/>
                </a:solidFill>
                <a:cs typeface="Arial" panose="020B0604020202020204" pitchFamily="34" charset="0"/>
              </a:rPr>
              <a:t>Conferma</a:t>
            </a:r>
          </a:p>
        </p:txBody>
      </p:sp>
      <p:sp>
        <p:nvSpPr>
          <p:cNvPr id="46087" name="Rectangle 7">
            <a:extLst>
              <a:ext uri="{FF2B5EF4-FFF2-40B4-BE49-F238E27FC236}">
                <a16:creationId xmlns:a16="http://schemas.microsoft.com/office/drawing/2014/main" id="{83B5B4D2-D351-4D30-8401-299A99BF7AD8}"/>
              </a:ext>
            </a:extLst>
          </p:cNvPr>
          <p:cNvSpPr>
            <a:spLocks noChangeArrowheads="1"/>
          </p:cNvSpPr>
          <p:nvPr/>
        </p:nvSpPr>
        <p:spPr bwMode="auto">
          <a:xfrm>
            <a:off x="533400" y="4114800"/>
            <a:ext cx="8229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Blip>
                <a:blip r:embed="rId8"/>
              </a:buBlip>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har cha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8"/>
              </a:buBlip>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8"/>
              </a:buBlip>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hlink"/>
              </a:buClr>
              <a:buFont typeface="Wingdings" panose="05000000000000000000" pitchFamily="2" charset="2"/>
              <a:buBlip>
                <a:blip r:embed="rId8"/>
              </a:buBlip>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hlink"/>
              </a:buClr>
              <a:buFont typeface="Wingdings" panose="05000000000000000000" pitchFamily="2" charset="2"/>
              <a:buBlip>
                <a:blip r:embed="rId8"/>
              </a:buBlip>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hlink"/>
              </a:buClr>
              <a:buFont typeface="Wingdings" panose="05000000000000000000" pitchFamily="2" charset="2"/>
              <a:buBlip>
                <a:blip r:embed="rId8"/>
              </a:buBlip>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hlink"/>
              </a:buClr>
              <a:buFont typeface="Wingdings" panose="05000000000000000000" pitchFamily="2" charset="2"/>
              <a:buBlip>
                <a:blip r:embed="rId8"/>
              </a:buBlip>
              <a:defRPr>
                <a:solidFill>
                  <a:schemeClr val="tx1"/>
                </a:solidFill>
                <a:effectLst>
                  <a:outerShdw blurRad="38100" dist="38100" dir="2700000" algn="tl">
                    <a:srgbClr val="000000"/>
                  </a:outerShdw>
                </a:effectLst>
                <a:latin typeface="Verdana" panose="020B0604030504040204" pitchFamily="34" charset="0"/>
              </a:defRPr>
            </a:lvl9pPr>
          </a:lstStyle>
          <a:p>
            <a:pPr eaLnBrk="1" hangingPunct="1">
              <a:lnSpc>
                <a:spcPct val="90000"/>
              </a:lnSpc>
            </a:pPr>
            <a:r>
              <a:rPr lang="en-US" altLang="it-IT"/>
              <a:t>Il sistema calcola più 3000 elettrogrammi unipolari ogni msec</a:t>
            </a:r>
          </a:p>
          <a:p>
            <a:pPr eaLnBrk="1" hangingPunct="1">
              <a:lnSpc>
                <a:spcPct val="90000"/>
              </a:lnSpc>
            </a:pPr>
            <a:r>
              <a:rPr lang="it-IT" altLang="it-IT"/>
              <a:t>I segnali unipolari sono utilizzati per definire l’origine dell’aritmia o per valutare le caratteristiche del tessuto (scar/rientro)</a:t>
            </a:r>
            <a:endParaRPr lang="en-US" altLang="it-IT"/>
          </a:p>
        </p:txBody>
      </p:sp>
      <p:pic>
        <p:nvPicPr>
          <p:cNvPr id="46088" name="block.avi">
            <a:hlinkClick r:id="" action="ppaction://media"/>
            <a:extLst>
              <a:ext uri="{FF2B5EF4-FFF2-40B4-BE49-F238E27FC236}">
                <a16:creationId xmlns:a16="http://schemas.microsoft.com/office/drawing/2014/main" id="{B5F7F46A-4A22-4BA8-9720-53D89C327E9C}"/>
              </a:ext>
            </a:extLst>
          </p:cNvPr>
          <p:cNvPicPr>
            <a:picLocks noRot="1" noChangeAspect="1" noChangeArrowheads="1"/>
          </p:cNvPicPr>
          <p:nvPr>
            <p:ph sz="quarter" idx="3"/>
            <a:videoFile r:link="rId3"/>
          </p:nvPr>
        </p:nvPicPr>
        <p:blipFill>
          <a:blip r:embed="rId9">
            <a:extLst>
              <a:ext uri="{28A0092B-C50C-407E-A947-70E740481C1C}">
                <a14:useLocalDpi xmlns:a14="http://schemas.microsoft.com/office/drawing/2010/main" val="0"/>
              </a:ext>
            </a:extLst>
          </a:blip>
          <a:srcRect/>
          <a:stretch>
            <a:fillRect/>
          </a:stretch>
        </p:blipFill>
        <p:spPr>
          <a:xfrm>
            <a:off x="6019800" y="1524000"/>
            <a:ext cx="2919413" cy="2189163"/>
          </a:xfrm>
          <a:ln w="22225" cap="flat" algn="ctr">
            <a:solidFill>
              <a:srgbClr val="FFCC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500"/>
                                        <p:tgtEl>
                                          <p:spTgt spid="46084"/>
                                        </p:tgtEl>
                                      </p:cBhvr>
                                    </p:animEffect>
                                    <p:anim calcmode="lin" valueType="num">
                                      <p:cBhvr>
                                        <p:cTn id="8" dur="500" fill="hold"/>
                                        <p:tgtEl>
                                          <p:spTgt spid="46084"/>
                                        </p:tgtEl>
                                        <p:attrNameLst>
                                          <p:attrName>ppt_x</p:attrName>
                                        </p:attrNameLst>
                                      </p:cBhvr>
                                      <p:tavLst>
                                        <p:tav tm="0">
                                          <p:val>
                                            <p:strVal val="#ppt_x"/>
                                          </p:val>
                                        </p:tav>
                                        <p:tav tm="100000">
                                          <p:val>
                                            <p:strVal val="#ppt_x"/>
                                          </p:val>
                                        </p:tav>
                                      </p:tavLst>
                                    </p:anim>
                                    <p:anim calcmode="lin" valueType="num">
                                      <p:cBhvr>
                                        <p:cTn id="9" dur="500" fill="hold"/>
                                        <p:tgtEl>
                                          <p:spTgt spid="4608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6085"/>
                                        </p:tgtEl>
                                        <p:attrNameLst>
                                          <p:attrName>style.visibility</p:attrName>
                                        </p:attrNameLst>
                                      </p:cBhvr>
                                      <p:to>
                                        <p:strVal val="visible"/>
                                      </p:to>
                                    </p:set>
                                    <p:animEffect transition="in" filter="fade">
                                      <p:cBhvr>
                                        <p:cTn id="13" dur="500"/>
                                        <p:tgtEl>
                                          <p:spTgt spid="46085"/>
                                        </p:tgtEl>
                                      </p:cBhvr>
                                    </p:animEffect>
                                    <p:anim calcmode="lin" valueType="num">
                                      <p:cBhvr>
                                        <p:cTn id="14" dur="500" fill="hold"/>
                                        <p:tgtEl>
                                          <p:spTgt spid="46085"/>
                                        </p:tgtEl>
                                        <p:attrNameLst>
                                          <p:attrName>ppt_x</p:attrName>
                                        </p:attrNameLst>
                                      </p:cBhvr>
                                      <p:tavLst>
                                        <p:tav tm="0">
                                          <p:val>
                                            <p:strVal val="#ppt_x"/>
                                          </p:val>
                                        </p:tav>
                                        <p:tav tm="100000">
                                          <p:val>
                                            <p:strVal val="#ppt_x"/>
                                          </p:val>
                                        </p:tav>
                                      </p:tavLst>
                                    </p:anim>
                                    <p:anim calcmode="lin" valueType="num">
                                      <p:cBhvr>
                                        <p:cTn id="15" dur="500" fill="hold"/>
                                        <p:tgtEl>
                                          <p:spTgt spid="4608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46086"/>
                                        </p:tgtEl>
                                        <p:attrNameLst>
                                          <p:attrName>style.visibility</p:attrName>
                                        </p:attrNameLst>
                                      </p:cBhvr>
                                      <p:to>
                                        <p:strVal val="visible"/>
                                      </p:to>
                                    </p:set>
                                    <p:animEffect transition="in" filter="fade">
                                      <p:cBhvr>
                                        <p:cTn id="19" dur="500"/>
                                        <p:tgtEl>
                                          <p:spTgt spid="46086"/>
                                        </p:tgtEl>
                                      </p:cBhvr>
                                    </p:animEffect>
                                    <p:anim calcmode="lin" valueType="num">
                                      <p:cBhvr>
                                        <p:cTn id="20" dur="500" fill="hold"/>
                                        <p:tgtEl>
                                          <p:spTgt spid="46086"/>
                                        </p:tgtEl>
                                        <p:attrNameLst>
                                          <p:attrName>ppt_x</p:attrName>
                                        </p:attrNameLst>
                                      </p:cBhvr>
                                      <p:tavLst>
                                        <p:tav tm="0">
                                          <p:val>
                                            <p:strVal val="#ppt_x"/>
                                          </p:val>
                                        </p:tav>
                                        <p:tav tm="100000">
                                          <p:val>
                                            <p:strVal val="#ppt_x"/>
                                          </p:val>
                                        </p:tav>
                                      </p:tavLst>
                                    </p:anim>
                                    <p:anim calcmode="lin" valueType="num">
                                      <p:cBhvr>
                                        <p:cTn id="21" dur="500" fill="hold"/>
                                        <p:tgtEl>
                                          <p:spTgt spid="46086"/>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1" presetClass="mediacall" presetSubtype="0" fill="hold" nodeType="afterEffect">
                                  <p:stCondLst>
                                    <p:cond delay="0"/>
                                  </p:stCondLst>
                                  <p:childTnLst>
                                    <p:cmd type="call" cmd="playFrom(0.0)">
                                      <p:cBhvr>
                                        <p:cTn id="24" dur="20000" fill="hold"/>
                                        <p:tgtEl>
                                          <p:spTgt spid="46082"/>
                                        </p:tgtEl>
                                      </p:cBhvr>
                                    </p:cmd>
                                  </p:childTnLst>
                                </p:cTn>
                              </p:par>
                              <p:par>
                                <p:cTn id="25" presetID="1" presetClass="mediacall" presetSubtype="0" fill="hold" nodeType="withEffect">
                                  <p:stCondLst>
                                    <p:cond delay="0"/>
                                  </p:stCondLst>
                                  <p:childTnLst>
                                    <p:cmd type="call" cmd="playFrom(0.0)">
                                      <p:cBhvr>
                                        <p:cTn id="26" dur="6286" fill="hold"/>
                                        <p:tgtEl>
                                          <p:spTgt spid="46083"/>
                                        </p:tgtEl>
                                      </p:cBhvr>
                                    </p:cmd>
                                  </p:childTnLst>
                                </p:cTn>
                              </p:par>
                            </p:childTnLst>
                          </p:cTn>
                        </p:par>
                        <p:par>
                          <p:cTn id="27" fill="hold" nodeType="afterGroup">
                            <p:stCondLst>
                              <p:cond delay="21500"/>
                            </p:stCondLst>
                            <p:childTnLst>
                              <p:par>
                                <p:cTn id="28" presetID="1" presetClass="mediacall" presetSubtype="0" fill="hold" nodeType="afterEffect">
                                  <p:stCondLst>
                                    <p:cond delay="0"/>
                                  </p:stCondLst>
                                  <p:childTnLst>
                                    <p:cmd type="call" cmd="playFrom(0.0)">
                                      <p:cBhvr>
                                        <p:cTn id="29" dur="14112" fill="hold"/>
                                        <p:tgtEl>
                                          <p:spTgt spid="4608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30" fill="hold" display="0">
                  <p:stCondLst>
                    <p:cond delay="indefinite"/>
                  </p:stCondLst>
                  <p:endCondLst>
                    <p:cond evt="onNext" delay="0">
                      <p:tgtEl>
                        <p:sldTgt/>
                      </p:tgtEl>
                    </p:cond>
                    <p:cond evt="onPrev" delay="0">
                      <p:tgtEl>
                        <p:sldTgt/>
                      </p:tgtEl>
                    </p:cond>
                  </p:endCondLst>
                </p:cTn>
                <p:tgtEl>
                  <p:spTgt spid="46082"/>
                </p:tgtEl>
              </p:cMediaNode>
            </p:video>
            <p:seq concurrent="1" nextAc="seek">
              <p:cTn id="31" restart="whenNotActive" fill="hold" evtFilter="cancelBubble" nodeType="interactiveSeq">
                <p:stCondLst>
                  <p:cond evt="onClick" delay="0">
                    <p:tgtEl>
                      <p:spTgt spid="46082"/>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2" presetClass="mediacall" presetSubtype="0" fill="hold" nodeType="clickEffect">
                                  <p:stCondLst>
                                    <p:cond delay="0"/>
                                  </p:stCondLst>
                                  <p:childTnLst>
                                    <p:cmd type="call" cmd="togglePause">
                                      <p:cBhvr>
                                        <p:cTn id="35" dur="1" fill="hold"/>
                                        <p:tgtEl>
                                          <p:spTgt spid="46082"/>
                                        </p:tgtEl>
                                      </p:cBhvr>
                                    </p:cmd>
                                  </p:childTnLst>
                                </p:cTn>
                              </p:par>
                            </p:childTnLst>
                          </p:cTn>
                        </p:par>
                      </p:childTnLst>
                    </p:cTn>
                  </p:par>
                </p:childTnLst>
              </p:cTn>
              <p:nextCondLst>
                <p:cond evt="onClick" delay="0">
                  <p:tgtEl>
                    <p:spTgt spid="46082"/>
                  </p:tgtEl>
                </p:cond>
              </p:nextCondLst>
            </p:seq>
            <p:video>
              <p:cMediaNode>
                <p:cTn id="36" fill="hold" display="0">
                  <p:stCondLst>
                    <p:cond delay="indefinite"/>
                  </p:stCondLst>
                  <p:endCondLst>
                    <p:cond evt="onNext" delay="0">
                      <p:tgtEl>
                        <p:sldTgt/>
                      </p:tgtEl>
                    </p:cond>
                    <p:cond evt="onPrev" delay="0">
                      <p:tgtEl>
                        <p:sldTgt/>
                      </p:tgtEl>
                    </p:cond>
                  </p:endCondLst>
                </p:cTn>
                <p:tgtEl>
                  <p:spTgt spid="46083"/>
                </p:tgtEl>
              </p:cMediaNode>
            </p:video>
            <p:seq concurrent="1" nextAc="seek">
              <p:cTn id="37" restart="whenNotActive" fill="hold" evtFilter="cancelBubble" nodeType="interactiveSeq">
                <p:stCondLst>
                  <p:cond evt="onClick" delay="0">
                    <p:tgtEl>
                      <p:spTgt spid="46083"/>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2" presetClass="mediacall" presetSubtype="0" fill="hold" nodeType="withEffect">
                                  <p:stCondLst>
                                    <p:cond delay="0"/>
                                  </p:stCondLst>
                                  <p:childTnLst>
                                    <p:cmd type="call" cmd="togglePause">
                                      <p:cBhvr>
                                        <p:cTn id="41" dur="1" fill="hold"/>
                                        <p:tgtEl>
                                          <p:spTgt spid="46083"/>
                                        </p:tgtEl>
                                      </p:cBhvr>
                                    </p:cmd>
                                  </p:childTnLst>
                                </p:cTn>
                              </p:par>
                            </p:childTnLst>
                          </p:cTn>
                        </p:par>
                      </p:childTnLst>
                    </p:cTn>
                  </p:par>
                </p:childTnLst>
              </p:cTn>
              <p:nextCondLst>
                <p:cond evt="onClick" delay="0">
                  <p:tgtEl>
                    <p:spTgt spid="46083"/>
                  </p:tgtEl>
                </p:cond>
              </p:nextCondLst>
            </p:seq>
            <p:video>
              <p:cMediaNode>
                <p:cTn id="42" fill="hold" display="0">
                  <p:stCondLst>
                    <p:cond delay="indefinite"/>
                  </p:stCondLst>
                  <p:endCondLst>
                    <p:cond evt="onNext" delay="0">
                      <p:tgtEl>
                        <p:sldTgt/>
                      </p:tgtEl>
                    </p:cond>
                    <p:cond evt="onPrev" delay="0">
                      <p:tgtEl>
                        <p:sldTgt/>
                      </p:tgtEl>
                    </p:cond>
                  </p:endCondLst>
                </p:cTn>
                <p:tgtEl>
                  <p:spTgt spid="46088"/>
                </p:tgtEl>
              </p:cMediaNode>
            </p:video>
            <p:seq concurrent="1" nextAc="seek">
              <p:cTn id="43" restart="whenNotActive" fill="hold" evtFilter="cancelBubble" nodeType="interactiveSeq">
                <p:stCondLst>
                  <p:cond evt="onClick" delay="0">
                    <p:tgtEl>
                      <p:spTgt spid="46088"/>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2" presetClass="mediacall" presetSubtype="0" fill="hold" nodeType="withEffect">
                                  <p:stCondLst>
                                    <p:cond delay="0"/>
                                  </p:stCondLst>
                                  <p:childTnLst>
                                    <p:cmd type="call" cmd="togglePause">
                                      <p:cBhvr>
                                        <p:cTn id="47" dur="1" fill="hold"/>
                                        <p:tgtEl>
                                          <p:spTgt spid="46088"/>
                                        </p:tgtEl>
                                      </p:cBhvr>
                                    </p:cmd>
                                  </p:childTnLst>
                                </p:cTn>
                              </p:par>
                            </p:childTnLst>
                          </p:cTn>
                        </p:par>
                      </p:childTnLst>
                    </p:cTn>
                  </p:par>
                </p:childTnLst>
              </p:cTn>
              <p:nextCondLst>
                <p:cond evt="onClick" delay="0">
                  <p:tgtEl>
                    <p:spTgt spid="46088"/>
                  </p:tgtEl>
                </p:cond>
              </p:nextCondLst>
            </p:seq>
          </p:childTnLst>
        </p:cTn>
      </p:par>
    </p:tnLst>
    <p:bldLst>
      <p:bldP spid="46084" grpId="0"/>
      <p:bldP spid="46085" grpId="0"/>
      <p:bldP spid="4608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1493EC2-3EB7-4D0F-913B-6A494E1F6572}"/>
              </a:ext>
            </a:extLst>
          </p:cNvPr>
          <p:cNvSpPr>
            <a:spLocks noGrp="1" noChangeArrowheads="1"/>
          </p:cNvSpPr>
          <p:nvPr>
            <p:ph type="title"/>
          </p:nvPr>
        </p:nvSpPr>
        <p:spPr>
          <a:xfrm>
            <a:off x="457200" y="-304800"/>
            <a:ext cx="8229600" cy="1143000"/>
          </a:xfrm>
        </p:spPr>
        <p:txBody>
          <a:bodyPr/>
          <a:lstStyle/>
          <a:p>
            <a:r>
              <a:rPr lang="en-US" altLang="it-IT">
                <a:solidFill>
                  <a:srgbClr val="212163"/>
                </a:solidFill>
              </a:rPr>
              <a:t>Flutter tipico</a:t>
            </a:r>
          </a:p>
        </p:txBody>
      </p:sp>
      <p:pic>
        <p:nvPicPr>
          <p:cNvPr id="48131" name="flut637.avi">
            <a:hlinkClick r:id="" action="ppaction://media"/>
            <a:extLst>
              <a:ext uri="{FF2B5EF4-FFF2-40B4-BE49-F238E27FC236}">
                <a16:creationId xmlns:a16="http://schemas.microsoft.com/office/drawing/2014/main" id="{83803ADB-7539-4B5B-B3E4-FB4AEC8C2079}"/>
              </a:ext>
            </a:extLst>
          </p:cNvPr>
          <p:cNvPicPr>
            <a:picLocks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327150" y="1338263"/>
            <a:ext cx="6750050" cy="5062537"/>
          </a:xfrm>
          <a:ln w="22225">
            <a:solidFill>
              <a:srgbClr val="FFCC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000" fill="hold"/>
                                        <p:tgtEl>
                                          <p:spTgt spid="4813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8131"/>
                </p:tgtEl>
              </p:cMediaNode>
            </p:video>
            <p:seq concurrent="1" nextAc="seek">
              <p:cTn id="8" restart="whenNotActive" fill="hold" evtFilter="cancelBubble" nodeType="interactiveSeq">
                <p:stCondLst>
                  <p:cond evt="onClick" delay="0">
                    <p:tgtEl>
                      <p:spTgt spid="4813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8131"/>
                                        </p:tgtEl>
                                      </p:cBhvr>
                                    </p:cmd>
                                  </p:childTnLst>
                                </p:cTn>
                              </p:par>
                            </p:childTnLst>
                          </p:cTn>
                        </p:par>
                      </p:childTnLst>
                    </p:cTn>
                  </p:par>
                </p:childTnLst>
              </p:cTn>
              <p:nextCondLst>
                <p:cond evt="onClick" delay="0">
                  <p:tgtEl>
                    <p:spTgt spid="48131"/>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3D4E4BD-C64D-4AF1-B2F2-52E693F5E1F0}"/>
              </a:ext>
            </a:extLst>
          </p:cNvPr>
          <p:cNvSpPr>
            <a:spLocks noGrp="1" noChangeArrowheads="1"/>
          </p:cNvSpPr>
          <p:nvPr>
            <p:ph type="title"/>
          </p:nvPr>
        </p:nvSpPr>
        <p:spPr>
          <a:xfrm>
            <a:off x="457200" y="-304800"/>
            <a:ext cx="8229600" cy="1143000"/>
          </a:xfrm>
        </p:spPr>
        <p:txBody>
          <a:bodyPr/>
          <a:lstStyle/>
          <a:p>
            <a:r>
              <a:rPr lang="en-US" altLang="it-IT">
                <a:solidFill>
                  <a:srgbClr val="212163"/>
                </a:solidFill>
              </a:rPr>
              <a:t>Gap dopo l’ablazione dell’Istmo</a:t>
            </a:r>
          </a:p>
        </p:txBody>
      </p:sp>
      <p:pic>
        <p:nvPicPr>
          <p:cNvPr id="49155" name="Gap4-29.avi">
            <a:hlinkClick r:id="" action="ppaction://media"/>
            <a:extLst>
              <a:ext uri="{FF2B5EF4-FFF2-40B4-BE49-F238E27FC236}">
                <a16:creationId xmlns:a16="http://schemas.microsoft.com/office/drawing/2014/main" id="{B2DCD9B9-4DC2-40C9-A669-9767BCEB1649}"/>
              </a:ext>
            </a:extLst>
          </p:cNvPr>
          <p:cNvPicPr>
            <a:picLocks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371600" y="1357313"/>
            <a:ext cx="6521450" cy="4891087"/>
          </a:xfrm>
          <a:ln w="22225">
            <a:solidFill>
              <a:srgbClr val="FFCC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000" fill="hold"/>
                                        <p:tgtEl>
                                          <p:spTgt spid="4915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9155"/>
                </p:tgtEl>
              </p:cMediaNode>
            </p:video>
            <p:seq concurrent="1" nextAc="seek">
              <p:cTn id="8" restart="whenNotActive" fill="hold" evtFilter="cancelBubble" nodeType="interactiveSeq">
                <p:stCondLst>
                  <p:cond evt="onClick" delay="0">
                    <p:tgtEl>
                      <p:spTgt spid="4915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9155"/>
                                        </p:tgtEl>
                                      </p:cBhvr>
                                    </p:cmd>
                                  </p:childTnLst>
                                </p:cTn>
                              </p:par>
                            </p:childTnLst>
                          </p:cTn>
                        </p:par>
                      </p:childTnLst>
                    </p:cTn>
                  </p:par>
                </p:childTnLst>
              </p:cTn>
              <p:nextCondLst>
                <p:cond evt="onClick" delay="0">
                  <p:tgtEl>
                    <p:spTgt spid="4915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0018403-9746-48AB-839A-52F3CAF4E110}"/>
              </a:ext>
            </a:extLst>
          </p:cNvPr>
          <p:cNvSpPr>
            <a:spLocks noGrp="1" noChangeArrowheads="1"/>
          </p:cNvSpPr>
          <p:nvPr>
            <p:ph type="title"/>
          </p:nvPr>
        </p:nvSpPr>
        <p:spPr>
          <a:xfrm>
            <a:off x="457200" y="-152400"/>
            <a:ext cx="8229600" cy="1143000"/>
          </a:xfrm>
        </p:spPr>
        <p:txBody>
          <a:bodyPr/>
          <a:lstStyle/>
          <a:p>
            <a:r>
              <a:rPr lang="en-US" altLang="it-IT" sz="4800">
                <a:solidFill>
                  <a:srgbClr val="212163"/>
                </a:solidFill>
              </a:rPr>
              <a:t>Conferma del blocco</a:t>
            </a:r>
          </a:p>
        </p:txBody>
      </p:sp>
      <p:pic>
        <p:nvPicPr>
          <p:cNvPr id="50179" name="CSPa3386.avi">
            <a:hlinkClick r:id="" action="ppaction://media"/>
            <a:extLst>
              <a:ext uri="{FF2B5EF4-FFF2-40B4-BE49-F238E27FC236}">
                <a16:creationId xmlns:a16="http://schemas.microsoft.com/office/drawing/2014/main" id="{D792FBFD-77B8-4191-8DD4-DDC4E929690E}"/>
              </a:ext>
            </a:extLst>
          </p:cNvPr>
          <p:cNvPicPr>
            <a:picLocks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143000" y="1257300"/>
            <a:ext cx="6858000" cy="5143500"/>
          </a:xfrm>
          <a:ln w="22225">
            <a:solidFill>
              <a:srgbClr val="FFCC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334" fill="hold"/>
                                        <p:tgtEl>
                                          <p:spTgt spid="5017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0179"/>
                </p:tgtEl>
              </p:cMediaNode>
            </p:video>
            <p:seq concurrent="1" nextAc="seek">
              <p:cTn id="8" restart="whenNotActive" fill="hold" evtFilter="cancelBubble" nodeType="interactiveSeq">
                <p:stCondLst>
                  <p:cond evt="onClick" delay="0">
                    <p:tgtEl>
                      <p:spTgt spid="5017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0179"/>
                                        </p:tgtEl>
                                      </p:cBhvr>
                                    </p:cmd>
                                  </p:childTnLst>
                                </p:cTn>
                              </p:par>
                            </p:childTnLst>
                          </p:cTn>
                        </p:par>
                      </p:childTnLst>
                    </p:cTn>
                  </p:par>
                </p:childTnLst>
              </p:cTn>
              <p:nextCondLst>
                <p:cond evt="onClick" delay="0">
                  <p:tgtEl>
                    <p:spTgt spid="5017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B7A6135-9242-4F2C-A5AD-E38D37123E44}"/>
              </a:ext>
            </a:extLst>
          </p:cNvPr>
          <p:cNvSpPr>
            <a:spLocks noChangeArrowheads="1"/>
          </p:cNvSpPr>
          <p:nvPr/>
        </p:nvSpPr>
        <p:spPr bwMode="auto">
          <a:xfrm>
            <a:off x="76200" y="1676400"/>
            <a:ext cx="38862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hlink"/>
              </a:buClr>
              <a:buFont typeface="Wingdings" panose="05000000000000000000" pitchFamily="2" charset="2"/>
              <a:buBlip>
                <a:blip r:embed="rId4"/>
              </a:buBlip>
              <a:defRPr sz="3200">
                <a:solidFill>
                  <a:schemeClr val="tx1"/>
                </a:solidFill>
                <a:effectLst>
                  <a:outerShdw blurRad="38100" dist="38100" dir="2700000" algn="tl">
                    <a:srgbClr val="000000"/>
                  </a:outerShdw>
                </a:effectLst>
                <a:latin typeface="Verdana" panose="020B0604030504040204" pitchFamily="34" charset="0"/>
              </a:defRPr>
            </a:lvl1pPr>
            <a:lvl2pPr marL="285750" indent="171450">
              <a:spcBef>
                <a:spcPct val="20000"/>
              </a:spcBef>
              <a:buChar char="–"/>
              <a:defRPr sz="28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hlink"/>
              </a:buClr>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hlink"/>
              </a:buClr>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hlink"/>
              </a:buClr>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hlink"/>
              </a:buClr>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Verdana" panose="020B0604030504040204" pitchFamily="34" charset="0"/>
              </a:defRPr>
            </a:lvl9pPr>
          </a:lstStyle>
          <a:p>
            <a:pPr eaLnBrk="1" hangingPunct="1">
              <a:spcBef>
                <a:spcPct val="50000"/>
              </a:spcBef>
            </a:pPr>
            <a:r>
              <a:rPr lang="en-US" altLang="it-IT" sz="2400" b="1"/>
              <a:t>  </a:t>
            </a:r>
            <a:r>
              <a:rPr lang="en-US" altLang="it-IT" sz="2800"/>
              <a:t>Basato sulla Superficie</a:t>
            </a:r>
          </a:p>
          <a:p>
            <a:pPr lvl="1" eaLnBrk="1" hangingPunct="1">
              <a:spcBef>
                <a:spcPct val="50000"/>
              </a:spcBef>
              <a:buClr>
                <a:schemeClr val="tx1"/>
              </a:buClr>
            </a:pPr>
            <a:r>
              <a:rPr lang="en-US" altLang="it-IT" sz="2000"/>
              <a:t>Un segnale elettrico di 5.6 kHz viene emesso dalle 3 coppie degli elettrodi di superficie (Patch)</a:t>
            </a:r>
          </a:p>
          <a:p>
            <a:pPr lvl="1" eaLnBrk="1" hangingPunct="1">
              <a:spcBef>
                <a:spcPct val="50000"/>
              </a:spcBef>
              <a:buClr>
                <a:schemeClr val="tx1"/>
              </a:buClr>
            </a:pPr>
            <a:r>
              <a:rPr lang="en-US" altLang="it-IT" sz="2000"/>
              <a:t>Ogni elettrodo del catetere viene localizzato 93 volte al  secondo</a:t>
            </a:r>
          </a:p>
        </p:txBody>
      </p:sp>
      <p:sp>
        <p:nvSpPr>
          <p:cNvPr id="9219" name="Rectangle 3">
            <a:extLst>
              <a:ext uri="{FF2B5EF4-FFF2-40B4-BE49-F238E27FC236}">
                <a16:creationId xmlns:a16="http://schemas.microsoft.com/office/drawing/2014/main" id="{FAE5525B-EEAC-4F72-88CE-B27D4DE5F5D1}"/>
              </a:ext>
            </a:extLst>
          </p:cNvPr>
          <p:cNvSpPr>
            <a:spLocks noChangeArrowheads="1"/>
          </p:cNvSpPr>
          <p:nvPr/>
        </p:nvSpPr>
        <p:spPr bwMode="auto">
          <a:xfrm>
            <a:off x="457200" y="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it-IT" sz="3200" b="1">
                <a:solidFill>
                  <a:srgbClr val="212163"/>
                </a:solidFill>
              </a:rPr>
              <a:t>EnSite NavX</a:t>
            </a:r>
            <a:r>
              <a:rPr lang="en-US" altLang="it-IT" sz="3600" b="1">
                <a:solidFill>
                  <a:srgbClr val="212163"/>
                </a:solidFill>
                <a:effectLst/>
              </a:rPr>
              <a:t>™ -</a:t>
            </a:r>
            <a:r>
              <a:rPr lang="en-US" altLang="it-IT" sz="3200" b="1">
                <a:solidFill>
                  <a:srgbClr val="212163"/>
                </a:solidFill>
              </a:rPr>
              <a:t> Metodologia</a:t>
            </a:r>
          </a:p>
        </p:txBody>
      </p:sp>
      <p:pic>
        <p:nvPicPr>
          <p:cNvPr id="9220" name="Navx_Principle_rev2.avi">
            <a:hlinkClick r:id="" action="ppaction://media"/>
            <a:extLst>
              <a:ext uri="{FF2B5EF4-FFF2-40B4-BE49-F238E27FC236}">
                <a16:creationId xmlns:a16="http://schemas.microsoft.com/office/drawing/2014/main" id="{4DA60B72-EDA4-4C0A-9793-076B37DE3313}"/>
              </a:ext>
            </a:extLst>
          </p:cNvPr>
          <p:cNvPicPr>
            <a:picLocks noRot="1" noChangeAspect="1" noChangeArrowheads="1"/>
          </p:cNvPicPr>
          <p:nvPr>
            <p:ph/>
            <a:videoFile r:link="rId1"/>
          </p:nvPr>
        </p:nvPicPr>
        <p:blipFill>
          <a:blip r:embed="rId5">
            <a:extLst>
              <a:ext uri="{28A0092B-C50C-407E-A947-70E740481C1C}">
                <a14:useLocalDpi xmlns:a14="http://schemas.microsoft.com/office/drawing/2010/main" val="0"/>
              </a:ext>
            </a:extLst>
          </a:blip>
          <a:srcRect/>
          <a:stretch>
            <a:fillRect/>
          </a:stretch>
        </p:blipFill>
        <p:spPr>
          <a:xfrm>
            <a:off x="3492500" y="1128713"/>
            <a:ext cx="5043488" cy="3509962"/>
          </a:xfrm>
          <a:ln w="22225">
            <a:solidFill>
              <a:srgbClr val="FFCC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wipe(up)">
                                      <p:cBhvr>
                                        <p:cTn id="7" dur="500"/>
                                        <p:tgtEl>
                                          <p:spTgt spid="9218">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2000"/>
                                  </p:stCondLst>
                                  <p:childTnLst>
                                    <p:set>
                                      <p:cBhvr>
                                        <p:cTn id="10" dur="1" fill="hold">
                                          <p:stCondLst>
                                            <p:cond delay="0"/>
                                          </p:stCondLst>
                                        </p:cTn>
                                        <p:tgtEl>
                                          <p:spTgt spid="9218">
                                            <p:txEl>
                                              <p:pRg st="1" end="1"/>
                                            </p:txEl>
                                          </p:spTgt>
                                        </p:tgtEl>
                                        <p:attrNameLst>
                                          <p:attrName>style.visibility</p:attrName>
                                        </p:attrNameLst>
                                      </p:cBhvr>
                                      <p:to>
                                        <p:strVal val="visible"/>
                                      </p:to>
                                    </p:set>
                                    <p:animEffect transition="in" filter="wipe(left)">
                                      <p:cBhvr>
                                        <p:cTn id="11" dur="500"/>
                                        <p:tgtEl>
                                          <p:spTgt spid="9218">
                                            <p:txEl>
                                              <p:pRg st="1" end="1"/>
                                            </p:txEl>
                                          </p:spTgt>
                                        </p:tgtEl>
                                      </p:cBhvr>
                                    </p:animEffect>
                                  </p:childTnLst>
                                </p:cTn>
                              </p:par>
                            </p:childTnLst>
                          </p:cTn>
                        </p:par>
                        <p:par>
                          <p:cTn id="12" fill="hold" nodeType="afterGroup">
                            <p:stCondLst>
                              <p:cond delay="3000"/>
                            </p:stCondLst>
                            <p:childTnLst>
                              <p:par>
                                <p:cTn id="13" presetID="22" presetClass="entr" presetSubtype="8" fill="hold" nodeType="afterEffect">
                                  <p:stCondLst>
                                    <p:cond delay="2000"/>
                                  </p:stCondLst>
                                  <p:childTnLst>
                                    <p:set>
                                      <p:cBhvr>
                                        <p:cTn id="14" dur="1" fill="hold">
                                          <p:stCondLst>
                                            <p:cond delay="0"/>
                                          </p:stCondLst>
                                        </p:cTn>
                                        <p:tgtEl>
                                          <p:spTgt spid="9218">
                                            <p:txEl>
                                              <p:pRg st="2" end="2"/>
                                            </p:txEl>
                                          </p:spTgt>
                                        </p:tgtEl>
                                        <p:attrNameLst>
                                          <p:attrName>style.visibility</p:attrName>
                                        </p:attrNameLst>
                                      </p:cBhvr>
                                      <p:to>
                                        <p:strVal val="visible"/>
                                      </p:to>
                                    </p:set>
                                    <p:animEffect transition="in" filter="wipe(left)">
                                      <p:cBhvr>
                                        <p:cTn id="15" dur="500"/>
                                        <p:tgtEl>
                                          <p:spTgt spid="9218">
                                            <p:txEl>
                                              <p:pRg st="2" end="2"/>
                                            </p:txEl>
                                          </p:spTgt>
                                        </p:tgtEl>
                                      </p:cBhvr>
                                    </p:animEffect>
                                  </p:childTnLst>
                                </p:cTn>
                              </p:par>
                            </p:childTnLst>
                          </p:cTn>
                        </p:par>
                        <p:par>
                          <p:cTn id="16" fill="hold" nodeType="afterGroup">
                            <p:stCondLst>
                              <p:cond delay="5500"/>
                            </p:stCondLst>
                            <p:childTnLst>
                              <p:par>
                                <p:cTn id="17" presetID="1" presetClass="mediacall" presetSubtype="0" fill="hold" nodeType="afterEffect">
                                  <p:stCondLst>
                                    <p:cond delay="0"/>
                                  </p:stCondLst>
                                  <p:childTnLst>
                                    <p:cmd type="call" cmd="playFrom(0.0)">
                                      <p:cBhvr>
                                        <p:cTn id="18" dur="17067" fill="hold"/>
                                        <p:tgtEl>
                                          <p:spTgt spid="92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9" fill="hold" display="0">
                  <p:stCondLst>
                    <p:cond delay="indefinite"/>
                  </p:stCondLst>
                  <p:endCondLst>
                    <p:cond evt="onNext" delay="0">
                      <p:tgtEl>
                        <p:sldTgt/>
                      </p:tgtEl>
                    </p:cond>
                    <p:cond evt="onPrev" delay="0">
                      <p:tgtEl>
                        <p:sldTgt/>
                      </p:tgtEl>
                    </p:cond>
                  </p:endCondLst>
                </p:cTn>
                <p:tgtEl>
                  <p:spTgt spid="9220"/>
                </p:tgtEl>
              </p:cMediaNode>
            </p:video>
            <p:seq concurrent="1" nextAc="seek">
              <p:cTn id="20" restart="whenNotActive" fill="hold" evtFilter="cancelBubble" nodeType="interactiveSeq">
                <p:stCondLst>
                  <p:cond evt="onClick" delay="0">
                    <p:tgtEl>
                      <p:spTgt spid="9220"/>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 presetClass="mediacall" presetSubtype="0" fill="hold" nodeType="clickEffect">
                                  <p:stCondLst>
                                    <p:cond delay="0"/>
                                  </p:stCondLst>
                                  <p:childTnLst>
                                    <p:cmd type="call" cmd="togglePause">
                                      <p:cBhvr>
                                        <p:cTn id="24" dur="1" fill="hold"/>
                                        <p:tgtEl>
                                          <p:spTgt spid="9220"/>
                                        </p:tgtEl>
                                      </p:cBhvr>
                                    </p:cmd>
                                  </p:childTnLst>
                                </p:cTn>
                              </p:par>
                            </p:childTnLst>
                          </p:cTn>
                        </p:par>
                      </p:childTnLst>
                    </p:cTn>
                  </p:par>
                </p:childTnLst>
              </p:cTn>
              <p:nextCondLst>
                <p:cond evt="onClick" delay="0">
                  <p:tgtEl>
                    <p:spTgt spid="9220"/>
                  </p:tgtEl>
                </p:cond>
              </p:nextCondLst>
            </p:seq>
          </p:childTnLst>
        </p:cTn>
      </p:par>
    </p:tnLst>
    <p:bldLst>
      <p:bldP spid="9218"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D99AB04-0B7B-4C1E-B825-D3781E737DF9}"/>
              </a:ext>
            </a:extLst>
          </p:cNvPr>
          <p:cNvSpPr>
            <a:spLocks noChangeArrowheads="1"/>
          </p:cNvSpPr>
          <p:nvPr/>
        </p:nvSpPr>
        <p:spPr bwMode="auto">
          <a:xfrm>
            <a:off x="6705600" y="-228600"/>
            <a:ext cx="1447800" cy="5791200"/>
          </a:xfrm>
          <a:prstGeom prst="rect">
            <a:avLst/>
          </a:prstGeom>
          <a:solidFill>
            <a:srgbClr val="212163">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03" name="Rectangle 3">
            <a:extLst>
              <a:ext uri="{FF2B5EF4-FFF2-40B4-BE49-F238E27FC236}">
                <a16:creationId xmlns:a16="http://schemas.microsoft.com/office/drawing/2014/main" id="{2CA3500F-F314-4B01-B687-5052A1E1B2D2}"/>
              </a:ext>
            </a:extLst>
          </p:cNvPr>
          <p:cNvSpPr>
            <a:spLocks noGrp="1" noChangeArrowheads="1"/>
          </p:cNvSpPr>
          <p:nvPr>
            <p:ph type="title"/>
          </p:nvPr>
        </p:nvSpPr>
        <p:spPr>
          <a:xfrm>
            <a:off x="457200" y="158750"/>
            <a:ext cx="8229600" cy="790575"/>
          </a:xfrm>
        </p:spPr>
        <p:txBody>
          <a:bodyPr/>
          <a:lstStyle/>
          <a:p>
            <a:r>
              <a:rPr lang="en-US" altLang="it-IT" sz="3600">
                <a:solidFill>
                  <a:srgbClr val="212163"/>
                </a:solidFill>
              </a:rPr>
              <a:t>Applicazioni : FA con focus non PV’s</a:t>
            </a:r>
          </a:p>
        </p:txBody>
      </p:sp>
      <p:sp>
        <p:nvSpPr>
          <p:cNvPr id="51204" name="Rectangle 4">
            <a:extLst>
              <a:ext uri="{FF2B5EF4-FFF2-40B4-BE49-F238E27FC236}">
                <a16:creationId xmlns:a16="http://schemas.microsoft.com/office/drawing/2014/main" id="{CE55DE07-E973-405B-8003-1505A227A2EB}"/>
              </a:ext>
            </a:extLst>
          </p:cNvPr>
          <p:cNvSpPr>
            <a:spLocks noChangeArrowheads="1"/>
          </p:cNvSpPr>
          <p:nvPr/>
        </p:nvSpPr>
        <p:spPr bwMode="auto">
          <a:xfrm>
            <a:off x="381000" y="51054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15000"/>
              </a:spcBef>
              <a:buFontTx/>
              <a:buAutoNum type="arabicPeriod"/>
            </a:pPr>
            <a:r>
              <a:rPr lang="en-US" altLang="it-IT" sz="1200">
                <a:cs typeface="Arial" panose="020B0604020202020204" pitchFamily="34" charset="0"/>
              </a:rPr>
              <a:t>Shih-Ann Chen, MD; </a:t>
            </a:r>
            <a:br>
              <a:rPr lang="en-US" altLang="it-IT" sz="1200">
                <a:cs typeface="Arial" panose="020B0604020202020204" pitchFamily="34" charset="0"/>
              </a:rPr>
            </a:br>
            <a:r>
              <a:rPr lang="en-US" altLang="it-IT" sz="1200">
                <a:cs typeface="Arial" panose="020B0604020202020204" pitchFamily="34" charset="0"/>
              </a:rPr>
              <a:t>Taipei VGH, Taiwan</a:t>
            </a:r>
          </a:p>
        </p:txBody>
      </p:sp>
      <p:pic>
        <p:nvPicPr>
          <p:cNvPr id="51205" name="ERAF Non-PV Trigger.avi">
            <a:hlinkClick r:id="" action="ppaction://media"/>
            <a:extLst>
              <a:ext uri="{FF2B5EF4-FFF2-40B4-BE49-F238E27FC236}">
                <a16:creationId xmlns:a16="http://schemas.microsoft.com/office/drawing/2014/main" id="{87651D04-114F-4D88-A0CF-4936AA0FECD5}"/>
              </a:ext>
            </a:extLst>
          </p:cNvPr>
          <p:cNvPicPr>
            <a:picLocks noGrp="1"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3352800" y="1752600"/>
            <a:ext cx="5715000" cy="3810000"/>
          </a:xfrm>
          <a:ln w="22225">
            <a:solidFill>
              <a:srgbClr val="FFCC00"/>
            </a:solidFill>
            <a:miter lim="800000"/>
            <a:headEnd/>
            <a:tailEnd/>
          </a:ln>
        </p:spPr>
      </p:pic>
      <p:sp>
        <p:nvSpPr>
          <p:cNvPr id="51206" name="Rectangle 6">
            <a:extLst>
              <a:ext uri="{FF2B5EF4-FFF2-40B4-BE49-F238E27FC236}">
                <a16:creationId xmlns:a16="http://schemas.microsoft.com/office/drawing/2014/main" id="{B74A55AD-989E-4630-880A-47DCA51453F2}"/>
              </a:ext>
            </a:extLst>
          </p:cNvPr>
          <p:cNvSpPr>
            <a:spLocks noChangeArrowheads="1"/>
          </p:cNvSpPr>
          <p:nvPr/>
        </p:nvSpPr>
        <p:spPr bwMode="auto">
          <a:xfrm>
            <a:off x="152400" y="2133600"/>
            <a:ext cx="3276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Blip>
                <a:blip r:embed="rId5"/>
              </a:buBlip>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har cha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5"/>
              </a:buBlip>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hlink"/>
              </a:buClr>
              <a:buFont typeface="Wingdings" panose="05000000000000000000" pitchFamily="2" charset="2"/>
              <a:buBlip>
                <a:blip r:embed="rId5"/>
              </a:buBlip>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hlink"/>
              </a:buClr>
              <a:buFont typeface="Wingdings" panose="05000000000000000000" pitchFamily="2" charset="2"/>
              <a:buBlip>
                <a:blip r:embed="rId5"/>
              </a:buBlip>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hlink"/>
              </a:buClr>
              <a:buFont typeface="Wingdings" panose="05000000000000000000" pitchFamily="2" charset="2"/>
              <a:buBlip>
                <a:blip r:embed="rId5"/>
              </a:buBlip>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hlink"/>
              </a:buClr>
              <a:buFont typeface="Wingdings" panose="05000000000000000000" pitchFamily="2" charset="2"/>
              <a:buBlip>
                <a:blip r:embed="rId5"/>
              </a:buBlip>
              <a:defRPr>
                <a:solidFill>
                  <a:schemeClr val="tx1"/>
                </a:solidFill>
                <a:effectLst>
                  <a:outerShdw blurRad="38100" dist="38100" dir="2700000" algn="tl">
                    <a:srgbClr val="000000"/>
                  </a:outerShdw>
                </a:effectLst>
                <a:latin typeface="Verdana" panose="020B0604030504040204" pitchFamily="34" charset="0"/>
              </a:defRPr>
            </a:lvl9pPr>
          </a:lstStyle>
          <a:p>
            <a:pPr eaLnBrk="1" hangingPunct="1">
              <a:lnSpc>
                <a:spcPct val="90000"/>
              </a:lnSpc>
            </a:pPr>
            <a:r>
              <a:rPr lang="it-IT" altLang="it-IT"/>
              <a:t>19% FA origine non PV’s</a:t>
            </a:r>
            <a:endParaRPr lang="en-US" altLang="it-IT"/>
          </a:p>
          <a:p>
            <a:pPr eaLnBrk="1" hangingPunct="1">
              <a:lnSpc>
                <a:spcPct val="90000"/>
              </a:lnSpc>
            </a:pPr>
            <a:r>
              <a:rPr lang="it-IT" altLang="it-IT"/>
              <a:t>Mappaggio singolo battito identifica il focus</a:t>
            </a:r>
            <a:endParaRPr lang="en-US" altLang="it-IT"/>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500" fill="hold"/>
                                        <p:tgtEl>
                                          <p:spTgt spid="5120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1205"/>
                </p:tgtEl>
              </p:cMediaNode>
            </p:video>
            <p:seq concurrent="1" nextAc="seek">
              <p:cTn id="8" restart="whenNotActive" fill="hold" evtFilter="cancelBubble" nodeType="interactiveSeq">
                <p:stCondLst>
                  <p:cond evt="onClick" delay="0">
                    <p:tgtEl>
                      <p:spTgt spid="5120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1205"/>
                                        </p:tgtEl>
                                      </p:cBhvr>
                                    </p:cmd>
                                  </p:childTnLst>
                                </p:cTn>
                              </p:par>
                            </p:childTnLst>
                          </p:cTn>
                        </p:par>
                      </p:childTnLst>
                    </p:cTn>
                  </p:par>
                </p:childTnLst>
              </p:cTn>
              <p:nextCondLst>
                <p:cond evt="onClick" delay="0">
                  <p:tgtEl>
                    <p:spTgt spid="5120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EF46714-766C-4DB9-AD39-3E2E23DB3794}"/>
              </a:ext>
            </a:extLst>
          </p:cNvPr>
          <p:cNvSpPr>
            <a:spLocks noGrp="1" noChangeArrowheads="1"/>
          </p:cNvSpPr>
          <p:nvPr>
            <p:ph type="title"/>
          </p:nvPr>
        </p:nvSpPr>
        <p:spPr>
          <a:xfrm>
            <a:off x="381000" y="715963"/>
            <a:ext cx="8229600" cy="579437"/>
          </a:xfrm>
        </p:spPr>
        <p:txBody>
          <a:bodyPr/>
          <a:lstStyle/>
          <a:p>
            <a:r>
              <a:rPr lang="en-US" altLang="it-IT">
                <a:solidFill>
                  <a:srgbClr val="212163"/>
                </a:solidFill>
              </a:rPr>
              <a:t>Caso Clinico: FA</a:t>
            </a:r>
            <a:br>
              <a:rPr lang="en-US" altLang="it-IT">
                <a:solidFill>
                  <a:srgbClr val="212163"/>
                </a:solidFill>
              </a:rPr>
            </a:br>
            <a:r>
              <a:rPr lang="en-US" altLang="it-IT" sz="3600">
                <a:solidFill>
                  <a:srgbClr val="212163"/>
                </a:solidFill>
              </a:rPr>
              <a:t>identificazione PAC </a:t>
            </a:r>
          </a:p>
        </p:txBody>
      </p:sp>
      <p:pic>
        <p:nvPicPr>
          <p:cNvPr id="53251" name="APC.AVI">
            <a:hlinkClick r:id="" action="ppaction://media"/>
            <a:extLst>
              <a:ext uri="{FF2B5EF4-FFF2-40B4-BE49-F238E27FC236}">
                <a16:creationId xmlns:a16="http://schemas.microsoft.com/office/drawing/2014/main" id="{7D8F090D-05E0-4E8A-969D-94D7ADAD6A7C}"/>
              </a:ext>
            </a:extLst>
          </p:cNvPr>
          <p:cNvPicPr>
            <a:picLocks noRot="1" noChangeAspect="1" noChangeArrowheads="1"/>
          </p:cNvPicPr>
          <p:nvPr>
            <p:ph sz="half" idx="1"/>
            <a:videoFile r:link="rId1"/>
          </p:nvPr>
        </p:nvPicPr>
        <p:blipFill>
          <a:blip r:embed="rId5">
            <a:extLst>
              <a:ext uri="{28A0092B-C50C-407E-A947-70E740481C1C}">
                <a14:useLocalDpi xmlns:a14="http://schemas.microsoft.com/office/drawing/2010/main" val="0"/>
              </a:ext>
            </a:extLst>
          </a:blip>
          <a:srcRect/>
          <a:stretch>
            <a:fillRect/>
          </a:stretch>
        </p:blipFill>
        <p:spPr>
          <a:xfrm>
            <a:off x="2470150" y="3865563"/>
            <a:ext cx="0" cy="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2" name="APC606.AVI">
            <a:hlinkClick r:id="" action="ppaction://media"/>
            <a:extLst>
              <a:ext uri="{FF2B5EF4-FFF2-40B4-BE49-F238E27FC236}">
                <a16:creationId xmlns:a16="http://schemas.microsoft.com/office/drawing/2014/main" id="{208DB031-37A9-4BEB-A8C5-1FC736591875}"/>
              </a:ext>
            </a:extLst>
          </p:cNvPr>
          <p:cNvPicPr>
            <a:picLocks noRot="1" noChangeAspect="1" noChangeArrowheads="1"/>
          </p:cNvPicPr>
          <p:nvPr>
            <a:videoFile r:link="rId2"/>
          </p:nvPr>
        </p:nvPicPr>
        <p:blipFill>
          <a:blip r:embed="rId5">
            <a:extLst>
              <a:ext uri="{28A0092B-C50C-407E-A947-70E740481C1C}">
                <a14:useLocalDpi xmlns:a14="http://schemas.microsoft.com/office/drawing/2010/main" val="0"/>
              </a:ext>
            </a:extLst>
          </a:blip>
          <a:srcRect/>
          <a:stretch>
            <a:fillRect/>
          </a:stretch>
        </p:blipFill>
        <p:spPr bwMode="auto">
          <a:xfrm>
            <a:off x="609600" y="1600200"/>
            <a:ext cx="7924800" cy="4800600"/>
          </a:xfrm>
          <a:prstGeom prst="rect">
            <a:avLst/>
          </a:prstGeom>
          <a:noFill/>
          <a:ln w="222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325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3251"/>
                                        </p:tgtEl>
                                      </p:cBhvr>
                                    </p:cmd>
                                  </p:childTnLst>
                                </p:cTn>
                              </p:par>
                            </p:childTnLst>
                          </p:cTn>
                        </p:par>
                      </p:childTnLst>
                    </p:cTn>
                  </p:par>
                </p:childTnLst>
              </p:cTn>
              <p:nextCondLst>
                <p:cond evt="onClick" delay="0">
                  <p:tgtEl>
                    <p:spTgt spid="53251"/>
                  </p:tgtEl>
                </p:cond>
              </p:nextCondLst>
            </p:seq>
            <p:video>
              <p:cMediaNode>
                <p:cTn id="7" fill="hold" display="0">
                  <p:stCondLst>
                    <p:cond delay="indefinite"/>
                  </p:stCondLst>
                  <p:endCondLst>
                    <p:cond evt="onNext" delay="0">
                      <p:tgtEl>
                        <p:sldTgt/>
                      </p:tgtEl>
                    </p:cond>
                    <p:cond evt="onPrev" delay="0">
                      <p:tgtEl>
                        <p:sldTgt/>
                      </p:tgtEl>
                    </p:cond>
                  </p:endCondLst>
                </p:cTn>
                <p:tgtEl>
                  <p:spTgt spid="53251"/>
                </p:tgtEl>
              </p:cMediaNode>
            </p:video>
            <p:seq concurrent="1" nextAc="seek">
              <p:cTn id="8" restart="whenNotActive" fill="hold" evtFilter="cancelBubble" nodeType="interactiveSeq">
                <p:stCondLst>
                  <p:cond evt="onClick" delay="0">
                    <p:tgtEl>
                      <p:spTgt spid="5325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3252"/>
                                        </p:tgtEl>
                                      </p:cBhvr>
                                    </p:cmd>
                                  </p:childTnLst>
                                </p:cTn>
                              </p:par>
                            </p:childTnLst>
                          </p:cTn>
                        </p:par>
                      </p:childTnLst>
                    </p:cTn>
                  </p:par>
                </p:childTnLst>
              </p:cTn>
              <p:nextCondLst>
                <p:cond evt="onClick" delay="0">
                  <p:tgtEl>
                    <p:spTgt spid="53252"/>
                  </p:tgtEl>
                </p:cond>
              </p:nextCondLst>
            </p:seq>
            <p:video>
              <p:cMediaNode>
                <p:cTn id="13" fill="hold" display="0">
                  <p:stCondLst>
                    <p:cond delay="indefinite"/>
                  </p:stCondLst>
                  <p:endCondLst>
                    <p:cond evt="onNext" delay="0">
                      <p:tgtEl>
                        <p:sldTgt/>
                      </p:tgtEl>
                    </p:cond>
                    <p:cond evt="onPrev" delay="0">
                      <p:tgtEl>
                        <p:sldTgt/>
                      </p:tgtEl>
                    </p:cond>
                  </p:endCondLst>
                </p:cTn>
                <p:tgtEl>
                  <p:spTgt spid="53252"/>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94045A2-E4BD-43EA-8E07-831C381261B2}"/>
              </a:ext>
            </a:extLst>
          </p:cNvPr>
          <p:cNvSpPr>
            <a:spLocks noGrp="1" noChangeArrowheads="1"/>
          </p:cNvSpPr>
          <p:nvPr>
            <p:ph type="title"/>
          </p:nvPr>
        </p:nvSpPr>
        <p:spPr/>
        <p:txBody>
          <a:bodyPr/>
          <a:lstStyle/>
          <a:p>
            <a:r>
              <a:rPr lang="en-US" altLang="it-IT">
                <a:solidFill>
                  <a:srgbClr val="212163"/>
                </a:solidFill>
              </a:rPr>
              <a:t>Stimolazione da CS </a:t>
            </a:r>
            <a:r>
              <a:rPr lang="en-US" altLang="it-IT" sz="3600">
                <a:solidFill>
                  <a:srgbClr val="212163"/>
                </a:solidFill>
              </a:rPr>
              <a:t>(identificazione del target)</a:t>
            </a:r>
          </a:p>
        </p:txBody>
      </p:sp>
      <p:pic>
        <p:nvPicPr>
          <p:cNvPr id="55299" name="CSPD301.AVI">
            <a:hlinkClick r:id="" action="ppaction://media"/>
            <a:extLst>
              <a:ext uri="{FF2B5EF4-FFF2-40B4-BE49-F238E27FC236}">
                <a16:creationId xmlns:a16="http://schemas.microsoft.com/office/drawing/2014/main" id="{A4EAB536-7A84-4ACE-B701-655C48187DBE}"/>
              </a:ext>
            </a:extLst>
          </p:cNvPr>
          <p:cNvPicPr>
            <a:picLocks noRot="1" noChangeAspect="1" noChangeArrowheads="1"/>
          </p:cNvPicPr>
          <p:nvPr>
            <p:ph sz="half" idx="1"/>
            <a:videoFile r:link="rId1"/>
          </p:nvPr>
        </p:nvPicPr>
        <p:blipFill>
          <a:blip r:embed="rId5">
            <a:extLst>
              <a:ext uri="{28A0092B-C50C-407E-A947-70E740481C1C}">
                <a14:useLocalDpi xmlns:a14="http://schemas.microsoft.com/office/drawing/2010/main" val="0"/>
              </a:ext>
            </a:extLst>
          </a:blip>
          <a:srcRect/>
          <a:stretch>
            <a:fillRect/>
          </a:stretch>
        </p:blipFill>
        <p:spPr>
          <a:xfrm>
            <a:off x="2470150" y="3865563"/>
            <a:ext cx="0" cy="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0" name="CSPD2098.AVI">
            <a:hlinkClick r:id="" action="ppaction://media"/>
            <a:extLst>
              <a:ext uri="{FF2B5EF4-FFF2-40B4-BE49-F238E27FC236}">
                <a16:creationId xmlns:a16="http://schemas.microsoft.com/office/drawing/2014/main" id="{7727B236-1A31-4DF5-97FA-A213CB5BA283}"/>
              </a:ext>
            </a:extLst>
          </p:cNvPr>
          <p:cNvPicPr>
            <a:picLocks noRot="1" noChangeAspect="1" noChangeArrowheads="1"/>
          </p:cNvPicPr>
          <p:nvPr>
            <a:videoFile r:link="rId2"/>
          </p:nvPr>
        </p:nvPicPr>
        <p:blipFill>
          <a:blip r:embed="rId5">
            <a:extLst>
              <a:ext uri="{28A0092B-C50C-407E-A947-70E740481C1C}">
                <a14:useLocalDpi xmlns:a14="http://schemas.microsoft.com/office/drawing/2010/main" val="0"/>
              </a:ext>
            </a:extLst>
          </a:blip>
          <a:srcRect/>
          <a:stretch>
            <a:fillRect/>
          </a:stretch>
        </p:blipFill>
        <p:spPr bwMode="auto">
          <a:xfrm>
            <a:off x="1219200" y="1600200"/>
            <a:ext cx="6629400" cy="5073650"/>
          </a:xfrm>
          <a:prstGeom prst="rect">
            <a:avLst/>
          </a:prstGeom>
          <a:noFill/>
          <a:ln w="22225">
            <a:solidFill>
              <a:srgbClr val="FD7E1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2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5299"/>
                                        </p:tgtEl>
                                      </p:cBhvr>
                                    </p:cmd>
                                  </p:childTnLst>
                                </p:cTn>
                              </p:par>
                            </p:childTnLst>
                          </p:cTn>
                        </p:par>
                      </p:childTnLst>
                    </p:cTn>
                  </p:par>
                </p:childTnLst>
              </p:cTn>
              <p:nextCondLst>
                <p:cond evt="onClick" delay="0">
                  <p:tgtEl>
                    <p:spTgt spid="55299"/>
                  </p:tgtEl>
                </p:cond>
              </p:nextCondLst>
            </p:seq>
            <p:video>
              <p:cMediaNode>
                <p:cTn id="7" fill="hold" display="0">
                  <p:stCondLst>
                    <p:cond delay="indefinite"/>
                  </p:stCondLst>
                  <p:endCondLst>
                    <p:cond evt="onNext" delay="0">
                      <p:tgtEl>
                        <p:sldTgt/>
                      </p:tgtEl>
                    </p:cond>
                    <p:cond evt="onPrev" delay="0">
                      <p:tgtEl>
                        <p:sldTgt/>
                      </p:tgtEl>
                    </p:cond>
                  </p:endCondLst>
                </p:cTn>
                <p:tgtEl>
                  <p:spTgt spid="55299"/>
                </p:tgtEl>
              </p:cMediaNode>
            </p:video>
            <p:seq concurrent="1" nextAc="seek">
              <p:cTn id="8" restart="whenNotActive" fill="hold" evtFilter="cancelBubble" nodeType="interactiveSeq">
                <p:stCondLst>
                  <p:cond evt="onClick" delay="0">
                    <p:tgtEl>
                      <p:spTgt spid="5530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5300"/>
                                        </p:tgtEl>
                                      </p:cBhvr>
                                    </p:cmd>
                                  </p:childTnLst>
                                </p:cTn>
                              </p:par>
                            </p:childTnLst>
                          </p:cTn>
                        </p:par>
                      </p:childTnLst>
                    </p:cTn>
                  </p:par>
                </p:childTnLst>
              </p:cTn>
              <p:nextCondLst>
                <p:cond evt="onClick" delay="0">
                  <p:tgtEl>
                    <p:spTgt spid="55300"/>
                  </p:tgtEl>
                </p:cond>
              </p:nextCondLst>
            </p:seq>
            <p:video>
              <p:cMediaNode>
                <p:cTn id="13" fill="hold" display="0">
                  <p:stCondLst>
                    <p:cond delay="indefinite"/>
                  </p:stCondLst>
                  <p:endCondLst>
                    <p:cond evt="onNext" delay="0">
                      <p:tgtEl>
                        <p:sldTgt/>
                      </p:tgtEl>
                    </p:cond>
                    <p:cond evt="onPrev" delay="0">
                      <p:tgtEl>
                        <p:sldTgt/>
                      </p:tgtEl>
                    </p:cond>
                  </p:endCondLst>
                </p:cTn>
                <p:tgtEl>
                  <p:spTgt spid="55300"/>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CB187EE-B5F6-443A-9514-2D4CA89ED8AD}"/>
              </a:ext>
            </a:extLst>
          </p:cNvPr>
          <p:cNvSpPr>
            <a:spLocks noGrp="1" noChangeArrowheads="1"/>
          </p:cNvSpPr>
          <p:nvPr>
            <p:ph type="title"/>
          </p:nvPr>
        </p:nvSpPr>
        <p:spPr>
          <a:xfrm>
            <a:off x="228600" y="152400"/>
            <a:ext cx="8686800" cy="808038"/>
          </a:xfrm>
        </p:spPr>
        <p:txBody>
          <a:bodyPr/>
          <a:lstStyle/>
          <a:p>
            <a:r>
              <a:rPr lang="en-US" altLang="it-IT" sz="4000">
                <a:solidFill>
                  <a:srgbClr val="212163"/>
                </a:solidFill>
              </a:rPr>
              <a:t>Conferma del blocco (pacing da CS)</a:t>
            </a:r>
          </a:p>
        </p:txBody>
      </p:sp>
      <p:pic>
        <p:nvPicPr>
          <p:cNvPr id="57347" name="CSPD360.AVI">
            <a:hlinkClick r:id="" action="ppaction://media"/>
            <a:extLst>
              <a:ext uri="{FF2B5EF4-FFF2-40B4-BE49-F238E27FC236}">
                <a16:creationId xmlns:a16="http://schemas.microsoft.com/office/drawing/2014/main" id="{B07C015F-0489-413A-8BE6-E6B17889B90A}"/>
              </a:ext>
            </a:extLst>
          </p:cNvPr>
          <p:cNvPicPr>
            <a:picLocks noRot="1" noChangeAspect="1" noChangeArrowheads="1"/>
          </p:cNvPicPr>
          <p:nvPr>
            <p:ph sz="half" idx="1"/>
            <a:videoFile r:link="rId1"/>
          </p:nvPr>
        </p:nvPicPr>
        <p:blipFill>
          <a:blip r:embed="rId5">
            <a:extLst>
              <a:ext uri="{28A0092B-C50C-407E-A947-70E740481C1C}">
                <a14:useLocalDpi xmlns:a14="http://schemas.microsoft.com/office/drawing/2010/main" val="0"/>
              </a:ext>
            </a:extLst>
          </a:blip>
          <a:srcRect/>
          <a:stretch>
            <a:fillRect/>
          </a:stretch>
        </p:blipFill>
        <p:spPr>
          <a:xfrm>
            <a:off x="2470150" y="3865563"/>
            <a:ext cx="0" cy="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48" name="CSPD3571.AVI">
            <a:hlinkClick r:id="" action="ppaction://media"/>
            <a:extLst>
              <a:ext uri="{FF2B5EF4-FFF2-40B4-BE49-F238E27FC236}">
                <a16:creationId xmlns:a16="http://schemas.microsoft.com/office/drawing/2014/main" id="{D0B4D706-01E7-4D27-ACEB-4C0CC1907CCE}"/>
              </a:ext>
            </a:extLst>
          </p:cNvPr>
          <p:cNvPicPr>
            <a:picLocks noRot="1" noChangeAspect="1" noChangeArrowheads="1"/>
          </p:cNvPicPr>
          <p:nvPr>
            <a:videoFile r:link="rId2"/>
          </p:nvPr>
        </p:nvPicPr>
        <p:blipFill>
          <a:blip r:embed="rId5">
            <a:extLst>
              <a:ext uri="{28A0092B-C50C-407E-A947-70E740481C1C}">
                <a14:useLocalDpi xmlns:a14="http://schemas.microsoft.com/office/drawing/2010/main" val="0"/>
              </a:ext>
            </a:extLst>
          </a:blip>
          <a:srcRect/>
          <a:stretch>
            <a:fillRect/>
          </a:stretch>
        </p:blipFill>
        <p:spPr bwMode="auto">
          <a:xfrm>
            <a:off x="990600" y="1524000"/>
            <a:ext cx="7162800" cy="5029200"/>
          </a:xfrm>
          <a:prstGeom prst="rect">
            <a:avLst/>
          </a:prstGeom>
          <a:noFill/>
          <a:ln w="22225">
            <a:solidFill>
              <a:srgbClr val="FD7E1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734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7347"/>
                                        </p:tgtEl>
                                      </p:cBhvr>
                                    </p:cmd>
                                  </p:childTnLst>
                                </p:cTn>
                              </p:par>
                            </p:childTnLst>
                          </p:cTn>
                        </p:par>
                      </p:childTnLst>
                    </p:cTn>
                  </p:par>
                </p:childTnLst>
              </p:cTn>
              <p:nextCondLst>
                <p:cond evt="onClick" delay="0">
                  <p:tgtEl>
                    <p:spTgt spid="57347"/>
                  </p:tgtEl>
                </p:cond>
              </p:nextCondLst>
            </p:seq>
            <p:video>
              <p:cMediaNode>
                <p:cTn id="7" fill="hold" display="0">
                  <p:stCondLst>
                    <p:cond delay="indefinite"/>
                  </p:stCondLst>
                  <p:endCondLst>
                    <p:cond evt="onNext" delay="0">
                      <p:tgtEl>
                        <p:sldTgt/>
                      </p:tgtEl>
                    </p:cond>
                    <p:cond evt="onPrev" delay="0">
                      <p:tgtEl>
                        <p:sldTgt/>
                      </p:tgtEl>
                    </p:cond>
                  </p:endCondLst>
                </p:cTn>
                <p:tgtEl>
                  <p:spTgt spid="57347"/>
                </p:tgtEl>
              </p:cMediaNode>
            </p:video>
            <p:seq concurrent="1" nextAc="seek">
              <p:cTn id="8" restart="whenNotActive" fill="hold" evtFilter="cancelBubble" nodeType="interactiveSeq">
                <p:stCondLst>
                  <p:cond evt="onClick" delay="0">
                    <p:tgtEl>
                      <p:spTgt spid="5734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7348"/>
                                        </p:tgtEl>
                                      </p:cBhvr>
                                    </p:cmd>
                                  </p:childTnLst>
                                </p:cTn>
                              </p:par>
                            </p:childTnLst>
                          </p:cTn>
                        </p:par>
                      </p:childTnLst>
                    </p:cTn>
                  </p:par>
                </p:childTnLst>
              </p:cTn>
              <p:nextCondLst>
                <p:cond evt="onClick" delay="0">
                  <p:tgtEl>
                    <p:spTgt spid="57348"/>
                  </p:tgtEl>
                </p:cond>
              </p:nextCondLst>
            </p:seq>
            <p:video>
              <p:cMediaNode>
                <p:cTn id="13" fill="hold" display="0">
                  <p:stCondLst>
                    <p:cond delay="indefinite"/>
                  </p:stCondLst>
                  <p:endCondLst>
                    <p:cond evt="onNext" delay="0">
                      <p:tgtEl>
                        <p:sldTgt/>
                      </p:tgtEl>
                    </p:cond>
                    <p:cond evt="onPrev" delay="0">
                      <p:tgtEl>
                        <p:sldTgt/>
                      </p:tgtEl>
                    </p:cond>
                  </p:endCondLst>
                </p:cTn>
                <p:tgtEl>
                  <p:spTgt spid="57348"/>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F203FC2-25D0-4A26-81B7-AC85EFE5DF02}"/>
              </a:ext>
            </a:extLst>
          </p:cNvPr>
          <p:cNvSpPr>
            <a:spLocks noGrp="1" noChangeArrowheads="1"/>
          </p:cNvSpPr>
          <p:nvPr>
            <p:ph type="title"/>
          </p:nvPr>
        </p:nvSpPr>
        <p:spPr>
          <a:xfrm>
            <a:off x="457200" y="0"/>
            <a:ext cx="8229600" cy="788988"/>
          </a:xfrm>
        </p:spPr>
        <p:txBody>
          <a:bodyPr/>
          <a:lstStyle/>
          <a:p>
            <a:r>
              <a:rPr lang="en-US" altLang="it-IT">
                <a:solidFill>
                  <a:srgbClr val="212163"/>
                </a:solidFill>
              </a:rPr>
              <a:t>Futuri sviluppi</a:t>
            </a:r>
          </a:p>
        </p:txBody>
      </p:sp>
      <p:pic>
        <p:nvPicPr>
          <p:cNvPr id="59395" name="Picture 3" descr="NavX_DIF">
            <a:extLst>
              <a:ext uri="{FF2B5EF4-FFF2-40B4-BE49-F238E27FC236}">
                <a16:creationId xmlns:a16="http://schemas.microsoft.com/office/drawing/2014/main" id="{9DD893ED-554F-49AD-9CED-04D2F279FB03}"/>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95400" y="836613"/>
            <a:ext cx="6781800" cy="5765800"/>
          </a:xfrm>
          <a:noFill/>
          <a:ln w="22225">
            <a:solidFill>
              <a:srgbClr val="FFCC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A17EC4E-56D2-413A-95FE-DE4179E3C7FD}"/>
              </a:ext>
            </a:extLst>
          </p:cNvPr>
          <p:cNvSpPr>
            <a:spLocks noGrp="1" noChangeArrowheads="1"/>
          </p:cNvSpPr>
          <p:nvPr>
            <p:ph type="title"/>
          </p:nvPr>
        </p:nvSpPr>
        <p:spPr>
          <a:xfrm>
            <a:off x="457200" y="228600"/>
            <a:ext cx="8229600" cy="655638"/>
          </a:xfrm>
        </p:spPr>
        <p:txBody>
          <a:bodyPr/>
          <a:lstStyle/>
          <a:p>
            <a:r>
              <a:rPr lang="en-US" altLang="it-IT">
                <a:solidFill>
                  <a:srgbClr val="212163"/>
                </a:solidFill>
              </a:rPr>
              <a:t>Futuri Sviluppi</a:t>
            </a:r>
          </a:p>
        </p:txBody>
      </p:sp>
      <p:pic>
        <p:nvPicPr>
          <p:cNvPr id="60419" name="Packer_dif2b.avi">
            <a:hlinkClick r:id="" action="ppaction://media"/>
            <a:extLst>
              <a:ext uri="{FF2B5EF4-FFF2-40B4-BE49-F238E27FC236}">
                <a16:creationId xmlns:a16="http://schemas.microsoft.com/office/drawing/2014/main" id="{47187ABC-72D1-40F7-9A11-5093C0E2253C}"/>
              </a:ext>
            </a:extLst>
          </p:cNvPr>
          <p:cNvPicPr>
            <a:picLocks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762000" y="1066800"/>
            <a:ext cx="7620000" cy="5175250"/>
          </a:xfrm>
          <a:ln w="22225">
            <a:solidFill>
              <a:srgbClr val="FFCC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334" fill="hold"/>
                                        <p:tgtEl>
                                          <p:spTgt spid="6041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0419"/>
                </p:tgtEl>
              </p:cMediaNode>
            </p:video>
            <p:seq concurrent="1" nextAc="seek">
              <p:cTn id="8" restart="whenNotActive" fill="hold" evtFilter="cancelBubble" nodeType="interactiveSeq">
                <p:stCondLst>
                  <p:cond evt="onClick" delay="0">
                    <p:tgtEl>
                      <p:spTgt spid="6041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60419"/>
                                        </p:tgtEl>
                                      </p:cBhvr>
                                    </p:cmd>
                                  </p:childTnLst>
                                </p:cTn>
                              </p:par>
                            </p:childTnLst>
                          </p:cTn>
                        </p:par>
                      </p:childTnLst>
                    </p:cTn>
                  </p:par>
                </p:childTnLst>
              </p:cTn>
              <p:nextCondLst>
                <p:cond evt="onClick" delay="0">
                  <p:tgtEl>
                    <p:spTgt spid="6041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B4B15A2-2B52-42C7-A32A-B13279B1087A}"/>
              </a:ext>
            </a:extLst>
          </p:cNvPr>
          <p:cNvSpPr>
            <a:spLocks noGrp="1" noChangeArrowheads="1"/>
          </p:cNvSpPr>
          <p:nvPr>
            <p:ph type="title"/>
          </p:nvPr>
        </p:nvSpPr>
        <p:spPr>
          <a:xfrm>
            <a:off x="381000" y="-381000"/>
            <a:ext cx="8229600" cy="1143000"/>
          </a:xfrm>
        </p:spPr>
        <p:txBody>
          <a:bodyPr/>
          <a:lstStyle/>
          <a:p>
            <a:pPr algn="l"/>
            <a:r>
              <a:rPr lang="en-US" altLang="it-IT" sz="3600" b="1">
                <a:solidFill>
                  <a:srgbClr val="212163"/>
                </a:solidFill>
              </a:rPr>
              <a:t>Creazione della Geometria</a:t>
            </a:r>
          </a:p>
        </p:txBody>
      </p:sp>
      <p:sp>
        <p:nvSpPr>
          <p:cNvPr id="11267" name="Text Box 3">
            <a:extLst>
              <a:ext uri="{FF2B5EF4-FFF2-40B4-BE49-F238E27FC236}">
                <a16:creationId xmlns:a16="http://schemas.microsoft.com/office/drawing/2014/main" id="{6AEB3792-9189-47BB-AEA9-4B8BD79324B3}"/>
              </a:ext>
            </a:extLst>
          </p:cNvPr>
          <p:cNvSpPr txBox="1">
            <a:spLocks noChangeArrowheads="1"/>
          </p:cNvSpPr>
          <p:nvPr/>
        </p:nvSpPr>
        <p:spPr bwMode="auto">
          <a:xfrm>
            <a:off x="304800" y="990600"/>
            <a:ext cx="3200400"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altLang="it-IT" sz="2400">
                <a:cs typeface="Arial" panose="020B0604020202020204" pitchFamily="34" charset="0"/>
              </a:rPr>
              <a:t> Rapida ricostruzione dell’anatomia del paziente</a:t>
            </a:r>
          </a:p>
          <a:p>
            <a:pPr eaLnBrk="1" hangingPunct="1"/>
            <a:endParaRPr lang="en-US" altLang="it-IT" sz="2400">
              <a:cs typeface="Arial" panose="020B0604020202020204" pitchFamily="34" charset="0"/>
            </a:endParaRPr>
          </a:p>
          <a:p>
            <a:pPr eaLnBrk="1" hangingPunct="1">
              <a:buFontTx/>
              <a:buChar char="•"/>
            </a:pPr>
            <a:r>
              <a:rPr lang="en-US" altLang="it-IT" sz="2400">
                <a:cs typeface="Arial" panose="020B0604020202020204" pitchFamily="34" charset="0"/>
              </a:rPr>
              <a:t> Collezione di punti 3D utilizzando fino a 20 elettrodi contemporaneamente (modo continuo)</a:t>
            </a:r>
          </a:p>
          <a:p>
            <a:pPr eaLnBrk="1" hangingPunct="1">
              <a:buFontTx/>
              <a:buChar char="•"/>
            </a:pPr>
            <a:endParaRPr lang="en-US" altLang="it-IT" sz="2400">
              <a:cs typeface="Arial" panose="020B0604020202020204" pitchFamily="34" charset="0"/>
            </a:endParaRPr>
          </a:p>
          <a:p>
            <a:pPr eaLnBrk="1" hangingPunct="1">
              <a:buFontTx/>
              <a:buChar char="•"/>
            </a:pPr>
            <a:r>
              <a:rPr lang="en-US" altLang="it-IT" sz="2400">
                <a:cs typeface="Arial" panose="020B0604020202020204" pitchFamily="34" charset="0"/>
              </a:rPr>
              <a:t> Possibilta’ di raccolta punto punto</a:t>
            </a:r>
          </a:p>
          <a:p>
            <a:pPr algn="ctr" eaLnBrk="1" hangingPunct="1">
              <a:spcBef>
                <a:spcPct val="50000"/>
              </a:spcBef>
            </a:pPr>
            <a:endParaRPr lang="en-US" altLang="it-IT" sz="2400">
              <a:cs typeface="Arial" panose="020B0604020202020204" pitchFamily="34" charset="0"/>
            </a:endParaRPr>
          </a:p>
        </p:txBody>
      </p:sp>
      <p:pic>
        <p:nvPicPr>
          <p:cNvPr id="11268" name="geometryNavX.avi">
            <a:hlinkClick r:id="" action="ppaction://media"/>
            <a:extLst>
              <a:ext uri="{FF2B5EF4-FFF2-40B4-BE49-F238E27FC236}">
                <a16:creationId xmlns:a16="http://schemas.microsoft.com/office/drawing/2014/main" id="{A8C56761-22AB-44DC-8A53-AE20B8D25199}"/>
              </a:ext>
            </a:extLst>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3505200" y="1676400"/>
            <a:ext cx="5524500" cy="4191000"/>
          </a:xfrm>
          <a:ln w="22225">
            <a:solidFill>
              <a:srgbClr val="FFCC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2500" fill="hold"/>
                                        <p:tgtEl>
                                          <p:spTgt spid="1126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268"/>
                </p:tgtEl>
              </p:cMediaNode>
            </p:video>
            <p:seq concurrent="1" nextAc="seek">
              <p:cTn id="8" restart="whenNotActive" fill="hold" evtFilter="cancelBubble" nodeType="interactiveSeq">
                <p:stCondLst>
                  <p:cond evt="onClick" delay="0">
                    <p:tgtEl>
                      <p:spTgt spid="1126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1268"/>
                                        </p:tgtEl>
                                      </p:cBhvr>
                                    </p:cmd>
                                  </p:childTnLst>
                                </p:cTn>
                              </p:par>
                            </p:childTnLst>
                          </p:cTn>
                        </p:par>
                      </p:childTnLst>
                    </p:cTn>
                  </p:par>
                </p:childTnLst>
              </p:cTn>
              <p:nextCondLst>
                <p:cond evt="onClick" delay="0">
                  <p:tgtEl>
                    <p:spTgt spid="1126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NAVGEO00.AVI">
            <a:hlinkClick r:id="" action="ppaction://media"/>
            <a:extLst>
              <a:ext uri="{FF2B5EF4-FFF2-40B4-BE49-F238E27FC236}">
                <a16:creationId xmlns:a16="http://schemas.microsoft.com/office/drawing/2014/main" id="{BE9BD71F-6964-44DA-848C-3905449F3147}"/>
              </a:ext>
            </a:extLst>
          </p:cNvPr>
          <p:cNvPicPr>
            <a:picLocks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488950" y="1600200"/>
            <a:ext cx="8237538" cy="4451350"/>
          </a:xfrm>
          <a:ln w="22225">
            <a:solidFill>
              <a:srgbClr val="FFCC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1" name="Rectangle 3">
            <a:extLst>
              <a:ext uri="{FF2B5EF4-FFF2-40B4-BE49-F238E27FC236}">
                <a16:creationId xmlns:a16="http://schemas.microsoft.com/office/drawing/2014/main" id="{FD30580B-CAE1-420F-8B55-90D0199B4BB9}"/>
              </a:ext>
            </a:extLst>
          </p:cNvPr>
          <p:cNvSpPr>
            <a:spLocks noGrp="1" noChangeArrowheads="1"/>
          </p:cNvSpPr>
          <p:nvPr>
            <p:ph type="title"/>
          </p:nvPr>
        </p:nvSpPr>
        <p:spPr>
          <a:xfrm>
            <a:off x="685800" y="228600"/>
            <a:ext cx="7772400" cy="914400"/>
          </a:xfrm>
          <a:noFill/>
          <a:ln/>
        </p:spPr>
        <p:txBody>
          <a:bodyPr anchor="ctr" anchorCtr="1"/>
          <a:lstStyle/>
          <a:p>
            <a:r>
              <a:rPr lang="en-US" altLang="it-IT">
                <a:solidFill>
                  <a:srgbClr val="212163"/>
                </a:solidFill>
              </a:rPr>
              <a:t>Creazione della Geometria</a:t>
            </a:r>
            <a:br>
              <a:rPr lang="en-US" altLang="it-IT" sz="4000">
                <a:solidFill>
                  <a:srgbClr val="212163"/>
                </a:solidFill>
              </a:rPr>
            </a:br>
            <a:r>
              <a:rPr lang="en-US" altLang="it-IT" sz="3600">
                <a:solidFill>
                  <a:srgbClr val="212163"/>
                </a:solidFill>
              </a:rPr>
              <a:t>modo continuo – high detail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1000" fill="hold"/>
                                        <p:tgtEl>
                                          <p:spTgt spid="1229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2290"/>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NAVFIG11">
            <a:extLst>
              <a:ext uri="{FF2B5EF4-FFF2-40B4-BE49-F238E27FC236}">
                <a16:creationId xmlns:a16="http://schemas.microsoft.com/office/drawing/2014/main" id="{0B2161F2-6893-4E08-9B11-DAF25AA27A5C}"/>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84188" y="1617663"/>
            <a:ext cx="8255000" cy="446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Rectangle 3">
            <a:extLst>
              <a:ext uri="{FF2B5EF4-FFF2-40B4-BE49-F238E27FC236}">
                <a16:creationId xmlns:a16="http://schemas.microsoft.com/office/drawing/2014/main" id="{5008D553-0DA2-4648-BB58-D2DE2860216F}"/>
              </a:ext>
            </a:extLst>
          </p:cNvPr>
          <p:cNvSpPr>
            <a:spLocks noGrp="1" noChangeArrowheads="1"/>
          </p:cNvSpPr>
          <p:nvPr>
            <p:ph type="title"/>
          </p:nvPr>
        </p:nvSpPr>
        <p:spPr>
          <a:xfrm>
            <a:off x="685800" y="228600"/>
            <a:ext cx="7772400" cy="914400"/>
          </a:xfrm>
          <a:noFill/>
          <a:ln/>
        </p:spPr>
        <p:txBody>
          <a:bodyPr anchor="ctr" anchorCtr="1"/>
          <a:lstStyle/>
          <a:p>
            <a:r>
              <a:rPr lang="en-US" altLang="it-IT">
                <a:solidFill>
                  <a:srgbClr val="212163"/>
                </a:solidFill>
              </a:rPr>
              <a:t>Creazione della Geometria</a:t>
            </a:r>
            <a:br>
              <a:rPr lang="en-US" altLang="it-IT" sz="4000">
                <a:solidFill>
                  <a:srgbClr val="212163"/>
                </a:solidFill>
              </a:rPr>
            </a:br>
            <a:r>
              <a:rPr lang="en-US" altLang="it-IT" sz="3600">
                <a:solidFill>
                  <a:srgbClr val="212163"/>
                </a:solidFill>
              </a:rPr>
              <a:t>modo continuo – high detail</a:t>
            </a:r>
          </a:p>
        </p:txBody>
      </p:sp>
      <p:sp>
        <p:nvSpPr>
          <p:cNvPr id="14340" name="Text Box 4">
            <a:extLst>
              <a:ext uri="{FF2B5EF4-FFF2-40B4-BE49-F238E27FC236}">
                <a16:creationId xmlns:a16="http://schemas.microsoft.com/office/drawing/2014/main" id="{A022036E-2CBB-4B23-97FD-07AC30826101}"/>
              </a:ext>
            </a:extLst>
          </p:cNvPr>
          <p:cNvSpPr txBox="1">
            <a:spLocks noChangeArrowheads="1"/>
          </p:cNvSpPr>
          <p:nvPr/>
        </p:nvSpPr>
        <p:spPr bwMode="auto">
          <a:xfrm>
            <a:off x="2438400" y="6172200"/>
            <a:ext cx="441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it-IT" sz="1400">
                <a:cs typeface="Arial" panose="020B0604020202020204" pitchFamily="34" charset="0"/>
              </a:rPr>
              <a:t>Mangrum, et al;   UVA;   Charlottesville, VA  USA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DF4B8F1-296F-49EC-9625-0855592C5A57}"/>
              </a:ext>
            </a:extLst>
          </p:cNvPr>
          <p:cNvSpPr>
            <a:spLocks noGrp="1" noChangeArrowheads="1"/>
          </p:cNvSpPr>
          <p:nvPr>
            <p:ph type="title"/>
          </p:nvPr>
        </p:nvSpPr>
        <p:spPr>
          <a:xfrm>
            <a:off x="304800" y="0"/>
            <a:ext cx="8610600" cy="1219200"/>
          </a:xfrm>
          <a:noFill/>
          <a:ln/>
        </p:spPr>
        <p:txBody>
          <a:bodyPr anchor="ctr" anchorCtr="1"/>
          <a:lstStyle/>
          <a:p>
            <a:r>
              <a:rPr lang="en-US" altLang="it-IT">
                <a:solidFill>
                  <a:srgbClr val="212163"/>
                </a:solidFill>
              </a:rPr>
              <a:t>Creazione della Geometria</a:t>
            </a:r>
            <a:br>
              <a:rPr lang="en-US" altLang="it-IT" sz="4000">
                <a:solidFill>
                  <a:srgbClr val="212163"/>
                </a:solidFill>
              </a:rPr>
            </a:br>
            <a:r>
              <a:rPr lang="en-US" altLang="it-IT" sz="3600">
                <a:solidFill>
                  <a:srgbClr val="212163"/>
                </a:solidFill>
              </a:rPr>
              <a:t>Punto a Punto</a:t>
            </a:r>
          </a:p>
        </p:txBody>
      </p:sp>
      <p:pic>
        <p:nvPicPr>
          <p:cNvPr id="16387" name="GEOALT00.AVI">
            <a:hlinkClick r:id="" action="ppaction://media"/>
            <a:extLst>
              <a:ext uri="{FF2B5EF4-FFF2-40B4-BE49-F238E27FC236}">
                <a16:creationId xmlns:a16="http://schemas.microsoft.com/office/drawing/2014/main" id="{0D604C3B-DB58-498D-B85D-69D320DD7A32}"/>
              </a:ext>
            </a:extLst>
          </p:cNvPr>
          <p:cNvPicPr>
            <a:picLocks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914400" y="1295400"/>
            <a:ext cx="7543800" cy="4976813"/>
          </a:xfrm>
          <a:ln w="22225">
            <a:solidFill>
              <a:srgbClr val="FFCC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8" name="Rectangle 4">
            <a:extLst>
              <a:ext uri="{FF2B5EF4-FFF2-40B4-BE49-F238E27FC236}">
                <a16:creationId xmlns:a16="http://schemas.microsoft.com/office/drawing/2014/main" id="{8A058D7B-6009-48C8-91C4-BB6323F61940}"/>
              </a:ext>
            </a:extLst>
          </p:cNvPr>
          <p:cNvSpPr>
            <a:spLocks noChangeArrowheads="1"/>
          </p:cNvSpPr>
          <p:nvPr/>
        </p:nvSpPr>
        <p:spPr bwMode="auto">
          <a:xfrm>
            <a:off x="3124200" y="3352800"/>
            <a:ext cx="2798763"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hlink"/>
              </a:buClr>
              <a:buFont typeface="Wingdings" panose="05000000000000000000" pitchFamily="2" charset="2"/>
              <a:buBlip>
                <a:blip r:embed="rId5"/>
              </a:buBlip>
              <a:defRPr sz="32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har char="–"/>
              <a:defRPr sz="28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5"/>
              </a:buBlip>
              <a:defRPr sz="24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hlink"/>
              </a:buClr>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hlink"/>
              </a:buClr>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hlink"/>
              </a:buClr>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hlink"/>
              </a:buClr>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Verdana" panose="020B0604030504040204" pitchFamily="34" charset="0"/>
              </a:defRPr>
            </a:lvl9pPr>
          </a:lstStyle>
          <a:p>
            <a:pPr algn="ctr" eaLnBrk="1" hangingPunct="1">
              <a:spcBef>
                <a:spcPct val="50000"/>
              </a:spcBef>
              <a:buFont typeface="Wingdings" panose="05000000000000000000" pitchFamily="2" charset="2"/>
              <a:buNone/>
            </a:pPr>
            <a:r>
              <a:rPr lang="en-US" altLang="it-IT" sz="2400"/>
              <a:t>Point-by-Point</a:t>
            </a:r>
          </a:p>
          <a:p>
            <a:pPr algn="ctr" eaLnBrk="1" hangingPunct="1">
              <a:spcBef>
                <a:spcPct val="50000"/>
              </a:spcBef>
              <a:buFont typeface="Wingdings" panose="05000000000000000000" pitchFamily="2" charset="2"/>
              <a:buNone/>
            </a:pPr>
            <a:r>
              <a:rPr lang="en-US" altLang="it-IT" sz="2400"/>
              <a:t>Medium-Low</a:t>
            </a:r>
          </a:p>
        </p:txBody>
      </p:sp>
      <p:sp>
        <p:nvSpPr>
          <p:cNvPr id="16389" name="Text Box 5">
            <a:extLst>
              <a:ext uri="{FF2B5EF4-FFF2-40B4-BE49-F238E27FC236}">
                <a16:creationId xmlns:a16="http://schemas.microsoft.com/office/drawing/2014/main" id="{F4B5C843-197A-4578-8158-7527F2B7C757}"/>
              </a:ext>
            </a:extLst>
          </p:cNvPr>
          <p:cNvSpPr txBox="1">
            <a:spLocks noChangeArrowheads="1"/>
          </p:cNvSpPr>
          <p:nvPr/>
        </p:nvSpPr>
        <p:spPr bwMode="auto">
          <a:xfrm>
            <a:off x="457200" y="6400800"/>
            <a:ext cx="441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it-IT" sz="1400">
                <a:cs typeface="Arial" panose="020B0604020202020204" pitchFamily="34" charset="0"/>
              </a:rPr>
              <a:t>Pappone; HSR Milano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12000" fill="hold"/>
                                        <p:tgtEl>
                                          <p:spTgt spid="1638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2" fill="hold" display="0">
                  <p:stCondLst>
                    <p:cond delay="indefinite"/>
                  </p:stCondLst>
                  <p:endCondLst>
                    <p:cond evt="onNext" delay="0">
                      <p:tgtEl>
                        <p:sldTgt/>
                      </p:tgtEl>
                    </p:cond>
                    <p:cond evt="onPrev" delay="0">
                      <p:tgtEl>
                        <p:sldTgt/>
                      </p:tgtEl>
                    </p:cond>
                  </p:endCondLst>
                </p:cTn>
                <p:tgtEl>
                  <p:spTgt spid="16387"/>
                </p:tgtEl>
              </p:cMediaNode>
            </p:video>
          </p:childTnLst>
        </p:cTn>
      </p:par>
    </p:tnLst>
    <p:bldLst>
      <p:bldP spid="163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rotate geo.avi">
            <a:hlinkClick r:id="" action="ppaction://media"/>
            <a:extLst>
              <a:ext uri="{FF2B5EF4-FFF2-40B4-BE49-F238E27FC236}">
                <a16:creationId xmlns:a16="http://schemas.microsoft.com/office/drawing/2014/main" id="{6C2CCFBF-B11B-45F3-86CE-882780E2FB89}"/>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206375"/>
            <a:ext cx="9144000" cy="6499225"/>
          </a:xfrm>
          <a:prstGeom prst="rect">
            <a:avLst/>
          </a:prstGeom>
          <a:noFill/>
          <a:ln w="222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000" fill="hold"/>
                                        <p:tgtEl>
                                          <p:spTgt spid="1843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8434"/>
                </p:tgtEl>
              </p:cMediaNode>
            </p:video>
            <p:seq concurrent="1" nextAc="seek">
              <p:cTn id="8" restart="whenNotActive" fill="hold" evtFilter="cancelBubble" nodeType="interactiveSeq">
                <p:stCondLst>
                  <p:cond evt="onClick" delay="0">
                    <p:tgtEl>
                      <p:spTgt spid="1843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8434"/>
                                        </p:tgtEl>
                                      </p:cBhvr>
                                    </p:cmd>
                                  </p:childTnLst>
                                </p:cTn>
                              </p:par>
                            </p:childTnLst>
                          </p:cTn>
                        </p:par>
                      </p:childTnLst>
                    </p:cTn>
                  </p:par>
                </p:childTnLst>
              </p:cTn>
              <p:nextCondLst>
                <p:cond evt="onClick" delay="0">
                  <p:tgtEl>
                    <p:spTgt spid="1843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CBCB16E-B4B5-4A1F-B9F1-0305ED7923ED}"/>
              </a:ext>
            </a:extLst>
          </p:cNvPr>
          <p:cNvSpPr>
            <a:spLocks noGrp="1" noChangeArrowheads="1"/>
          </p:cNvSpPr>
          <p:nvPr>
            <p:ph type="body" sz="half" idx="1"/>
          </p:nvPr>
        </p:nvSpPr>
        <p:spPr>
          <a:xfrm>
            <a:off x="152400" y="1295400"/>
            <a:ext cx="3200400" cy="3810000"/>
          </a:xfrm>
        </p:spPr>
        <p:txBody>
          <a:bodyPr/>
          <a:lstStyle/>
          <a:p>
            <a:pPr>
              <a:lnSpc>
                <a:spcPct val="90000"/>
              </a:lnSpc>
              <a:spcAft>
                <a:spcPct val="35000"/>
              </a:spcAft>
            </a:pPr>
            <a:r>
              <a:rPr lang="en-US" altLang="it-IT" sz="2000"/>
              <a:t>Navigazione durante l’ablazione</a:t>
            </a:r>
          </a:p>
          <a:p>
            <a:pPr>
              <a:lnSpc>
                <a:spcPct val="90000"/>
              </a:lnSpc>
              <a:spcAft>
                <a:spcPct val="35000"/>
              </a:spcAft>
            </a:pPr>
            <a:r>
              <a:rPr lang="en-US" altLang="it-IT" sz="2000"/>
              <a:t>Compatibile con crioablazione</a:t>
            </a:r>
          </a:p>
          <a:p>
            <a:pPr>
              <a:lnSpc>
                <a:spcPct val="90000"/>
              </a:lnSpc>
              <a:spcAft>
                <a:spcPct val="35000"/>
              </a:spcAft>
            </a:pPr>
            <a:r>
              <a:rPr lang="en-US" altLang="it-IT" sz="2000"/>
              <a:t>Indicatore di prossimita'</a:t>
            </a:r>
          </a:p>
          <a:p>
            <a:pPr>
              <a:lnSpc>
                <a:spcPct val="90000"/>
              </a:lnSpc>
              <a:spcAft>
                <a:spcPct val="35000"/>
              </a:spcAft>
            </a:pPr>
            <a:r>
              <a:rPr lang="en-US" altLang="it-IT" sz="2000"/>
              <a:t>Marker delle lesioni</a:t>
            </a:r>
          </a:p>
          <a:p>
            <a:pPr>
              <a:lnSpc>
                <a:spcPct val="90000"/>
              </a:lnSpc>
              <a:spcAft>
                <a:spcPct val="35000"/>
              </a:spcAft>
            </a:pPr>
            <a:r>
              <a:rPr lang="en-US" altLang="it-IT" sz="2000"/>
              <a:t>Il calibro del voltaggio mostra gli effetti dell’ablazione di RF </a:t>
            </a:r>
          </a:p>
        </p:txBody>
      </p:sp>
      <p:sp>
        <p:nvSpPr>
          <p:cNvPr id="19459" name="Rectangle 3">
            <a:extLst>
              <a:ext uri="{FF2B5EF4-FFF2-40B4-BE49-F238E27FC236}">
                <a16:creationId xmlns:a16="http://schemas.microsoft.com/office/drawing/2014/main" id="{C03BEFCD-A099-4327-B48D-3CC6EA395293}"/>
              </a:ext>
            </a:extLst>
          </p:cNvPr>
          <p:cNvSpPr>
            <a:spLocks noChangeArrowheads="1"/>
          </p:cNvSpPr>
          <p:nvPr/>
        </p:nvSpPr>
        <p:spPr bwMode="auto">
          <a:xfrm>
            <a:off x="471488" y="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algn="l" eaLnBrk="1" hangingPunct="1"/>
            <a:r>
              <a:rPr lang="en-US" altLang="it-IT" sz="3600" b="1">
                <a:solidFill>
                  <a:srgbClr val="212163"/>
                </a:solidFill>
              </a:rPr>
              <a:t>Erogazione di RF (Terapia</a:t>
            </a:r>
            <a:r>
              <a:rPr lang="en-US" altLang="it-IT" sz="3200" b="1">
                <a:solidFill>
                  <a:srgbClr val="212163"/>
                </a:solidFill>
              </a:rPr>
              <a:t>)</a:t>
            </a:r>
            <a:endParaRPr lang="en-US" altLang="it-IT" sz="3600" b="1">
              <a:solidFill>
                <a:srgbClr val="212163"/>
              </a:solidFill>
            </a:endParaRPr>
          </a:p>
        </p:txBody>
      </p:sp>
      <p:pic>
        <p:nvPicPr>
          <p:cNvPr id="19460" name="rf 14 dim.avi">
            <a:hlinkClick r:id="" action="ppaction://media"/>
            <a:extLst>
              <a:ext uri="{FF2B5EF4-FFF2-40B4-BE49-F238E27FC236}">
                <a16:creationId xmlns:a16="http://schemas.microsoft.com/office/drawing/2014/main" id="{DBB16075-BD05-4160-B8A7-AB2CAB10D32C}"/>
              </a:ext>
            </a:extLst>
          </p:cNvPr>
          <p:cNvPicPr>
            <a:picLocks noGrp="1" noRot="1" noChangeAspect="1" noChangeArrowheads="1"/>
          </p:cNvPicPr>
          <p:nvPr>
            <p:ph type="media" sz="half" idx="2"/>
            <a:videoFile r:link="rId1"/>
          </p:nvPr>
        </p:nvPicPr>
        <p:blipFill>
          <a:blip r:embed="rId4">
            <a:extLst>
              <a:ext uri="{28A0092B-C50C-407E-A947-70E740481C1C}">
                <a14:useLocalDpi xmlns:a14="http://schemas.microsoft.com/office/drawing/2010/main" val="0"/>
              </a:ext>
            </a:extLst>
          </a:blip>
          <a:srcRect/>
          <a:stretch>
            <a:fillRect/>
          </a:stretch>
        </p:blipFill>
        <p:spPr>
          <a:xfrm>
            <a:off x="3352800" y="1752600"/>
            <a:ext cx="5613400" cy="4271963"/>
          </a:xfrm>
          <a:ln w="22225">
            <a:solidFill>
              <a:srgbClr val="FFCC00"/>
            </a:solid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up)">
                                      <p:cBhvr>
                                        <p:cTn id="7" dur="500"/>
                                        <p:tgtEl>
                                          <p:spTgt spid="19458">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animEffect transition="in" filter="wipe(up)">
                                      <p:cBhvr>
                                        <p:cTn id="11" dur="500"/>
                                        <p:tgtEl>
                                          <p:spTgt spid="19458">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animEffect transition="in" filter="wipe(up)">
                                      <p:cBhvr>
                                        <p:cTn id="15" dur="500"/>
                                        <p:tgtEl>
                                          <p:spTgt spid="19458">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9458">
                                            <p:txEl>
                                              <p:pRg st="3" end="3"/>
                                            </p:txEl>
                                          </p:spTgt>
                                        </p:tgtEl>
                                        <p:attrNameLst>
                                          <p:attrName>style.visibility</p:attrName>
                                        </p:attrNameLst>
                                      </p:cBhvr>
                                      <p:to>
                                        <p:strVal val="visible"/>
                                      </p:to>
                                    </p:set>
                                    <p:animEffect transition="in" filter="wipe(up)">
                                      <p:cBhvr>
                                        <p:cTn id="20" dur="500"/>
                                        <p:tgtEl>
                                          <p:spTgt spid="19458">
                                            <p:txEl>
                                              <p:pRg st="3" end="3"/>
                                            </p:txEl>
                                          </p:spTgt>
                                        </p:tgtEl>
                                      </p:cBhvr>
                                    </p:animEffect>
                                  </p:childTnLst>
                                </p:cTn>
                              </p:par>
                            </p:childTnLst>
                          </p:cTn>
                        </p:par>
                        <p:par>
                          <p:cTn id="21" fill="hold" nodeType="afterGroup">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9458">
                                            <p:txEl>
                                              <p:pRg st="4" end="4"/>
                                            </p:txEl>
                                          </p:spTgt>
                                        </p:tgtEl>
                                        <p:attrNameLst>
                                          <p:attrName>style.visibility</p:attrName>
                                        </p:attrNameLst>
                                      </p:cBhvr>
                                      <p:to>
                                        <p:strVal val="visible"/>
                                      </p:to>
                                    </p:set>
                                    <p:animEffect transition="in" filter="wipe(up)">
                                      <p:cBhvr>
                                        <p:cTn id="24" dur="500"/>
                                        <p:tgtEl>
                                          <p:spTgt spid="19458">
                                            <p:txEl>
                                              <p:pRg st="4" end="4"/>
                                            </p:txEl>
                                          </p:spTgt>
                                        </p:tgtEl>
                                      </p:cBhvr>
                                    </p:animEffect>
                                  </p:childTnLst>
                                </p:cTn>
                              </p:par>
                            </p:childTnLst>
                          </p:cTn>
                        </p:par>
                        <p:par>
                          <p:cTn id="25" fill="hold" nodeType="afterGroup">
                            <p:stCondLst>
                              <p:cond delay="1000"/>
                            </p:stCondLst>
                            <p:childTnLst>
                              <p:par>
                                <p:cTn id="26" presetID="1" presetClass="mediacall" presetSubtype="0" fill="hold" nodeType="afterEffect">
                                  <p:stCondLst>
                                    <p:cond delay="0"/>
                                  </p:stCondLst>
                                  <p:childTnLst>
                                    <p:cmd type="call" cmd="playFrom(0.0)">
                                      <p:cBhvr>
                                        <p:cTn id="27" dur="10572" fill="hold"/>
                                        <p:tgtEl>
                                          <p:spTgt spid="1946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8" repeatCount="indefinite" fill="hold" display="0">
                  <p:stCondLst>
                    <p:cond delay="indefinite"/>
                  </p:stCondLst>
                  <p:endCondLst>
                    <p:cond evt="onNext" delay="0">
                      <p:tgtEl>
                        <p:sldTgt/>
                      </p:tgtEl>
                    </p:cond>
                    <p:cond evt="onPrev" delay="0">
                      <p:tgtEl>
                        <p:sldTgt/>
                      </p:tgtEl>
                    </p:cond>
                  </p:endCondLst>
                </p:cTn>
                <p:tgtEl>
                  <p:spTgt spid="19460"/>
                </p:tgtEl>
              </p:cMediaNode>
            </p:video>
            <p:seq concurrent="1" nextAc="seek">
              <p:cTn id="29" restart="whenNotActive" fill="hold" evtFilter="cancelBubble" nodeType="interactiveSeq">
                <p:stCondLst>
                  <p:cond evt="onClick" delay="0">
                    <p:tgtEl>
                      <p:spTgt spid="19460"/>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2" presetClass="mediacall" presetSubtype="0" fill="hold" nodeType="clickEffect">
                                  <p:stCondLst>
                                    <p:cond delay="0"/>
                                  </p:stCondLst>
                                  <p:childTnLst>
                                    <p:cmd type="call" cmd="togglePause">
                                      <p:cBhvr>
                                        <p:cTn id="33" dur="1" fill="hold"/>
                                        <p:tgtEl>
                                          <p:spTgt spid="19460"/>
                                        </p:tgtEl>
                                      </p:cBhvr>
                                    </p:cmd>
                                  </p:childTnLst>
                                </p:cTn>
                              </p:par>
                            </p:childTnLst>
                          </p:cTn>
                        </p:par>
                      </p:childTnLst>
                    </p:cTn>
                  </p:par>
                </p:childTnLst>
              </p:cTn>
              <p:nextCondLst>
                <p:cond evt="onClick" delay="0">
                  <p:tgtEl>
                    <p:spTgt spid="19460"/>
                  </p:tgtEl>
                </p:cond>
              </p:nextCondLst>
            </p:seq>
          </p:childTnLst>
        </p:cTn>
      </p:par>
    </p:tnLst>
    <p:bldLst>
      <p:bldP spid="19458" grpId="0" build="p"/>
    </p:bldLst>
  </p:timing>
</p:sld>
</file>

<file path=ppt/theme/theme1.xml><?xml version="1.0" encoding="utf-8"?>
<a:theme xmlns:a="http://schemas.openxmlformats.org/drawingml/2006/main" name="Competition">
  <a:themeElements>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it-IT"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it-IT"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TotalTime>
  <Words>2182</Words>
  <Application>Microsoft Office PowerPoint</Application>
  <PresentationFormat>Presentazione su schermo (4:3)</PresentationFormat>
  <Paragraphs>179</Paragraphs>
  <Slides>35</Slides>
  <Notes>20</Notes>
  <HiddenSlides>0</HiddenSlides>
  <MMClips>28</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35</vt:i4>
      </vt:variant>
    </vt:vector>
  </HeadingPairs>
  <TitlesOfParts>
    <vt:vector size="43" baseType="lpstr">
      <vt:lpstr>Arial</vt:lpstr>
      <vt:lpstr>Times New Roman</vt:lpstr>
      <vt:lpstr>Verdana</vt:lpstr>
      <vt:lpstr>Wingdings</vt:lpstr>
      <vt:lpstr>ＭＳ Ｐゴシック</vt:lpstr>
      <vt:lpstr>Times</vt:lpstr>
      <vt:lpstr>Competition</vt:lpstr>
      <vt:lpstr>Adobe Photoshop Image</vt:lpstr>
      <vt:lpstr>Presentazione standard di PowerPoint</vt:lpstr>
      <vt:lpstr>Proprieta’ del Sistema NavX™</vt:lpstr>
      <vt:lpstr>Presentazione standard di PowerPoint</vt:lpstr>
      <vt:lpstr>Creazione della Geometria</vt:lpstr>
      <vt:lpstr>Creazione della Geometria modo continuo – high detail</vt:lpstr>
      <vt:lpstr>Creazione della Geometria modo continuo – high detail</vt:lpstr>
      <vt:lpstr>Creazione della Geometria Punto a Punto</vt:lpstr>
      <vt:lpstr>Presentazione standard di PowerPoint</vt:lpstr>
      <vt:lpstr>Presentazione standard di PowerPoint</vt:lpstr>
      <vt:lpstr>Presentazione standard di PowerPoint</vt:lpstr>
      <vt:lpstr>Presentazione standard di PowerPoint</vt:lpstr>
      <vt:lpstr>Presentazione standard di PowerPoint</vt:lpstr>
      <vt:lpstr>Mappaggio Sequenziale Principi di Funzionamento</vt:lpstr>
      <vt:lpstr>Mappa di Attivazione – Ritmo Sinusale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EnGuide™ Algoritmo di posizionamento</vt:lpstr>
      <vt:lpstr>Proprieta’ del catetere Array™</vt:lpstr>
      <vt:lpstr>Presentazione standard di PowerPoint</vt:lpstr>
      <vt:lpstr>Presentazione standard di PowerPoint</vt:lpstr>
      <vt:lpstr>Flutter tipico</vt:lpstr>
      <vt:lpstr>Gap dopo l’ablazione dell’Istmo</vt:lpstr>
      <vt:lpstr>Conferma del blocco</vt:lpstr>
      <vt:lpstr>Applicazioni : FA con focus non PV’s</vt:lpstr>
      <vt:lpstr>Caso Clinico: FA identificazione PAC </vt:lpstr>
      <vt:lpstr>Stimolazione da CS (identificazione del target)</vt:lpstr>
      <vt:lpstr>Conferma del blocco (pacing da CS)</vt:lpstr>
      <vt:lpstr>Futuri sviluppi</vt:lpstr>
      <vt:lpstr>Futuri Sviluppi</vt:lpstr>
    </vt:vector>
  </TitlesOfParts>
  <Company>A 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Mahowald</dc:creator>
  <cp:lastModifiedBy>salvatore d’ascia</cp:lastModifiedBy>
  <cp:revision>239</cp:revision>
  <dcterms:created xsi:type="dcterms:W3CDTF">2005-04-18T08:39:01Z</dcterms:created>
  <dcterms:modified xsi:type="dcterms:W3CDTF">2019-04-02T17:53:35Z</dcterms:modified>
</cp:coreProperties>
</file>